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82975" autoAdjust="0"/>
  </p:normalViewPr>
  <p:slideViewPr>
    <p:cSldViewPr snapToGrid="0" snapToObjects="1">
      <p:cViewPr varScale="1">
        <p:scale>
          <a:sx n="60" d="100"/>
          <a:sy n="60" d="100"/>
        </p:scale>
        <p:origin x="-16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3F53F1-EB1F-4057-B892-6B31CFFD657A}" type="datetimeFigureOut">
              <a:rPr lang="en-GB" smtClean="0"/>
              <a:t>22/11/2016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8CA66B-9466-4EC6-981F-8A3041C1E522}"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pPr>
            <a:r>
              <a:rPr lang="en-GB" dirty="0" smtClean="0">
                <a:latin typeface="Times New Roman" pitchFamily="18" charset="0"/>
                <a:cs typeface="Times New Roman" pitchFamily="18" charset="0"/>
              </a:rPr>
              <a:t>The aim of this module is to inform students of the law relating to insurance cover and dispel some of the misconceptions that they may hold.</a:t>
            </a:r>
          </a:p>
          <a:p>
            <a:pPr>
              <a:spcBef>
                <a:spcPct val="0"/>
              </a:spcBef>
            </a:pPr>
            <a:endParaRPr lang="en-GB" dirty="0" smtClean="0">
              <a:latin typeface="Times New Roman" pitchFamily="18" charset="0"/>
              <a:cs typeface="Times New Roman" pitchFamily="18" charset="0"/>
            </a:endParaRPr>
          </a:p>
          <a:p>
            <a:pPr>
              <a:spcBef>
                <a:spcPct val="0"/>
              </a:spcBef>
            </a:pPr>
            <a:r>
              <a:rPr lang="en-GB" dirty="0" smtClean="0">
                <a:latin typeface="Times New Roman" pitchFamily="18" charset="0"/>
                <a:cs typeface="Times New Roman" pitchFamily="18" charset="0"/>
              </a:rPr>
              <a:t>Students should:</a:t>
            </a:r>
          </a:p>
          <a:p>
            <a:pPr>
              <a:spcBef>
                <a:spcPct val="0"/>
              </a:spcBef>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Understand why they must acquire the appropriate insurance; </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the different types of insurance cover available;</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Realise the consequences of driving a vehicle without insurance; </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how and where to obtain insurance;</a:t>
            </a:r>
          </a:p>
          <a:p>
            <a:pPr>
              <a:spcBef>
                <a:spcPct val="0"/>
              </a:spcBef>
              <a:buFontTx/>
              <a:buChar char="•"/>
            </a:pPr>
            <a:endParaRPr lang="en-GB" dirty="0" smtClean="0">
              <a:latin typeface="Times New Roman" pitchFamily="18" charset="0"/>
              <a:cs typeface="Times New Roman" pitchFamily="18" charset="0"/>
            </a:endParaRPr>
          </a:p>
          <a:p>
            <a:pPr>
              <a:spcBef>
                <a:spcPct val="0"/>
              </a:spcBef>
              <a:buFontTx/>
              <a:buChar char="•"/>
            </a:pPr>
            <a:r>
              <a:rPr lang="en-GB" dirty="0" smtClean="0">
                <a:latin typeface="Times New Roman" pitchFamily="18" charset="0"/>
                <a:cs typeface="Times New Roman" pitchFamily="18" charset="0"/>
              </a:rPr>
              <a:t> Know what to do re insurance if involved in a collision.</a:t>
            </a:r>
          </a:p>
        </p:txBody>
      </p:sp>
      <p:sp>
        <p:nvSpPr>
          <p:cNvPr id="4" name="Slide Number Placeholder 3"/>
          <p:cNvSpPr>
            <a:spLocks noGrp="1"/>
          </p:cNvSpPr>
          <p:nvPr>
            <p:ph type="sldNum" sz="quarter" idx="10"/>
          </p:nvPr>
        </p:nvSpPr>
        <p:spPr/>
        <p:txBody>
          <a:bodyPr/>
          <a:lstStyle/>
          <a:p>
            <a:fld id="{538CA66B-9466-4EC6-981F-8A3041C1E522}" type="slidenum">
              <a:rPr lang="en-GB" smtClean="0"/>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to RoadSafety.ClarenceCourt@infrastructure-ni.gov.uk</a:t>
            </a:r>
          </a:p>
        </p:txBody>
      </p:sp>
      <p:sp>
        <p:nvSpPr>
          <p:cNvPr id="4" name="Slide Number Placeholder 3"/>
          <p:cNvSpPr>
            <a:spLocks noGrp="1"/>
          </p:cNvSpPr>
          <p:nvPr>
            <p:ph type="sldNum" sz="quarter" idx="10"/>
          </p:nvPr>
        </p:nvSpPr>
        <p:spPr/>
        <p:txBody>
          <a:bodyPr/>
          <a:lstStyle/>
          <a:p>
            <a:fld id="{538CA66B-9466-4EC6-981F-8A3041C1E522}" type="slidenum">
              <a:rPr lang="en-GB" smtClean="0"/>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ct val="0"/>
              </a:spcBef>
            </a:pPr>
            <a:endParaRPr lang="en-GB" dirty="0" smtClean="0"/>
          </a:p>
        </p:txBody>
      </p:sp>
      <p:sp>
        <p:nvSpPr>
          <p:cNvPr id="4" name="Slide Number Placeholder 3"/>
          <p:cNvSpPr>
            <a:spLocks noGrp="1"/>
          </p:cNvSpPr>
          <p:nvPr>
            <p:ph type="sldNum" sz="quarter" idx="10"/>
          </p:nvPr>
        </p:nvSpPr>
        <p:spPr/>
        <p:txBody>
          <a:bodyPr/>
          <a:lstStyle/>
          <a:p>
            <a:fld id="{538CA66B-9466-4EC6-981F-8A3041C1E522}" type="slidenum">
              <a:rPr lang="en-GB" smtClean="0"/>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ct val="0"/>
              </a:spcBef>
            </a:pPr>
            <a:r>
              <a:rPr lang="en-GB" b="1" dirty="0" smtClean="0"/>
              <a:t>Possible answers</a:t>
            </a:r>
          </a:p>
          <a:p>
            <a:pPr>
              <a:spcBef>
                <a:spcPct val="0"/>
              </a:spcBef>
            </a:pPr>
            <a:endParaRPr lang="en-GB" dirty="0" smtClean="0"/>
          </a:p>
          <a:p>
            <a:pPr>
              <a:spcBef>
                <a:spcPct val="0"/>
              </a:spcBef>
            </a:pPr>
            <a:r>
              <a:rPr lang="en-GB" b="1" dirty="0" smtClean="0"/>
              <a:t>What did the motorcyclist do wrong?</a:t>
            </a:r>
          </a:p>
          <a:p>
            <a:pPr>
              <a:spcBef>
                <a:spcPct val="0"/>
              </a:spcBef>
            </a:pPr>
            <a:endParaRPr lang="en-GB" dirty="0" smtClean="0"/>
          </a:p>
          <a:p>
            <a:pPr>
              <a:spcBef>
                <a:spcPct val="0"/>
              </a:spcBef>
            </a:pPr>
            <a:r>
              <a:rPr lang="en-GB" dirty="0" smtClean="0"/>
              <a:t>Ride the motorcycle on the public road without vehicle insurance.</a:t>
            </a:r>
          </a:p>
          <a:p>
            <a:pPr>
              <a:spcBef>
                <a:spcPct val="0"/>
              </a:spcBef>
            </a:pPr>
            <a:endParaRPr lang="en-GB" dirty="0" smtClean="0"/>
          </a:p>
          <a:p>
            <a:pPr>
              <a:spcBef>
                <a:spcPct val="0"/>
              </a:spcBef>
            </a:pPr>
            <a:r>
              <a:rPr lang="en-GB" b="1" dirty="0" smtClean="0"/>
              <a:t>What documents should he hold?</a:t>
            </a:r>
          </a:p>
          <a:p>
            <a:pPr>
              <a:spcBef>
                <a:spcPct val="0"/>
              </a:spcBef>
            </a:pPr>
            <a:endParaRPr lang="en-GB" dirty="0" smtClean="0"/>
          </a:p>
          <a:p>
            <a:pPr>
              <a:spcBef>
                <a:spcPct val="0"/>
              </a:spcBef>
            </a:pPr>
            <a:r>
              <a:rPr lang="en-GB" dirty="0" smtClean="0"/>
              <a:t>At least third party insurance cover.</a:t>
            </a:r>
          </a:p>
          <a:p>
            <a:pPr>
              <a:spcBef>
                <a:spcPct val="0"/>
              </a:spcBef>
            </a:pPr>
            <a:endParaRPr lang="en-GB" dirty="0" smtClean="0"/>
          </a:p>
          <a:p>
            <a:pPr>
              <a:spcBef>
                <a:spcPct val="0"/>
              </a:spcBef>
            </a:pPr>
            <a:r>
              <a:rPr lang="en-GB" dirty="0" smtClean="0"/>
              <a:t>A current driving licence.</a:t>
            </a:r>
          </a:p>
          <a:p>
            <a:pPr>
              <a:spcBef>
                <a:spcPct val="0"/>
              </a:spcBef>
            </a:pPr>
            <a:endParaRPr lang="en-GB" dirty="0" smtClean="0"/>
          </a:p>
          <a:p>
            <a:pPr>
              <a:spcBef>
                <a:spcPct val="0"/>
              </a:spcBef>
            </a:pPr>
            <a:r>
              <a:rPr lang="en-GB" dirty="0" smtClean="0"/>
              <a:t>A Vehicle Test Certificate if the vehicle is over four years old (MOT).</a:t>
            </a:r>
          </a:p>
          <a:p>
            <a:pPr>
              <a:spcBef>
                <a:spcPct val="0"/>
              </a:spcBef>
            </a:pPr>
            <a:endParaRPr lang="en-GB" dirty="0" smtClean="0"/>
          </a:p>
          <a:p>
            <a:pPr>
              <a:spcBef>
                <a:spcPct val="0"/>
              </a:spcBef>
            </a:pPr>
            <a:r>
              <a:rPr lang="en-GB" dirty="0" smtClean="0"/>
              <a:t>A vehicle Registration Document.</a:t>
            </a:r>
          </a:p>
          <a:p>
            <a:pPr>
              <a:spcBef>
                <a:spcPct val="0"/>
              </a:spcBef>
            </a:pPr>
            <a:r>
              <a:rPr lang="en-GB" dirty="0" smtClean="0"/>
              <a:t/>
            </a:r>
            <a:br>
              <a:rPr lang="en-GB" dirty="0" smtClean="0"/>
            </a:br>
            <a:r>
              <a:rPr lang="en-GB" b="1" dirty="0" smtClean="0"/>
              <a:t>Give some reasons why Insurance is required.</a:t>
            </a:r>
          </a:p>
          <a:p>
            <a:pPr>
              <a:spcBef>
                <a:spcPct val="0"/>
              </a:spcBef>
            </a:pPr>
            <a:endParaRPr lang="en-GB" dirty="0" smtClean="0"/>
          </a:p>
          <a:p>
            <a:pPr>
              <a:spcBef>
                <a:spcPct val="0"/>
              </a:spcBef>
            </a:pPr>
            <a:r>
              <a:rPr lang="en-GB" dirty="0" smtClean="0"/>
              <a:t>Motor insurance protects you, your vehicle and other motorists against liability in the event of any collision. It provides financial compensation to cover any injuries caused to people or their property.</a:t>
            </a:r>
          </a:p>
          <a:p>
            <a:pPr>
              <a:spcBef>
                <a:spcPct val="0"/>
              </a:spcBef>
            </a:pPr>
            <a:r>
              <a:rPr lang="en-GB" dirty="0" smtClean="0"/>
              <a:t>Driving without car insurance is an offence and you could be fined or disqualified from driving.  The maximum fine is £5000 with an added six to eight points on your licence.</a:t>
            </a:r>
          </a:p>
        </p:txBody>
      </p:sp>
      <p:sp>
        <p:nvSpPr>
          <p:cNvPr id="4" name="Slide Number Placeholder 3"/>
          <p:cNvSpPr>
            <a:spLocks noGrp="1"/>
          </p:cNvSpPr>
          <p:nvPr>
            <p:ph type="sldNum" sz="quarter" idx="10"/>
          </p:nvPr>
        </p:nvSpPr>
        <p:spPr/>
        <p:txBody>
          <a:bodyPr/>
          <a:lstStyle/>
          <a:p>
            <a:fld id="{538CA66B-9466-4EC6-981F-8A3041C1E522}" type="slidenum">
              <a:rPr lang="en-GB" smtClean="0"/>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GB" sz="1200" b="1" dirty="0" smtClean="0"/>
              <a:t>Third Party:</a:t>
            </a:r>
          </a:p>
          <a:p>
            <a:pPr fontAlgn="auto">
              <a:spcBef>
                <a:spcPts val="0"/>
              </a:spcBef>
              <a:spcAft>
                <a:spcPts val="0"/>
              </a:spcAft>
              <a:defRPr/>
            </a:pPr>
            <a:endParaRPr lang="en-GB" sz="1050" b="1" dirty="0" smtClean="0"/>
          </a:p>
          <a:p>
            <a:pPr fontAlgn="auto">
              <a:spcBef>
                <a:spcPts val="0"/>
              </a:spcBef>
              <a:spcAft>
                <a:spcPts val="0"/>
              </a:spcAft>
              <a:defRPr/>
            </a:pPr>
            <a:r>
              <a:rPr lang="en-GB" sz="1200" dirty="0" smtClean="0">
                <a:latin typeface="Times New Roman" pitchFamily="18" charset="0"/>
                <a:cs typeface="Times New Roman" pitchFamily="18" charset="0"/>
              </a:rPr>
              <a:t>The cover provided by this type of policy is very basic. Third party cover simply agrees to pay for damage caused to other people's property, or compensation costs related to injuries they sustained in an incident adjudged to be the fault of the covered driver. </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dirty="0" smtClean="0">
                <a:latin typeface="Times New Roman" pitchFamily="18" charset="0"/>
                <a:cs typeface="Times New Roman" pitchFamily="18" charset="0"/>
              </a:rPr>
              <a:t>So this cover would pay out if you caused a collision and injured another driver - or their passenger. But it does have its limitations, as it does not cover the cost of repairs to your own vehicle, and would not cover you if your vehicle was stolen or damaged by fire - meaning you would have to pay for this yourself.</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b="1" dirty="0" smtClean="0"/>
              <a:t>Third Party, Fire and Theft:</a:t>
            </a:r>
          </a:p>
          <a:p>
            <a:pPr fontAlgn="auto">
              <a:spcBef>
                <a:spcPts val="0"/>
              </a:spcBef>
              <a:spcAft>
                <a:spcPts val="0"/>
              </a:spcAft>
              <a:defRPr/>
            </a:pPr>
            <a:r>
              <a:rPr lang="en-GB" sz="1200" dirty="0" smtClean="0"/>
              <a:t>This type of policy offers the same level of cover as that offered by third party only policies, but in addition, it also offers protection against loss or damage if your own car is burnt or stolen. </a:t>
            </a:r>
          </a:p>
          <a:p>
            <a:pPr fontAlgn="auto">
              <a:spcBef>
                <a:spcPts val="0"/>
              </a:spcBef>
              <a:spcAft>
                <a:spcPts val="0"/>
              </a:spcAft>
              <a:defRPr/>
            </a:pPr>
            <a:endParaRPr lang="en-GB" sz="1200" dirty="0" smtClean="0"/>
          </a:p>
          <a:p>
            <a:pPr fontAlgn="auto">
              <a:spcBef>
                <a:spcPts val="0"/>
              </a:spcBef>
              <a:spcAft>
                <a:spcPts val="0"/>
              </a:spcAft>
              <a:defRPr/>
            </a:pPr>
            <a:r>
              <a:rPr lang="en-GB" sz="1200" dirty="0" smtClean="0"/>
              <a:t>If you own a cheaper vehicle, you may want to consider opting for third party fire and theft insurance - rather than fully comprehensive cover - as this could work out cheaper.</a:t>
            </a:r>
          </a:p>
          <a:p>
            <a:pPr fontAlgn="auto">
              <a:spcBef>
                <a:spcPts val="0"/>
              </a:spcBef>
              <a:spcAft>
                <a:spcPts val="0"/>
              </a:spcAft>
              <a:defRPr/>
            </a:pPr>
            <a:endParaRPr lang="en-GB" sz="1200" b="1" dirty="0" smtClean="0"/>
          </a:p>
          <a:p>
            <a:pPr fontAlgn="auto">
              <a:spcBef>
                <a:spcPts val="0"/>
              </a:spcBef>
              <a:spcAft>
                <a:spcPts val="0"/>
              </a:spcAft>
              <a:defRPr/>
            </a:pPr>
            <a:r>
              <a:rPr lang="en-GB" sz="1200" b="1" dirty="0" smtClean="0"/>
              <a:t>Fully Comprehensive:</a:t>
            </a:r>
          </a:p>
          <a:p>
            <a:pPr fontAlgn="auto">
              <a:spcBef>
                <a:spcPts val="0"/>
              </a:spcBef>
              <a:spcAft>
                <a:spcPts val="0"/>
              </a:spcAft>
              <a:defRPr/>
            </a:pPr>
            <a:r>
              <a:rPr lang="en-GB" sz="1200" dirty="0" smtClean="0"/>
              <a:t>This includes cover for damage to your vehicle as well as any damage suffered by others from a range of causes, including “accident, fire and theft”. </a:t>
            </a:r>
          </a:p>
          <a:p>
            <a:pPr fontAlgn="auto">
              <a:spcBef>
                <a:spcPts val="0"/>
              </a:spcBef>
              <a:spcAft>
                <a:spcPts val="0"/>
              </a:spcAft>
              <a:defRPr/>
            </a:pPr>
            <a:endParaRPr lang="en-GB" sz="1200" dirty="0" smtClean="0"/>
          </a:p>
          <a:p>
            <a:pPr fontAlgn="auto">
              <a:spcBef>
                <a:spcPts val="0"/>
              </a:spcBef>
              <a:spcAft>
                <a:spcPts val="0"/>
              </a:spcAft>
              <a:defRPr/>
            </a:pPr>
            <a:r>
              <a:rPr lang="en-GB" sz="1200" dirty="0" smtClean="0"/>
              <a:t>This is a greater level of protection than the cover offered by both third party only and third party fire and theft car insurance. That said, don't assume that all comprehensive policies are the same, as some will cover the policyholder to drive another vehicle, or to drive their own car overseas - but not all insurances will do this . </a:t>
            </a:r>
          </a:p>
        </p:txBody>
      </p:sp>
      <p:sp>
        <p:nvSpPr>
          <p:cNvPr id="4" name="Slide Number Placeholder 3"/>
          <p:cNvSpPr>
            <a:spLocks noGrp="1"/>
          </p:cNvSpPr>
          <p:nvPr>
            <p:ph type="sldNum" sz="quarter" idx="10"/>
          </p:nvPr>
        </p:nvSpPr>
        <p:spPr/>
        <p:txBody>
          <a:bodyPr/>
          <a:lstStyle/>
          <a:p>
            <a:fld id="{538CA66B-9466-4EC6-981F-8A3041C1E522}" type="slidenum">
              <a:rPr lang="en-GB" smtClean="0"/>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gn="just" fontAlgn="auto">
              <a:spcBef>
                <a:spcPts val="0"/>
              </a:spcBef>
              <a:spcAft>
                <a:spcPts val="0"/>
              </a:spcAft>
              <a:defRPr/>
            </a:pPr>
            <a:r>
              <a:rPr lang="en-GB" sz="1200" b="1" dirty="0" smtClean="0">
                <a:cs typeface="Times New Roman" pitchFamily="18" charset="0"/>
              </a:rPr>
              <a:t>What can help reduce the cost of insurance?</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Postcode</a:t>
            </a:r>
            <a:r>
              <a:rPr lang="en-GB" sz="1200" dirty="0" smtClean="0">
                <a:cs typeface="Times New Roman" pitchFamily="18" charset="0"/>
              </a:rPr>
              <a:t> – Where you live affects the cost of insurance. This is usually calculated by your postal code;</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Mileage</a:t>
            </a:r>
            <a:r>
              <a:rPr lang="en-GB" sz="1200" dirty="0" smtClean="0">
                <a:cs typeface="Times New Roman" pitchFamily="18" charset="0"/>
              </a:rPr>
              <a:t>  -  The higher mileage you cover increases your insurance cost;</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Age</a:t>
            </a:r>
            <a:r>
              <a:rPr lang="en-GB" sz="1200" dirty="0" smtClean="0">
                <a:cs typeface="Times New Roman" pitchFamily="18" charset="0"/>
              </a:rPr>
              <a:t>  -  Younger drivers have a higher cost due to collision statistics which show 17 -25 year olds  have a higher risk factor.  This cost may be reduced when you reach 25 – some  companies may differ;</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Engine CC  </a:t>
            </a:r>
            <a:r>
              <a:rPr lang="en-GB" sz="1200" dirty="0" smtClean="0">
                <a:cs typeface="Times New Roman" pitchFamily="18" charset="0"/>
              </a:rPr>
              <a:t>-  The smaller the engine size the less insurance cost will be incurred;</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No Claims Bonus </a:t>
            </a:r>
            <a:r>
              <a:rPr lang="en-GB" sz="1200" dirty="0" smtClean="0">
                <a:cs typeface="Times New Roman" pitchFamily="18" charset="0"/>
              </a:rPr>
              <a:t>- This is a reduction in your premium in return for you not making a claim. Over a period of years in which the discount is earned (usually four or five), it can lead to as much as a 75 per cent reduction in the cost of your insurance and will stay with you if you change insurers.</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dirty="0" smtClean="0">
                <a:cs typeface="Times New Roman" pitchFamily="18" charset="0"/>
              </a:rPr>
              <a:t>You may lose all or part of your discount if you make a claim and your insurer is unable to recover its outlay from someone else. Many insurers will allow you to protect your no-claim discount for an additional fee or for a slight reduction in the discount scale. This means that even if you make, say, two claims in a three year period, you'll be able to keep your no-claim discount. Again, this practice varies from company to company. Note that it is the discount that is protected, your premium may still increase depending on your claim history.</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Insurance Excess </a:t>
            </a:r>
            <a:r>
              <a:rPr lang="en-GB" sz="1200" dirty="0" smtClean="0">
                <a:cs typeface="Times New Roman" pitchFamily="18" charset="0"/>
              </a:rPr>
              <a:t>– you can agree different levels of excess with your insurance company. For example, if a policy has a £100 excess, you have a crash, make a claim, and the bill to repair the damage comes to £695, then the insurance company should pay out £595, and you make up the difference so the bill is paid in full. If you have a minor knock (perhaps a little dent on the bumper) that costs less than £100 to repair, you should sort out the repair yourself. You can't claim for it, because it's less than the £100 excess.</a:t>
            </a:r>
          </a:p>
          <a:p>
            <a:pPr algn="just" fontAlgn="auto">
              <a:spcBef>
                <a:spcPts val="0"/>
              </a:spcBef>
              <a:spcAft>
                <a:spcPts val="0"/>
              </a:spcAft>
              <a:defRPr/>
            </a:pPr>
            <a:endParaRPr lang="en-GB" sz="1200" b="1"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Black Box</a:t>
            </a:r>
            <a:r>
              <a:rPr lang="en-GB" sz="1200" dirty="0" smtClean="0">
                <a:cs typeface="Times New Roman" pitchFamily="18" charset="0"/>
              </a:rPr>
              <a:t> -  A small </a:t>
            </a:r>
            <a:r>
              <a:rPr lang="en-GB" sz="1200" dirty="0" err="1" smtClean="0">
                <a:cs typeface="Times New Roman" pitchFamily="18" charset="0"/>
              </a:rPr>
              <a:t>telematic</a:t>
            </a:r>
            <a:r>
              <a:rPr lang="en-GB" sz="1200" dirty="0" smtClean="0">
                <a:cs typeface="Times New Roman" pitchFamily="18" charset="0"/>
              </a:rPr>
              <a:t> black box GPS device may be fitted in your car to record how the car is driven. Factors such as speed, and cornering are measured to give the driver a score which may reduce the premium paid.</a:t>
            </a:r>
          </a:p>
          <a:p>
            <a:pPr algn="just" fontAlgn="auto">
              <a:spcBef>
                <a:spcPts val="0"/>
              </a:spcBef>
              <a:spcAft>
                <a:spcPts val="0"/>
              </a:spcAft>
              <a:defRPr/>
            </a:pPr>
            <a:endParaRPr lang="en-GB" sz="1200" dirty="0" smtClean="0">
              <a:cs typeface="Times New Roman" pitchFamily="18" charset="0"/>
            </a:endParaRPr>
          </a:p>
          <a:p>
            <a:pPr algn="just" fontAlgn="auto">
              <a:spcBef>
                <a:spcPts val="0"/>
              </a:spcBef>
              <a:spcAft>
                <a:spcPts val="0"/>
              </a:spcAft>
              <a:defRPr/>
            </a:pPr>
            <a:r>
              <a:rPr lang="en-GB" sz="1200" b="1" dirty="0" smtClean="0">
                <a:cs typeface="Times New Roman" pitchFamily="18" charset="0"/>
              </a:rPr>
              <a:t>Vehicle modifications </a:t>
            </a:r>
            <a:r>
              <a:rPr lang="en-GB" sz="1200" dirty="0" smtClean="0">
                <a:cs typeface="Times New Roman" pitchFamily="18" charset="0"/>
              </a:rPr>
              <a:t>-   e.g. fins, spoilers and other extras may look good, this must be declared to your insurance company and this will likely increase the cost of your insurance. </a:t>
            </a:r>
          </a:p>
          <a:p>
            <a:endParaRPr lang="en-GB" dirty="0" smtClean="0"/>
          </a:p>
          <a:p>
            <a:r>
              <a:rPr lang="en-GB" b="1" dirty="0" smtClean="0"/>
              <a:t>Gender- </a:t>
            </a:r>
            <a:r>
              <a:rPr lang="en-GB" b="0" dirty="0" smtClean="0"/>
              <a:t>If you are male</a:t>
            </a:r>
            <a:r>
              <a:rPr lang="en-GB" b="0" baseline="0" dirty="0" smtClean="0"/>
              <a:t> below the age of 25 your car insurance will most likely be higher than that of a female of the same age.</a:t>
            </a:r>
            <a:endParaRPr lang="en-GB" b="1" dirty="0"/>
          </a:p>
        </p:txBody>
      </p:sp>
      <p:sp>
        <p:nvSpPr>
          <p:cNvPr id="4" name="Slide Number Placeholder 3"/>
          <p:cNvSpPr>
            <a:spLocks noGrp="1"/>
          </p:cNvSpPr>
          <p:nvPr>
            <p:ph type="sldNum" sz="quarter" idx="10"/>
          </p:nvPr>
        </p:nvSpPr>
        <p:spPr/>
        <p:txBody>
          <a:bodyPr/>
          <a:lstStyle/>
          <a:p>
            <a:fld id="{538CA66B-9466-4EC6-981F-8A3041C1E522}" type="slidenum">
              <a:rPr lang="en-GB" smtClean="0"/>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fontAlgn="auto">
              <a:spcBef>
                <a:spcPts val="0"/>
              </a:spcBef>
              <a:spcAft>
                <a:spcPts val="0"/>
              </a:spcAft>
              <a:defRPr/>
            </a:pPr>
            <a:r>
              <a:rPr lang="en-GB" sz="1200" b="1" dirty="0" smtClean="0"/>
              <a:t>What should you do if you’re involved in an collision with another vehicle?</a:t>
            </a:r>
          </a:p>
          <a:p>
            <a:pPr fontAlgn="auto">
              <a:spcBef>
                <a:spcPts val="0"/>
              </a:spcBef>
              <a:spcAft>
                <a:spcPts val="0"/>
              </a:spcAft>
              <a:defRPr/>
            </a:pPr>
            <a:endParaRPr lang="en-GB" sz="1200" b="1" dirty="0" smtClean="0"/>
          </a:p>
          <a:p>
            <a:pPr algn="just" fontAlgn="auto">
              <a:spcBef>
                <a:spcPts val="0"/>
              </a:spcBef>
              <a:spcAft>
                <a:spcPts val="0"/>
              </a:spcAft>
              <a:defRPr/>
            </a:pPr>
            <a:r>
              <a:rPr lang="en-GB" sz="1200" dirty="0" smtClean="0"/>
              <a:t>If you have a collision that causes damage or injury to any other person, vehicle, animal or property, it’s the law  to give both your own and the vehicle owner's name and address, along with the registration number of the vehicle, to anyone having reasonable grounds for requiring them. We also recommend you exchange phone numbers. If the police are at the scene, you’ll have to show them your car documents. If it’s not in the car at the time, you should take it to your local police station within seven days. You should also take down the other driver’s registration number in case they’ve given you a phoney name – the police can trace the owner with that information.</a:t>
            </a:r>
          </a:p>
          <a:p>
            <a:pPr algn="just" fontAlgn="auto">
              <a:spcBef>
                <a:spcPts val="0"/>
              </a:spcBef>
              <a:spcAft>
                <a:spcPts val="0"/>
              </a:spcAft>
              <a:defRPr/>
            </a:pPr>
            <a:endParaRPr lang="en-GB" sz="1200" dirty="0" smtClean="0"/>
          </a:p>
          <a:p>
            <a:pPr algn="just" fontAlgn="auto">
              <a:spcBef>
                <a:spcPts val="0"/>
              </a:spcBef>
              <a:spcAft>
                <a:spcPts val="0"/>
              </a:spcAft>
              <a:defRPr/>
            </a:pPr>
            <a:r>
              <a:rPr lang="en-GB" sz="1200" b="1" dirty="0" smtClean="0"/>
              <a:t>What should you do if you’re involved in an collision where no other vehicle is involved?</a:t>
            </a:r>
            <a:endParaRPr lang="en-GB" sz="1200" dirty="0" smtClean="0"/>
          </a:p>
          <a:p>
            <a:pPr algn="just" fontAlgn="auto">
              <a:spcBef>
                <a:spcPts val="0"/>
              </a:spcBef>
              <a:spcAft>
                <a:spcPts val="0"/>
              </a:spcAft>
              <a:defRPr/>
            </a:pPr>
            <a:endParaRPr lang="en-GB" sz="1200" dirty="0" smtClean="0"/>
          </a:p>
          <a:p>
            <a:pPr algn="just" fontAlgn="auto">
              <a:spcBef>
                <a:spcPts val="0"/>
              </a:spcBef>
              <a:spcAft>
                <a:spcPts val="0"/>
              </a:spcAft>
              <a:defRPr/>
            </a:pPr>
            <a:r>
              <a:rPr lang="en-GB" sz="1200" dirty="0" smtClean="0"/>
              <a:t>If you’ve caused a collision without anyone else being involved, such as hitting a wall, fence or parked car, you should report the incident to the police as soon as it’s safe to do so, taking all of the paperwork and information above with you. You must also report the collision to your insurer, even if you're not intending to make a claim.</a:t>
            </a:r>
          </a:p>
          <a:p>
            <a:pPr fontAlgn="auto">
              <a:spcBef>
                <a:spcPts val="0"/>
              </a:spcBef>
              <a:spcAft>
                <a:spcPts val="0"/>
              </a:spcAft>
              <a:defRPr/>
            </a:pPr>
            <a:endParaRPr lang="en-GB" sz="1200" dirty="0" smtClean="0"/>
          </a:p>
          <a:p>
            <a:pPr fontAlgn="auto">
              <a:spcBef>
                <a:spcPts val="0"/>
              </a:spcBef>
              <a:spcAft>
                <a:spcPts val="0"/>
              </a:spcAft>
              <a:defRPr/>
            </a:pPr>
            <a:r>
              <a:rPr lang="en-GB" sz="1200" b="1" dirty="0" smtClean="0"/>
              <a:t>What would you do if the other vehicle did not have insurance?</a:t>
            </a:r>
          </a:p>
          <a:p>
            <a:pPr fontAlgn="auto">
              <a:spcBef>
                <a:spcPts val="0"/>
              </a:spcBef>
              <a:spcAft>
                <a:spcPts val="0"/>
              </a:spcAft>
              <a:defRPr/>
            </a:pPr>
            <a:endParaRPr lang="en-GB" sz="1200" dirty="0" smtClean="0">
              <a:latin typeface="Times New Roman" pitchFamily="18" charset="0"/>
              <a:cs typeface="Times New Roman" pitchFamily="18" charset="0"/>
            </a:endParaRPr>
          </a:p>
          <a:p>
            <a:pPr fontAlgn="auto">
              <a:spcBef>
                <a:spcPts val="0"/>
              </a:spcBef>
              <a:spcAft>
                <a:spcPts val="0"/>
              </a:spcAft>
              <a:defRPr/>
            </a:pPr>
            <a:r>
              <a:rPr lang="en-GB" sz="1200" dirty="0" smtClean="0"/>
              <a:t>Any collision with an uninsured driver should be reported to the police. You should also report any collision to your insurer, who'll advise you further as regards to any claim. Additionally, the Motor Insurers' Bureau (MIB) ensures that compensation is available to the innocent victims of uninsured drivers or hit and run (untraced) drivers.</a:t>
            </a:r>
            <a:endParaRPr lang="en-GB" dirty="0"/>
          </a:p>
        </p:txBody>
      </p:sp>
      <p:sp>
        <p:nvSpPr>
          <p:cNvPr id="4" name="Slide Number Placeholder 3"/>
          <p:cNvSpPr>
            <a:spLocks noGrp="1"/>
          </p:cNvSpPr>
          <p:nvPr>
            <p:ph type="sldNum" sz="quarter" idx="10"/>
          </p:nvPr>
        </p:nvSpPr>
        <p:spPr/>
        <p:txBody>
          <a:bodyPr/>
          <a:lstStyle/>
          <a:p>
            <a:fld id="{538CA66B-9466-4EC6-981F-8A3041C1E522}" type="slidenum">
              <a:rPr lang="en-GB" smtClean="0"/>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r>
              <a:rPr lang="en-GB" b="1" dirty="0" smtClean="0"/>
              <a:t>The Problem:</a:t>
            </a:r>
          </a:p>
          <a:p>
            <a:pPr fontAlgn="auto">
              <a:spcBef>
                <a:spcPts val="0"/>
              </a:spcBef>
              <a:spcAft>
                <a:spcPts val="0"/>
              </a:spcAft>
              <a:defRPr/>
            </a:pPr>
            <a:r>
              <a:rPr lang="en-GB" dirty="0" smtClean="0"/>
              <a:t>In the UK it is estimated that there are around 1.2 million persons - one in twenty motorists - driving regularly whilst uninsured. Around four per cent of British motorists -about 1.2 million – drive whilst uninsured.. Around 242,000 offenders are convicted every year. </a:t>
            </a:r>
          </a:p>
          <a:p>
            <a:pPr fontAlgn="auto">
              <a:spcBef>
                <a:spcPts val="0"/>
              </a:spcBef>
              <a:spcAft>
                <a:spcPts val="0"/>
              </a:spcAft>
              <a:defRPr/>
            </a:pPr>
            <a:endParaRPr lang="en-GB" dirty="0" smtClean="0"/>
          </a:p>
          <a:p>
            <a:pPr fontAlgn="auto">
              <a:spcBef>
                <a:spcPts val="0"/>
              </a:spcBef>
              <a:spcAft>
                <a:spcPts val="0"/>
              </a:spcAft>
              <a:buFont typeface="Arial" pitchFamily="34" charset="0"/>
              <a:buNone/>
              <a:defRPr/>
            </a:pPr>
            <a:r>
              <a:rPr lang="en-GB" b="1" dirty="0" smtClean="0"/>
              <a:t>The Law, The Facts:</a:t>
            </a:r>
            <a:br>
              <a:rPr lang="en-GB" b="1" dirty="0" smtClean="0"/>
            </a:br>
            <a:r>
              <a:rPr lang="en-GB" dirty="0" smtClean="0"/>
              <a:t>Driving a vehicle on a (UK) road or public place without insurance against third party risk is an offence contrary to Section 143 of the Road Traffic Act 1988. In short you are </a:t>
            </a:r>
            <a:r>
              <a:rPr lang="en-GB" b="1" dirty="0" smtClean="0"/>
              <a:t>Breaking The Law</a:t>
            </a:r>
            <a:r>
              <a:rPr lang="en-GB" dirty="0" smtClean="0"/>
              <a:t>. Possible punishments include a £5,000 fine and 6-8 points on your driving licence. There is also a distinct possibility of being disqualified from driving.</a:t>
            </a:r>
          </a:p>
          <a:p>
            <a:pPr fontAlgn="auto">
              <a:spcBef>
                <a:spcPts val="0"/>
              </a:spcBef>
              <a:spcAft>
                <a:spcPts val="0"/>
              </a:spcAft>
              <a:buFont typeface="Arial" pitchFamily="34" charset="0"/>
              <a:buNone/>
              <a:defRPr/>
            </a:pPr>
            <a:endParaRPr lang="en-GB" dirty="0" smtClean="0"/>
          </a:p>
          <a:p>
            <a:pPr fontAlgn="auto">
              <a:spcBef>
                <a:spcPts val="0"/>
              </a:spcBef>
              <a:spcAft>
                <a:spcPts val="0"/>
              </a:spcAft>
              <a:defRPr/>
            </a:pPr>
            <a:r>
              <a:rPr lang="en-GB" dirty="0" smtClean="0"/>
              <a:t>On 1 June 2003 driving uninsured became an offence for which, instead of prosecution, a fixed penalty could be offered. The level of the fixed penalty was set at £200 plus 6 penalty points (the Fixed Penalty (Amendment) Order 2003, S12003 No 1254). </a:t>
            </a:r>
          </a:p>
          <a:p>
            <a:pPr fontAlgn="auto">
              <a:spcBef>
                <a:spcPts val="0"/>
              </a:spcBef>
              <a:spcAft>
                <a:spcPts val="0"/>
              </a:spcAft>
              <a:defRPr/>
            </a:pPr>
            <a:endParaRPr lang="en-GB" dirty="0" smtClean="0"/>
          </a:p>
          <a:p>
            <a:pPr fontAlgn="auto">
              <a:spcBef>
                <a:spcPts val="0"/>
              </a:spcBef>
              <a:spcAft>
                <a:spcPts val="0"/>
              </a:spcAft>
              <a:defRPr/>
            </a:pPr>
            <a:r>
              <a:rPr lang="en-GB" dirty="0" smtClean="0"/>
              <a:t>Police gained powers at the end of 2005 to seize uninsured cars, but to use their powers they have to catch the driver at the wheel. </a:t>
            </a:r>
          </a:p>
          <a:p>
            <a:pPr fontAlgn="auto">
              <a:spcBef>
                <a:spcPts val="0"/>
              </a:spcBef>
              <a:spcAft>
                <a:spcPts val="0"/>
              </a:spcAft>
              <a:defRPr/>
            </a:pPr>
            <a:r>
              <a:rPr lang="en-GB" dirty="0" smtClean="0"/>
              <a:t>Under the new offence of keeping a vehicle while uninsured, the onus will be on drivers to prove that they have insurance, or have completed a statutory off-road notification. (SORN)</a:t>
            </a:r>
          </a:p>
          <a:p>
            <a:pPr fontAlgn="auto">
              <a:spcBef>
                <a:spcPts val="0"/>
              </a:spcBef>
              <a:spcAft>
                <a:spcPts val="0"/>
              </a:spcAft>
              <a:defRPr/>
            </a:pPr>
            <a:endParaRPr lang="en-GB" dirty="0" smtClean="0"/>
          </a:p>
          <a:p>
            <a:pPr fontAlgn="auto">
              <a:spcBef>
                <a:spcPts val="0"/>
              </a:spcBef>
              <a:spcAft>
                <a:spcPts val="0"/>
              </a:spcAft>
              <a:buFont typeface="Arial" pitchFamily="34" charset="0"/>
              <a:buNone/>
              <a:defRPr/>
            </a:pPr>
            <a:r>
              <a:rPr lang="en-GB" dirty="0" smtClean="0"/>
              <a:t>Driving without valid insurance will have a serious impact on your motor premiums. In short they will increase hugely. You will be viewed by all insurers as a major risk, with some companies possibly refusing to provide cover.</a:t>
            </a:r>
          </a:p>
          <a:p>
            <a:pPr fontAlgn="auto">
              <a:spcBef>
                <a:spcPts val="0"/>
              </a:spcBef>
              <a:spcAft>
                <a:spcPts val="0"/>
              </a:spcAft>
              <a:buFont typeface="Arial" pitchFamily="34" charset="0"/>
              <a:buNone/>
              <a:defRPr/>
            </a:pPr>
            <a:endParaRPr lang="en-GB" dirty="0" smtClean="0"/>
          </a:p>
          <a:p>
            <a:pPr fontAlgn="auto">
              <a:spcBef>
                <a:spcPts val="0"/>
              </a:spcBef>
              <a:spcAft>
                <a:spcPts val="0"/>
              </a:spcAft>
              <a:buFont typeface="Arial" pitchFamily="34" charset="0"/>
              <a:buNone/>
              <a:defRPr/>
            </a:pPr>
            <a:r>
              <a:rPr lang="en-GB" b="1" dirty="0" smtClean="0"/>
              <a:t>Detection Rates Rising:</a:t>
            </a:r>
            <a:br>
              <a:rPr lang="en-GB" b="1" dirty="0" smtClean="0"/>
            </a:br>
            <a:r>
              <a:rPr lang="en-GB" dirty="0" smtClean="0"/>
              <a:t>Detection of the offence will be increased significantly by the expanded use of Automatic Number Plate Recognition technology. This enables the police to make immediate checks against relevant databases, including the Motor Insurers' Database (MID).</a:t>
            </a:r>
          </a:p>
          <a:p>
            <a:endParaRPr lang="en-GB" dirty="0"/>
          </a:p>
        </p:txBody>
      </p:sp>
      <p:sp>
        <p:nvSpPr>
          <p:cNvPr id="4" name="Slide Number Placeholder 3"/>
          <p:cNvSpPr>
            <a:spLocks noGrp="1"/>
          </p:cNvSpPr>
          <p:nvPr>
            <p:ph type="sldNum" sz="quarter" idx="10"/>
          </p:nvPr>
        </p:nvSpPr>
        <p:spPr/>
        <p:txBody>
          <a:bodyPr/>
          <a:lstStyle/>
          <a:p>
            <a:fld id="{538CA66B-9466-4EC6-981F-8A3041C1E522}" type="slidenum">
              <a:rPr lang="en-GB" smtClean="0"/>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to RoadSafety.ClarenceCourt@infrastructure-ni.gov.uk</a:t>
            </a:r>
          </a:p>
        </p:txBody>
      </p:sp>
      <p:sp>
        <p:nvSpPr>
          <p:cNvPr id="4" name="Slide Number Placeholder 3"/>
          <p:cNvSpPr>
            <a:spLocks noGrp="1"/>
          </p:cNvSpPr>
          <p:nvPr>
            <p:ph type="sldNum" sz="quarter" idx="10"/>
          </p:nvPr>
        </p:nvSpPr>
        <p:spPr/>
        <p:txBody>
          <a:bodyPr/>
          <a:lstStyle/>
          <a:p>
            <a:fld id="{538CA66B-9466-4EC6-981F-8A3041C1E522}"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15282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232883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102249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1922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282375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337787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1577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5329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419657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138215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82837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1AC5F-0D4B-A049-BACE-78E8EE2E3F71}" type="datetimeFigureOut">
              <a:rPr lang="en-US" smtClean="0"/>
              <a:pPr/>
              <a:t>11/22/2016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C4F06-A4F1-DB4F-85E2-D8A13BB1B9F7}" type="slidenum">
              <a:rPr lang="en-US" smtClean="0"/>
              <a:pPr/>
              <a:t>‹#›</a:t>
            </a:fld>
            <a:endParaRPr lang="en-US"/>
          </a:p>
        </p:txBody>
      </p:sp>
    </p:spTree>
    <p:extLst>
      <p:ext uri="{BB962C8B-B14F-4D97-AF65-F5344CB8AC3E}">
        <p14:creationId xmlns:p14="http://schemas.microsoft.com/office/powerpoint/2010/main" xmlns="" val="2900803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CNgIekq0jeQ"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2287024"/>
            <a:ext cx="9144000"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Vehicle Insurance</a:t>
            </a:r>
            <a:endParaRPr lang="en-US" sz="4000" b="1" dirty="0">
              <a:solidFill>
                <a:srgbClr val="254061"/>
              </a:solidFill>
              <a:latin typeface="Helvetica Neue"/>
              <a:cs typeface="Helvetica Neue"/>
            </a:endParaRPr>
          </a:p>
        </p:txBody>
      </p:sp>
    </p:spTree>
    <p:extLst>
      <p:ext uri="{BB962C8B-B14F-4D97-AF65-F5344CB8AC3E}">
        <p14:creationId xmlns="" xmlns:p14="http://schemas.microsoft.com/office/powerpoint/2010/main" val="103512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539552" y="2004973"/>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Car</a:t>
                      </a:r>
                      <a:r>
                        <a:rPr lang="en-GB" sz="1400" b="1" baseline="0" dirty="0" smtClean="0">
                          <a:solidFill>
                            <a:schemeClr val="accent1">
                              <a:lumMod val="50000"/>
                            </a:schemeClr>
                          </a:solidFill>
                          <a:latin typeface="+mj-lt"/>
                          <a:ea typeface="Calibri"/>
                          <a:cs typeface="Times New Roman"/>
                        </a:rPr>
                        <a:t> modifications do not affect the cost of car insurance</a:t>
                      </a:r>
                      <a:r>
                        <a:rPr lang="en-GB" sz="1400" b="1" dirty="0" smtClean="0">
                          <a:solidFill>
                            <a:schemeClr val="accent1">
                              <a:lumMod val="50000"/>
                            </a:schemeClr>
                          </a:solidFill>
                          <a:latin typeface="+mj-lt"/>
                          <a:ea typeface="Calibri"/>
                          <a:cs typeface="Times New Roman"/>
                        </a:rPr>
                        <a:t>.</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a:t>
                      </a:r>
                      <a:r>
                        <a:rPr lang="en-GB" sz="1400" b="1" baseline="0" dirty="0" smtClean="0">
                          <a:solidFill>
                            <a:schemeClr val="accent1">
                              <a:lumMod val="50000"/>
                            </a:schemeClr>
                          </a:solidFill>
                          <a:latin typeface="+mj-lt"/>
                          <a:ea typeface="Calibri"/>
                          <a:cs typeface="Times New Roman"/>
                        </a:rPr>
                        <a:t> can drive my new car from the garage to home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Third</a:t>
                      </a:r>
                      <a:r>
                        <a:rPr lang="en-GB" sz="1400" b="1" baseline="0" dirty="0" smtClean="0">
                          <a:solidFill>
                            <a:schemeClr val="accent1">
                              <a:lumMod val="50000"/>
                            </a:schemeClr>
                          </a:solidFill>
                          <a:latin typeface="+mj-lt"/>
                          <a:ea typeface="Calibri"/>
                          <a:cs typeface="Times New Roman"/>
                        </a:rPr>
                        <a:t> party fire and theft is the most basic car insurance.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Car insurance is a waste of money.</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A</a:t>
                      </a:r>
                      <a:r>
                        <a:rPr lang="en-GB" sz="1400" b="1" baseline="0" dirty="0" smtClean="0">
                          <a:solidFill>
                            <a:schemeClr val="accent1">
                              <a:lumMod val="50000"/>
                            </a:schemeClr>
                          </a:solidFill>
                          <a:latin typeface="+mj-lt"/>
                          <a:ea typeface="Calibri"/>
                          <a:cs typeface="Times New Roman"/>
                        </a:rPr>
                        <a:t> car may be crushed if driven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539552" y="973470"/>
            <a:ext cx="8604448" cy="523220"/>
          </a:xfrm>
          <a:prstGeom prst="rect">
            <a:avLst/>
          </a:prstGeom>
          <a:noFill/>
        </p:spPr>
        <p:txBody>
          <a:bodyPr wrap="square" rtlCol="0">
            <a:spAutoFit/>
          </a:bodyPr>
          <a:lstStyle/>
          <a:p>
            <a:r>
              <a:rPr lang="en-GB" sz="2800" b="1" dirty="0" smtClean="0">
                <a:solidFill>
                  <a:schemeClr val="accent1">
                    <a:lumMod val="50000"/>
                  </a:schemeClr>
                </a:solidFill>
              </a:rPr>
              <a:t>Pre-Evaluation- Vehicle Insurance</a:t>
            </a:r>
            <a:endParaRPr lang="en-GB" sz="2800" b="1" dirty="0">
              <a:solidFill>
                <a:schemeClr val="accent1">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9" name="TextBox 8"/>
          <p:cNvSpPr txBox="1"/>
          <p:nvPr/>
        </p:nvSpPr>
        <p:spPr>
          <a:xfrm>
            <a:off x="203981" y="1932020"/>
            <a:ext cx="8686800" cy="1200329"/>
          </a:xfrm>
          <a:prstGeom prst="rect">
            <a:avLst/>
          </a:prstGeom>
          <a:noFill/>
        </p:spPr>
        <p:txBody>
          <a:bodyPr wrap="square" rtlCol="0">
            <a:spAutoFit/>
          </a:bodyPr>
          <a:lstStyle/>
          <a:p>
            <a:pPr algn="ctr"/>
            <a:r>
              <a:rPr lang="en-US" sz="3600" b="1" dirty="0" smtClean="0">
                <a:solidFill>
                  <a:srgbClr val="254061"/>
                </a:solidFill>
                <a:latin typeface="Helvetica Neue"/>
                <a:cs typeface="Helvetica Neue"/>
              </a:rPr>
              <a:t>Since 2000 Speeding has killed a classroom of children  </a:t>
            </a:r>
            <a:endParaRPr lang="en-US" sz="3600" b="1" dirty="0">
              <a:solidFill>
                <a:srgbClr val="254061"/>
              </a:solidFill>
              <a:latin typeface="Helvetica Neue"/>
              <a:cs typeface="Helvetica Neue"/>
            </a:endParaRPr>
          </a:p>
        </p:txBody>
      </p:sp>
      <p:sp>
        <p:nvSpPr>
          <p:cNvPr id="5" name="Action Button: Movie 4">
            <a:hlinkClick r:id="rId4" highlightClick="1"/>
          </p:cNvPr>
          <p:cNvSpPr/>
          <p:nvPr/>
        </p:nvSpPr>
        <p:spPr>
          <a:xfrm>
            <a:off x="3446585" y="3763107"/>
            <a:ext cx="2349304" cy="1223890"/>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761696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Discussion</a:t>
            </a:r>
            <a:endParaRPr lang="en-US" sz="3600" b="1" dirty="0">
              <a:solidFill>
                <a:srgbClr val="254061"/>
              </a:solidFill>
              <a:latin typeface="Helvetica Neue"/>
              <a:cs typeface="Helvetica Neue"/>
            </a:endParaRPr>
          </a:p>
        </p:txBody>
      </p:sp>
      <p:sp>
        <p:nvSpPr>
          <p:cNvPr id="4" name="Text Box 3"/>
          <p:cNvSpPr txBox="1">
            <a:spLocks noChangeArrowheads="1"/>
          </p:cNvSpPr>
          <p:nvPr/>
        </p:nvSpPr>
        <p:spPr bwMode="auto">
          <a:xfrm>
            <a:off x="457200" y="2121242"/>
            <a:ext cx="5715000" cy="2554545"/>
          </a:xfrm>
          <a:prstGeom prst="rect">
            <a:avLst/>
          </a:prstGeom>
          <a:noFill/>
          <a:ln w="9525">
            <a:noFill/>
            <a:miter lim="800000"/>
            <a:headEnd/>
            <a:tailEnd/>
          </a:ln>
        </p:spPr>
        <p:txBody>
          <a:bodyPr>
            <a:spAutoFit/>
          </a:bodyPr>
          <a:lstStyle/>
          <a:p>
            <a:pPr>
              <a:spcBef>
                <a:spcPct val="50000"/>
              </a:spcBef>
            </a:pPr>
            <a:r>
              <a:rPr lang="en-US" sz="2000" dirty="0" smtClean="0">
                <a:solidFill>
                  <a:schemeClr val="accent1">
                    <a:lumMod val="50000"/>
                  </a:schemeClr>
                </a:solidFill>
                <a:latin typeface="Helvetica Neue"/>
                <a:ea typeface="ＭＳ Ｐゴシック" pitchFamily="-32" charset="-128"/>
              </a:rPr>
              <a:t>What did the motorcyclist do wrong?</a:t>
            </a: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What documents should he hold?</a:t>
            </a: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Give some reasons as to why insurance is required</a:t>
            </a:r>
            <a:endParaRPr lang="en-US" dirty="0">
              <a:solidFill>
                <a:schemeClr val="accent1">
                  <a:lumMod val="50000"/>
                </a:schemeClr>
              </a:solidFill>
              <a:latin typeface="Helvetica Neue"/>
              <a:ea typeface="ＭＳ Ｐゴシック" pitchFamily="-32" charset="-128"/>
            </a:endParaRPr>
          </a:p>
        </p:txBody>
      </p:sp>
      <p:sp>
        <p:nvSpPr>
          <p:cNvPr id="6" name="Oval Callout 5"/>
          <p:cNvSpPr/>
          <p:nvPr/>
        </p:nvSpPr>
        <p:spPr>
          <a:xfrm>
            <a:off x="5753687" y="2194560"/>
            <a:ext cx="2025747" cy="1083212"/>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Oval Callout 6"/>
          <p:cNvSpPr/>
          <p:nvPr/>
        </p:nvSpPr>
        <p:spPr>
          <a:xfrm>
            <a:off x="6737254" y="3546231"/>
            <a:ext cx="1296572" cy="757310"/>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Types of Insurance</a:t>
            </a:r>
            <a:endParaRPr lang="en-US" sz="3600" b="1" dirty="0">
              <a:solidFill>
                <a:srgbClr val="254061"/>
              </a:solidFill>
              <a:latin typeface="Helvetica Neue"/>
              <a:cs typeface="Helvetica Neue"/>
            </a:endParaRPr>
          </a:p>
        </p:txBody>
      </p:sp>
      <p:pic>
        <p:nvPicPr>
          <p:cNvPr id="1026" name="Picture 2"/>
          <p:cNvPicPr>
            <a:picLocks noChangeAspect="1" noChangeArrowheads="1"/>
          </p:cNvPicPr>
          <p:nvPr/>
        </p:nvPicPr>
        <p:blipFill>
          <a:blip r:embed="rId4"/>
          <a:srcRect l="3228" r="3218"/>
          <a:stretch>
            <a:fillRect/>
          </a:stretch>
        </p:blipFill>
        <p:spPr bwMode="auto">
          <a:xfrm>
            <a:off x="457200" y="1652761"/>
            <a:ext cx="8180363" cy="3000375"/>
          </a:xfrm>
          <a:prstGeom prst="rect">
            <a:avLst/>
          </a:prstGeom>
          <a:noFill/>
          <a:ln w="9525">
            <a:noFill/>
            <a:miter lim="800000"/>
            <a:headEnd/>
            <a:tailEnd/>
          </a:ln>
        </p:spPr>
      </p:pic>
      <p:sp>
        <p:nvSpPr>
          <p:cNvPr id="9" name="Text Box 3"/>
          <p:cNvSpPr txBox="1">
            <a:spLocks noChangeArrowheads="1"/>
          </p:cNvSpPr>
          <p:nvPr/>
        </p:nvSpPr>
        <p:spPr bwMode="auto">
          <a:xfrm>
            <a:off x="810066" y="4483859"/>
            <a:ext cx="1524000" cy="338554"/>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Third Party</a:t>
            </a:r>
            <a:endParaRPr lang="en-US" sz="1600" b="1" dirty="0">
              <a:solidFill>
                <a:srgbClr val="254061"/>
              </a:solidFill>
              <a:ea typeface="ＭＳ Ｐゴシック" pitchFamily="-32" charset="-128"/>
            </a:endParaRPr>
          </a:p>
        </p:txBody>
      </p:sp>
      <p:sp>
        <p:nvSpPr>
          <p:cNvPr id="10" name="Text Box 3"/>
          <p:cNvSpPr txBox="1">
            <a:spLocks noChangeArrowheads="1"/>
          </p:cNvSpPr>
          <p:nvPr/>
        </p:nvSpPr>
        <p:spPr bwMode="auto">
          <a:xfrm>
            <a:off x="3358661" y="4483859"/>
            <a:ext cx="2362200" cy="584775"/>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Third Party, Fire and Theft</a:t>
            </a:r>
            <a:endParaRPr lang="en-US" sz="1600" b="1" dirty="0">
              <a:solidFill>
                <a:srgbClr val="254061"/>
              </a:solidFill>
              <a:ea typeface="ＭＳ Ｐゴシック" pitchFamily="-32" charset="-128"/>
            </a:endParaRPr>
          </a:p>
        </p:txBody>
      </p:sp>
      <p:sp>
        <p:nvSpPr>
          <p:cNvPr id="11" name="Text Box 3"/>
          <p:cNvSpPr txBox="1">
            <a:spLocks noChangeArrowheads="1"/>
          </p:cNvSpPr>
          <p:nvPr/>
        </p:nvSpPr>
        <p:spPr bwMode="auto">
          <a:xfrm>
            <a:off x="6635262" y="4483859"/>
            <a:ext cx="1524000" cy="584775"/>
          </a:xfrm>
          <a:prstGeom prst="rect">
            <a:avLst/>
          </a:prstGeom>
          <a:noFill/>
          <a:ln w="9525">
            <a:noFill/>
            <a:miter lim="800000"/>
            <a:headEnd/>
            <a:tailEnd/>
          </a:ln>
        </p:spPr>
        <p:txBody>
          <a:bodyPr>
            <a:spAutoFit/>
          </a:bodyPr>
          <a:lstStyle/>
          <a:p>
            <a:pPr algn="ctr">
              <a:spcBef>
                <a:spcPct val="50000"/>
              </a:spcBef>
            </a:pPr>
            <a:r>
              <a:rPr lang="en-US" sz="1600" b="1" dirty="0" smtClean="0">
                <a:solidFill>
                  <a:srgbClr val="254061"/>
                </a:solidFill>
                <a:ea typeface="ＭＳ Ｐゴシック" pitchFamily="-32" charset="-128"/>
              </a:rPr>
              <a:t>Fully Comprehensive</a:t>
            </a:r>
            <a:endParaRPr lang="en-US" sz="1600" b="1" dirty="0">
              <a:solidFill>
                <a:srgbClr val="254061"/>
              </a:solidFill>
              <a:ea typeface="ＭＳ Ｐゴシック" pitchFamily="-32"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393896" y="1179550"/>
            <a:ext cx="8686800" cy="584775"/>
          </a:xfrm>
          <a:prstGeom prst="rect">
            <a:avLst/>
          </a:prstGeom>
          <a:noFill/>
        </p:spPr>
        <p:txBody>
          <a:bodyPr wrap="square" rtlCol="0">
            <a:spAutoFit/>
          </a:bodyPr>
          <a:lstStyle/>
          <a:p>
            <a:r>
              <a:rPr lang="en-US" sz="3200" b="1" dirty="0" smtClean="0">
                <a:solidFill>
                  <a:srgbClr val="254061"/>
                </a:solidFill>
                <a:latin typeface="Helvetica Neue"/>
                <a:cs typeface="Helvetica Neue"/>
              </a:rPr>
              <a:t>Costs</a:t>
            </a:r>
            <a:endParaRPr lang="en-US" sz="3200" b="1" dirty="0">
              <a:solidFill>
                <a:srgbClr val="254061"/>
              </a:solidFill>
              <a:latin typeface="Helvetica Neue"/>
              <a:cs typeface="Helvetica Neue"/>
            </a:endParaRPr>
          </a:p>
        </p:txBody>
      </p:sp>
      <p:sp>
        <p:nvSpPr>
          <p:cNvPr id="5" name="Text Box 3"/>
          <p:cNvSpPr txBox="1">
            <a:spLocks noChangeArrowheads="1"/>
          </p:cNvSpPr>
          <p:nvPr/>
        </p:nvSpPr>
        <p:spPr bwMode="auto">
          <a:xfrm>
            <a:off x="457200" y="2121242"/>
            <a:ext cx="8236634" cy="400110"/>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What affects the cost of vehicle insurance?</a:t>
            </a:r>
            <a:endParaRPr lang="en-US" dirty="0">
              <a:solidFill>
                <a:schemeClr val="accent1">
                  <a:lumMod val="50000"/>
                </a:schemeClr>
              </a:solidFill>
              <a:latin typeface="Helvetica Neue"/>
              <a:ea typeface="ＭＳ Ｐゴシック" pitchFamily="-32" charset="-128"/>
            </a:endParaRPr>
          </a:p>
        </p:txBody>
      </p:sp>
      <p:sp>
        <p:nvSpPr>
          <p:cNvPr id="6" name="Text Box 3"/>
          <p:cNvSpPr txBox="1">
            <a:spLocks noChangeArrowheads="1"/>
          </p:cNvSpPr>
          <p:nvPr/>
        </p:nvSpPr>
        <p:spPr bwMode="auto">
          <a:xfrm>
            <a:off x="1399735" y="2805246"/>
            <a:ext cx="5715000" cy="3693319"/>
          </a:xfrm>
          <a:prstGeom prst="rect">
            <a:avLst/>
          </a:prstGeom>
          <a:noFill/>
          <a:ln w="9525">
            <a:noFill/>
            <a:miter lim="800000"/>
            <a:headEnd/>
            <a:tailEnd/>
          </a:ln>
        </p:spPr>
        <p:txBody>
          <a:bodyPr>
            <a:spAutoFit/>
          </a:bodyPr>
          <a:lstStyle/>
          <a:p>
            <a:pPr>
              <a:spcBef>
                <a:spcPct val="50000"/>
              </a:spcBef>
            </a:pPr>
            <a:r>
              <a:rPr lang="en-US" b="1" dirty="0" smtClean="0">
                <a:solidFill>
                  <a:schemeClr val="accent1">
                    <a:lumMod val="50000"/>
                  </a:schemeClr>
                </a:solidFill>
                <a:latin typeface="Helvetica Neue"/>
                <a:ea typeface="ＭＳ Ｐゴシック" pitchFamily="-32" charset="-128"/>
              </a:rPr>
              <a:t>Postcode</a:t>
            </a:r>
          </a:p>
          <a:p>
            <a:pPr>
              <a:spcBef>
                <a:spcPct val="50000"/>
              </a:spcBef>
            </a:pPr>
            <a:r>
              <a:rPr lang="en-US" b="1" dirty="0" smtClean="0">
                <a:solidFill>
                  <a:schemeClr val="accent1">
                    <a:lumMod val="50000"/>
                  </a:schemeClr>
                </a:solidFill>
                <a:latin typeface="Helvetica Neue"/>
                <a:ea typeface="ＭＳ Ｐゴシック" pitchFamily="-32" charset="-128"/>
              </a:rPr>
              <a:t>No Claims Bonus</a:t>
            </a:r>
          </a:p>
          <a:p>
            <a:pPr>
              <a:spcBef>
                <a:spcPct val="50000"/>
              </a:spcBef>
            </a:pPr>
            <a:r>
              <a:rPr lang="en-US" b="1" dirty="0" smtClean="0">
                <a:solidFill>
                  <a:schemeClr val="accent1">
                    <a:lumMod val="50000"/>
                  </a:schemeClr>
                </a:solidFill>
                <a:latin typeface="Helvetica Neue"/>
                <a:ea typeface="ＭＳ Ｐゴシック" pitchFamily="-32" charset="-128"/>
              </a:rPr>
              <a:t>The Black Box</a:t>
            </a:r>
          </a:p>
          <a:p>
            <a:pPr>
              <a:spcBef>
                <a:spcPct val="50000"/>
              </a:spcBef>
            </a:pPr>
            <a:r>
              <a:rPr lang="en-US" b="1" dirty="0" smtClean="0">
                <a:solidFill>
                  <a:schemeClr val="accent1">
                    <a:lumMod val="50000"/>
                  </a:schemeClr>
                </a:solidFill>
                <a:latin typeface="Helvetica Neue"/>
                <a:ea typeface="ＭＳ Ｐゴシック" pitchFamily="-32" charset="-128"/>
              </a:rPr>
              <a:t>Excess</a:t>
            </a:r>
          </a:p>
          <a:p>
            <a:pPr>
              <a:spcBef>
                <a:spcPct val="50000"/>
              </a:spcBef>
            </a:pPr>
            <a:r>
              <a:rPr lang="en-US" b="1" dirty="0" smtClean="0">
                <a:solidFill>
                  <a:schemeClr val="accent1">
                    <a:lumMod val="50000"/>
                  </a:schemeClr>
                </a:solidFill>
                <a:latin typeface="Helvetica Neue"/>
                <a:ea typeface="ＭＳ Ｐゴシック" pitchFamily="-32" charset="-128"/>
              </a:rPr>
              <a:t>Mileage</a:t>
            </a:r>
          </a:p>
          <a:p>
            <a:pPr>
              <a:spcBef>
                <a:spcPct val="50000"/>
              </a:spcBef>
            </a:pPr>
            <a:r>
              <a:rPr lang="en-US" b="1" dirty="0" smtClean="0">
                <a:solidFill>
                  <a:schemeClr val="accent1">
                    <a:lumMod val="50000"/>
                  </a:schemeClr>
                </a:solidFill>
                <a:latin typeface="Helvetica Neue"/>
                <a:ea typeface="ＭＳ Ｐゴシック" pitchFamily="-32" charset="-128"/>
              </a:rPr>
              <a:t>Age</a:t>
            </a:r>
          </a:p>
          <a:p>
            <a:pPr>
              <a:spcBef>
                <a:spcPct val="50000"/>
              </a:spcBef>
            </a:pPr>
            <a:r>
              <a:rPr lang="en-US" b="1" dirty="0" smtClean="0">
                <a:solidFill>
                  <a:schemeClr val="accent1">
                    <a:lumMod val="50000"/>
                  </a:schemeClr>
                </a:solidFill>
                <a:latin typeface="Helvetica Neue"/>
                <a:ea typeface="ＭＳ Ｐゴシック" pitchFamily="-32" charset="-128"/>
              </a:rPr>
              <a:t>Engine Size</a:t>
            </a:r>
          </a:p>
          <a:p>
            <a:pPr>
              <a:spcBef>
                <a:spcPct val="50000"/>
              </a:spcBef>
            </a:pPr>
            <a:r>
              <a:rPr lang="en-US" b="1" dirty="0" smtClean="0">
                <a:solidFill>
                  <a:schemeClr val="accent1">
                    <a:lumMod val="50000"/>
                  </a:schemeClr>
                </a:solidFill>
                <a:latin typeface="Helvetica Neue"/>
                <a:ea typeface="ＭＳ Ｐゴシック" pitchFamily="-32" charset="-128"/>
              </a:rPr>
              <a:t>Vehicle Modification</a:t>
            </a:r>
          </a:p>
          <a:p>
            <a:pPr>
              <a:spcBef>
                <a:spcPct val="50000"/>
              </a:spcBef>
            </a:pPr>
            <a:r>
              <a:rPr lang="en-US" b="1" dirty="0" smtClean="0">
                <a:solidFill>
                  <a:schemeClr val="accent1">
                    <a:lumMod val="50000"/>
                  </a:schemeClr>
                </a:solidFill>
                <a:latin typeface="Helvetica Neue"/>
                <a:ea typeface="ＭＳ Ｐゴシック" pitchFamily="-32" charset="-128"/>
              </a:rPr>
              <a:t>Gender</a:t>
            </a:r>
            <a:endParaRPr lang="en-US" b="1" dirty="0">
              <a:solidFill>
                <a:schemeClr val="accent1">
                  <a:lumMod val="50000"/>
                </a:schemeClr>
              </a:solidFill>
              <a:latin typeface="Helvetica Neue"/>
              <a:ea typeface="ＭＳ Ｐゴシック" pitchFamily="-32" charset="-128"/>
            </a:endParaRPr>
          </a:p>
        </p:txBody>
      </p:sp>
      <p:sp>
        <p:nvSpPr>
          <p:cNvPr id="7" name="TextBox 6"/>
          <p:cNvSpPr txBox="1"/>
          <p:nvPr/>
        </p:nvSpPr>
        <p:spPr>
          <a:xfrm>
            <a:off x="6316394" y="2143526"/>
            <a:ext cx="970671" cy="3939540"/>
          </a:xfrm>
          <a:prstGeom prst="rect">
            <a:avLst/>
          </a:prstGeom>
          <a:noFill/>
        </p:spPr>
        <p:txBody>
          <a:bodyPr wrap="square" rtlCol="0">
            <a:spAutoFit/>
          </a:bodyPr>
          <a:lstStyle/>
          <a:p>
            <a:r>
              <a:rPr lang="en-GB" sz="25000" dirty="0" smtClean="0">
                <a:solidFill>
                  <a:srgbClr val="254061"/>
                </a:solidFill>
                <a:latin typeface="Helvetica Neue"/>
              </a:rPr>
              <a:t>£</a:t>
            </a:r>
            <a:endParaRPr lang="en-GB" sz="25000" dirty="0">
              <a:solidFill>
                <a:srgbClr val="254061"/>
              </a:solidFill>
              <a:latin typeface="Helvetica Neue"/>
            </a:endParaRPr>
          </a:p>
        </p:txBody>
      </p:sp>
      <p:sp>
        <p:nvSpPr>
          <p:cNvPr id="8" name="TextBox 7"/>
          <p:cNvSpPr txBox="1"/>
          <p:nvPr/>
        </p:nvSpPr>
        <p:spPr>
          <a:xfrm>
            <a:off x="4846320" y="2805246"/>
            <a:ext cx="407964" cy="2400657"/>
          </a:xfrm>
          <a:prstGeom prst="rect">
            <a:avLst/>
          </a:prstGeom>
          <a:noFill/>
        </p:spPr>
        <p:txBody>
          <a:bodyPr wrap="square" rtlCol="0">
            <a:spAutoFit/>
          </a:bodyPr>
          <a:lstStyle/>
          <a:p>
            <a:r>
              <a:rPr lang="en-GB" sz="15000" dirty="0" smtClean="0">
                <a:solidFill>
                  <a:srgbClr val="254061"/>
                </a:solidFill>
                <a:latin typeface="Helvetica Neue"/>
              </a:rPr>
              <a:t>?</a:t>
            </a:r>
            <a:endParaRPr lang="en-GB" sz="15000" dirty="0">
              <a:solidFill>
                <a:srgbClr val="254061"/>
              </a:solidFill>
              <a:latin typeface="Helvetica Neu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1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10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10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10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fade">
                                      <p:cBhvr>
                                        <p:cTn id="47" dur="10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fade">
                                      <p:cBhvr>
                                        <p:cTn id="52" dur="1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Car Crashes</a:t>
            </a:r>
            <a:endParaRPr lang="en-US" sz="3600" b="1" dirty="0">
              <a:solidFill>
                <a:srgbClr val="254061"/>
              </a:solidFill>
              <a:latin typeface="Helvetica Neue"/>
              <a:cs typeface="Helvetica Neue"/>
            </a:endParaRPr>
          </a:p>
        </p:txBody>
      </p:sp>
      <p:sp>
        <p:nvSpPr>
          <p:cNvPr id="8" name="Text Box 3"/>
          <p:cNvSpPr txBox="1">
            <a:spLocks noChangeArrowheads="1"/>
          </p:cNvSpPr>
          <p:nvPr/>
        </p:nvSpPr>
        <p:spPr bwMode="auto">
          <a:xfrm>
            <a:off x="457200" y="2121242"/>
            <a:ext cx="8236634" cy="400110"/>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In the event of a car collision what should you do?</a:t>
            </a:r>
            <a:endParaRPr lang="en-US" dirty="0">
              <a:solidFill>
                <a:schemeClr val="accent1">
                  <a:lumMod val="50000"/>
                </a:schemeClr>
              </a:solidFill>
              <a:latin typeface="Helvetica Neue"/>
              <a:ea typeface="ＭＳ Ｐゴシック" pitchFamily="-32" charset="-128"/>
            </a:endParaRPr>
          </a:p>
        </p:txBody>
      </p:sp>
      <p:sp>
        <p:nvSpPr>
          <p:cNvPr id="14" name="Text Box 3"/>
          <p:cNvSpPr txBox="1">
            <a:spLocks noChangeArrowheads="1"/>
          </p:cNvSpPr>
          <p:nvPr/>
        </p:nvSpPr>
        <p:spPr bwMode="auto">
          <a:xfrm>
            <a:off x="963637" y="2805246"/>
            <a:ext cx="3566160" cy="3170099"/>
          </a:xfrm>
          <a:prstGeom prst="rect">
            <a:avLst/>
          </a:prstGeom>
          <a:noFill/>
          <a:ln w="9525">
            <a:noFill/>
            <a:miter lim="800000"/>
            <a:headEnd/>
            <a:tailEnd/>
          </a:ln>
        </p:spPr>
        <p:txBody>
          <a:bodyPr wrap="square">
            <a:spAutoFit/>
          </a:bodyPr>
          <a:lstStyle/>
          <a:p>
            <a:pPr algn="ctr">
              <a:spcBef>
                <a:spcPct val="50000"/>
              </a:spcBef>
            </a:pPr>
            <a:r>
              <a:rPr lang="en-US" sz="1600" b="1" dirty="0" smtClean="0">
                <a:solidFill>
                  <a:srgbClr val="FF0000"/>
                </a:solidFill>
                <a:latin typeface="Helvetica Neue"/>
                <a:ea typeface="ＭＳ Ｐゴシック" pitchFamily="-32" charset="-128"/>
              </a:rPr>
              <a:t>Collision with another vehicle</a:t>
            </a:r>
          </a:p>
          <a:p>
            <a:pPr algn="ctr">
              <a:spcBef>
                <a:spcPct val="50000"/>
              </a:spcBef>
            </a:pPr>
            <a:r>
              <a:rPr lang="en-US" sz="1600" dirty="0" smtClean="0">
                <a:solidFill>
                  <a:schemeClr val="accent1">
                    <a:lumMod val="50000"/>
                  </a:schemeClr>
                </a:solidFill>
                <a:latin typeface="Helvetica Neue"/>
                <a:ea typeface="ＭＳ Ｐゴシック" pitchFamily="-32" charset="-128"/>
              </a:rPr>
              <a:t>Exchange name, address and telephone numbers</a:t>
            </a:r>
          </a:p>
          <a:p>
            <a:pPr algn="ctr">
              <a:spcBef>
                <a:spcPct val="50000"/>
              </a:spcBef>
            </a:pPr>
            <a:r>
              <a:rPr lang="en-US" sz="1600" dirty="0" smtClean="0">
                <a:solidFill>
                  <a:schemeClr val="accent1">
                    <a:lumMod val="50000"/>
                  </a:schemeClr>
                </a:solidFill>
                <a:latin typeface="Helvetica Neue"/>
                <a:ea typeface="ＭＳ Ｐゴシック" pitchFamily="-32" charset="-128"/>
              </a:rPr>
              <a:t>Give vehicle owners name and address if different</a:t>
            </a:r>
          </a:p>
          <a:p>
            <a:pPr algn="ctr">
              <a:spcBef>
                <a:spcPct val="50000"/>
              </a:spcBef>
            </a:pPr>
            <a:r>
              <a:rPr lang="en-US" sz="1600" dirty="0" smtClean="0">
                <a:solidFill>
                  <a:schemeClr val="accent1">
                    <a:lumMod val="50000"/>
                  </a:schemeClr>
                </a:solidFill>
                <a:latin typeface="Helvetica Neue"/>
                <a:ea typeface="ＭＳ Ｐゴシック" pitchFamily="-32" charset="-128"/>
              </a:rPr>
              <a:t>Exchange vehicle registration numbers</a:t>
            </a:r>
          </a:p>
          <a:p>
            <a:pPr algn="ctr">
              <a:spcBef>
                <a:spcPct val="50000"/>
              </a:spcBef>
            </a:pPr>
            <a:r>
              <a:rPr lang="en-US" sz="1600" dirty="0" smtClean="0">
                <a:solidFill>
                  <a:schemeClr val="accent1">
                    <a:lumMod val="50000"/>
                  </a:schemeClr>
                </a:solidFill>
                <a:latin typeface="Helvetica Neue"/>
                <a:ea typeface="ＭＳ Ｐゴシック" pitchFamily="-32" charset="-128"/>
              </a:rPr>
              <a:t>If present show PSNI insurance details</a:t>
            </a:r>
          </a:p>
          <a:p>
            <a:pPr algn="ctr">
              <a:spcBef>
                <a:spcPct val="50000"/>
              </a:spcBef>
            </a:pPr>
            <a:r>
              <a:rPr lang="en-US" sz="1600" dirty="0" smtClean="0">
                <a:solidFill>
                  <a:schemeClr val="accent1">
                    <a:lumMod val="50000"/>
                  </a:schemeClr>
                </a:solidFill>
                <a:latin typeface="Helvetica Neue"/>
                <a:ea typeface="ＭＳ Ｐゴシック" pitchFamily="-32" charset="-128"/>
              </a:rPr>
              <a:t>Notify your insurance company</a:t>
            </a:r>
            <a:endParaRPr lang="en-US" sz="1600" dirty="0">
              <a:solidFill>
                <a:schemeClr val="accent1">
                  <a:lumMod val="50000"/>
                </a:schemeClr>
              </a:solidFill>
              <a:latin typeface="Helvetica Neue"/>
              <a:ea typeface="ＭＳ Ｐゴシック" pitchFamily="-32" charset="-128"/>
            </a:endParaRPr>
          </a:p>
        </p:txBody>
      </p:sp>
      <p:sp>
        <p:nvSpPr>
          <p:cNvPr id="15" name="Text Box 3"/>
          <p:cNvSpPr txBox="1">
            <a:spLocks noChangeArrowheads="1"/>
          </p:cNvSpPr>
          <p:nvPr/>
        </p:nvSpPr>
        <p:spPr bwMode="auto">
          <a:xfrm>
            <a:off x="4529797" y="2805246"/>
            <a:ext cx="3566160" cy="1815882"/>
          </a:xfrm>
          <a:prstGeom prst="rect">
            <a:avLst/>
          </a:prstGeom>
          <a:noFill/>
          <a:ln w="9525">
            <a:noFill/>
            <a:miter lim="800000"/>
            <a:headEnd/>
            <a:tailEnd/>
          </a:ln>
        </p:spPr>
        <p:txBody>
          <a:bodyPr wrap="square">
            <a:spAutoFit/>
          </a:bodyPr>
          <a:lstStyle/>
          <a:p>
            <a:pPr algn="ctr">
              <a:spcBef>
                <a:spcPct val="50000"/>
              </a:spcBef>
            </a:pPr>
            <a:r>
              <a:rPr lang="en-US" sz="1600" b="1" dirty="0" smtClean="0">
                <a:solidFill>
                  <a:srgbClr val="FF0000"/>
                </a:solidFill>
                <a:latin typeface="Helvetica Neue"/>
                <a:ea typeface="ＭＳ Ｐゴシック" pitchFamily="-32" charset="-128"/>
              </a:rPr>
              <a:t>Single vehicle collision</a:t>
            </a:r>
          </a:p>
          <a:p>
            <a:pPr algn="ctr">
              <a:spcBef>
                <a:spcPct val="50000"/>
              </a:spcBef>
            </a:pPr>
            <a:r>
              <a:rPr lang="en-US" sz="1600" dirty="0" smtClean="0">
                <a:solidFill>
                  <a:schemeClr val="accent1">
                    <a:lumMod val="50000"/>
                  </a:schemeClr>
                </a:solidFill>
                <a:latin typeface="Helvetica Neue"/>
                <a:ea typeface="ＭＳ Ｐゴシック" pitchFamily="-32" charset="-128"/>
              </a:rPr>
              <a:t>Report damage to owner, if known</a:t>
            </a:r>
          </a:p>
          <a:p>
            <a:pPr algn="ctr">
              <a:spcBef>
                <a:spcPct val="50000"/>
              </a:spcBef>
            </a:pPr>
            <a:r>
              <a:rPr lang="en-US" sz="1600" dirty="0" smtClean="0">
                <a:solidFill>
                  <a:schemeClr val="accent1">
                    <a:lumMod val="50000"/>
                  </a:schemeClr>
                </a:solidFill>
                <a:latin typeface="Helvetica Neue"/>
                <a:ea typeface="ＭＳ Ｐゴシック" pitchFamily="-32" charset="-128"/>
              </a:rPr>
              <a:t>Report damage to PSNI</a:t>
            </a:r>
          </a:p>
          <a:p>
            <a:pPr algn="ctr">
              <a:spcBef>
                <a:spcPct val="50000"/>
              </a:spcBef>
            </a:pPr>
            <a:r>
              <a:rPr lang="en-US" sz="1600" dirty="0" smtClean="0">
                <a:solidFill>
                  <a:schemeClr val="accent1">
                    <a:lumMod val="50000"/>
                  </a:schemeClr>
                </a:solidFill>
                <a:latin typeface="Helvetica Neue"/>
                <a:ea typeface="ＭＳ Ｐゴシック" pitchFamily="-32" charset="-128"/>
              </a:rPr>
              <a:t>Provide insurance details to PSNI</a:t>
            </a:r>
          </a:p>
          <a:p>
            <a:pPr algn="ctr">
              <a:spcBef>
                <a:spcPct val="50000"/>
              </a:spcBef>
            </a:pPr>
            <a:r>
              <a:rPr lang="en-US" sz="1600" dirty="0" smtClean="0">
                <a:solidFill>
                  <a:schemeClr val="accent1">
                    <a:lumMod val="50000"/>
                  </a:schemeClr>
                </a:solidFill>
                <a:latin typeface="Helvetica Neue"/>
                <a:ea typeface="ＭＳ Ｐゴシック" pitchFamily="-32" charset="-128"/>
              </a:rPr>
              <a:t>Notify your insurance company</a:t>
            </a:r>
            <a:endParaRPr lang="en-US" sz="1600" dirty="0">
              <a:solidFill>
                <a:schemeClr val="accent1">
                  <a:lumMod val="50000"/>
                </a:schemeClr>
              </a:solidFill>
              <a:latin typeface="Helvetica Neue"/>
              <a:ea typeface="ＭＳ Ｐゴシック" pitchFamily="-32"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10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fade">
                                      <p:cBhvr>
                                        <p:cTn id="17" dur="10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fade">
                                      <p:cBhvr>
                                        <p:cTn id="22" dur="10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fade">
                                      <p:cBhvr>
                                        <p:cTn id="27" dur="1000"/>
                                        <p:tgtEl>
                                          <p:spTgt spid="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4" end="4"/>
                                            </p:txEl>
                                          </p:spTgt>
                                        </p:tgtEl>
                                        <p:attrNameLst>
                                          <p:attrName>style.visibility</p:attrName>
                                        </p:attrNameLst>
                                      </p:cBhvr>
                                      <p:to>
                                        <p:strVal val="visible"/>
                                      </p:to>
                                    </p:set>
                                    <p:animEffect transition="in" filter="fade">
                                      <p:cBhvr>
                                        <p:cTn id="32" dur="1000"/>
                                        <p:tgtEl>
                                          <p:spTgt spid="1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Effect transition="in" filter="fade">
                                      <p:cBhvr>
                                        <p:cTn id="37" dur="1000"/>
                                        <p:tgtEl>
                                          <p:spTgt spid="1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0" end="0"/>
                                            </p:txEl>
                                          </p:spTgt>
                                        </p:tgtEl>
                                        <p:attrNameLst>
                                          <p:attrName>style.visibility</p:attrName>
                                        </p:attrNameLst>
                                      </p:cBhvr>
                                      <p:to>
                                        <p:strVal val="visible"/>
                                      </p:to>
                                    </p:set>
                                    <p:animEffect transition="in" filter="fade">
                                      <p:cBhvr>
                                        <p:cTn id="42" dur="1000"/>
                                        <p:tgtEl>
                                          <p:spTgt spid="1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xEl>
                                              <p:pRg st="1" end="1"/>
                                            </p:txEl>
                                          </p:spTgt>
                                        </p:tgtEl>
                                        <p:attrNameLst>
                                          <p:attrName>style.visibility</p:attrName>
                                        </p:attrNameLst>
                                      </p:cBhvr>
                                      <p:to>
                                        <p:strVal val="visible"/>
                                      </p:to>
                                    </p:set>
                                    <p:animEffect transition="in" filter="fade">
                                      <p:cBhvr>
                                        <p:cTn id="47" dur="1000"/>
                                        <p:tgtEl>
                                          <p:spTgt spid="1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xEl>
                                              <p:pRg st="2" end="2"/>
                                            </p:txEl>
                                          </p:spTgt>
                                        </p:tgtEl>
                                        <p:attrNameLst>
                                          <p:attrName>style.visibility</p:attrName>
                                        </p:attrNameLst>
                                      </p:cBhvr>
                                      <p:to>
                                        <p:strVal val="visible"/>
                                      </p:to>
                                    </p:set>
                                    <p:animEffect transition="in" filter="fade">
                                      <p:cBhvr>
                                        <p:cTn id="52" dur="1000"/>
                                        <p:tgtEl>
                                          <p:spTgt spid="1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xEl>
                                              <p:pRg st="3" end="3"/>
                                            </p:txEl>
                                          </p:spTgt>
                                        </p:tgtEl>
                                        <p:attrNameLst>
                                          <p:attrName>style.visibility</p:attrName>
                                        </p:attrNameLst>
                                      </p:cBhvr>
                                      <p:to>
                                        <p:strVal val="visible"/>
                                      </p:to>
                                    </p:set>
                                    <p:animEffect transition="in" filter="fade">
                                      <p:cBhvr>
                                        <p:cTn id="57" dur="1000"/>
                                        <p:tgtEl>
                                          <p:spTgt spid="1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xEl>
                                              <p:pRg st="4" end="4"/>
                                            </p:txEl>
                                          </p:spTgt>
                                        </p:tgtEl>
                                        <p:attrNameLst>
                                          <p:attrName>style.visibility</p:attrName>
                                        </p:attrNameLst>
                                      </p:cBhvr>
                                      <p:to>
                                        <p:strVal val="visible"/>
                                      </p:to>
                                    </p:set>
                                    <p:animEffect transition="in" filter="fade">
                                      <p:cBhvr>
                                        <p:cTn id="62" dur="10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4" grpId="0" build="p"/>
      <p:bldP spid="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The Consequences</a:t>
            </a:r>
            <a:endParaRPr lang="en-US" sz="3600" b="1" dirty="0">
              <a:solidFill>
                <a:srgbClr val="254061"/>
              </a:solidFill>
              <a:latin typeface="Helvetica Neue"/>
              <a:cs typeface="Helvetica Neue"/>
            </a:endParaRPr>
          </a:p>
        </p:txBody>
      </p:sp>
      <p:sp>
        <p:nvSpPr>
          <p:cNvPr id="4" name="Text Box 3"/>
          <p:cNvSpPr txBox="1">
            <a:spLocks noChangeArrowheads="1"/>
          </p:cNvSpPr>
          <p:nvPr/>
        </p:nvSpPr>
        <p:spPr bwMode="auto">
          <a:xfrm>
            <a:off x="457200" y="2121242"/>
            <a:ext cx="8236634" cy="3170099"/>
          </a:xfrm>
          <a:prstGeom prst="rect">
            <a:avLst/>
          </a:prstGeom>
          <a:noFill/>
          <a:ln w="9525">
            <a:noFill/>
            <a:miter lim="800000"/>
            <a:headEnd/>
            <a:tailEnd/>
          </a:ln>
        </p:spPr>
        <p:txBody>
          <a:bodyPr wrap="square">
            <a:spAutoFit/>
          </a:bodyPr>
          <a:lstStyle/>
          <a:p>
            <a:pPr algn="ctr">
              <a:spcBef>
                <a:spcPct val="50000"/>
              </a:spcBef>
            </a:pPr>
            <a:r>
              <a:rPr lang="en-US" sz="2000" dirty="0" smtClean="0">
                <a:solidFill>
                  <a:schemeClr val="accent1">
                    <a:lumMod val="50000"/>
                  </a:schemeClr>
                </a:solidFill>
                <a:latin typeface="Helvetica Neue"/>
                <a:ea typeface="ＭＳ Ｐゴシック" pitchFamily="-32" charset="-128"/>
              </a:rPr>
              <a:t>Possible consequences for no insurance include:</a:t>
            </a:r>
          </a:p>
          <a:p>
            <a:pPr algn="ctr">
              <a:spcBef>
                <a:spcPct val="50000"/>
              </a:spcBef>
            </a:pPr>
            <a:r>
              <a:rPr lang="en-US" sz="2000" dirty="0" smtClean="0">
                <a:solidFill>
                  <a:schemeClr val="accent1">
                    <a:lumMod val="50000"/>
                  </a:schemeClr>
                </a:solidFill>
                <a:latin typeface="Helvetica Neue"/>
                <a:ea typeface="ＭＳ Ｐゴシック" pitchFamily="-32" charset="-128"/>
              </a:rPr>
              <a:t>6-8 Penalty points</a:t>
            </a:r>
          </a:p>
          <a:p>
            <a:pPr algn="ctr">
              <a:spcBef>
                <a:spcPct val="50000"/>
              </a:spcBef>
            </a:pPr>
            <a:r>
              <a:rPr lang="en-US" sz="2000" dirty="0" smtClean="0">
                <a:solidFill>
                  <a:schemeClr val="accent1">
                    <a:lumMod val="50000"/>
                  </a:schemeClr>
                </a:solidFill>
                <a:latin typeface="Helvetica Neue"/>
                <a:ea typeface="ＭＳ Ｐゴシック" pitchFamily="-32" charset="-128"/>
              </a:rPr>
              <a:t>Up to £5000 fine</a:t>
            </a:r>
          </a:p>
          <a:p>
            <a:pPr algn="ctr">
              <a:spcBef>
                <a:spcPct val="50000"/>
              </a:spcBef>
            </a:pPr>
            <a:r>
              <a:rPr lang="en-US" sz="2000" dirty="0" smtClean="0">
                <a:solidFill>
                  <a:schemeClr val="accent1">
                    <a:lumMod val="50000"/>
                  </a:schemeClr>
                </a:solidFill>
                <a:latin typeface="Helvetica Neue"/>
                <a:ea typeface="ＭＳ Ｐゴシック" pitchFamily="-32" charset="-128"/>
              </a:rPr>
              <a:t>Loss of licence</a:t>
            </a:r>
          </a:p>
          <a:p>
            <a:pPr algn="ctr">
              <a:spcBef>
                <a:spcPct val="50000"/>
              </a:spcBef>
            </a:pPr>
            <a:r>
              <a:rPr lang="en-US" sz="2000" dirty="0" smtClean="0">
                <a:solidFill>
                  <a:schemeClr val="accent1">
                    <a:lumMod val="50000"/>
                  </a:schemeClr>
                </a:solidFill>
                <a:latin typeface="Helvetica Neue"/>
                <a:ea typeface="ＭＳ Ｐゴシック" pitchFamily="-32" charset="-128"/>
              </a:rPr>
              <a:t>Car seized</a:t>
            </a:r>
          </a:p>
          <a:p>
            <a:pPr algn="ctr">
              <a:spcBef>
                <a:spcPct val="50000"/>
              </a:spcBef>
            </a:pPr>
            <a:r>
              <a:rPr lang="en-US" sz="2000" dirty="0" smtClean="0">
                <a:solidFill>
                  <a:schemeClr val="accent1">
                    <a:lumMod val="50000"/>
                  </a:schemeClr>
                </a:solidFill>
                <a:latin typeface="Helvetica Neue"/>
                <a:ea typeface="ＭＳ Ｐゴシック" pitchFamily="-32" charset="-128"/>
              </a:rPr>
              <a:t>Car crushed</a:t>
            </a:r>
          </a:p>
          <a:p>
            <a:pPr algn="ctr">
              <a:spcBef>
                <a:spcPct val="50000"/>
              </a:spcBef>
            </a:pPr>
            <a:r>
              <a:rPr lang="en-US" sz="2000" dirty="0" smtClean="0">
                <a:solidFill>
                  <a:schemeClr val="accent1">
                    <a:lumMod val="50000"/>
                  </a:schemeClr>
                </a:solidFill>
                <a:latin typeface="Helvetica Neue"/>
                <a:ea typeface="ＭＳ Ｐゴシック" pitchFamily="-32" charset="-128"/>
              </a:rPr>
              <a:t>High insurance premium for the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graphicFrame>
        <p:nvGraphicFramePr>
          <p:cNvPr id="4" name="Table 3"/>
          <p:cNvGraphicFramePr>
            <a:graphicFrameLocks noGrp="1"/>
          </p:cNvGraphicFramePr>
          <p:nvPr/>
        </p:nvGraphicFramePr>
        <p:xfrm>
          <a:off x="611560" y="1885325"/>
          <a:ext cx="8136903" cy="4670220"/>
        </p:xfrm>
        <a:graphic>
          <a:graphicData uri="http://schemas.openxmlformats.org/drawingml/2006/table">
            <a:tbl>
              <a:tblPr/>
              <a:tblGrid>
                <a:gridCol w="2891863"/>
                <a:gridCol w="1049008"/>
                <a:gridCol w="1049008"/>
                <a:gridCol w="1049008"/>
                <a:gridCol w="1049008"/>
                <a:gridCol w="1049008"/>
              </a:tblGrid>
              <a:tr h="654803">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Car</a:t>
                      </a:r>
                      <a:r>
                        <a:rPr lang="en-GB" sz="1400" b="1" baseline="0" dirty="0" smtClean="0">
                          <a:solidFill>
                            <a:schemeClr val="accent1">
                              <a:lumMod val="50000"/>
                            </a:schemeClr>
                          </a:solidFill>
                          <a:latin typeface="+mj-lt"/>
                          <a:ea typeface="Calibri"/>
                          <a:cs typeface="Times New Roman"/>
                        </a:rPr>
                        <a:t> modifications do not affect the cost of car insurance</a:t>
                      </a:r>
                      <a:r>
                        <a:rPr lang="en-GB" sz="1400" b="1" dirty="0" smtClean="0">
                          <a:solidFill>
                            <a:schemeClr val="accent1">
                              <a:lumMod val="50000"/>
                            </a:schemeClr>
                          </a:solidFill>
                          <a:latin typeface="+mj-lt"/>
                          <a:ea typeface="Calibri"/>
                          <a:cs typeface="Times New Roman"/>
                        </a:rPr>
                        <a:t>.</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a:t>
                      </a:r>
                      <a:r>
                        <a:rPr lang="en-GB" sz="1400" b="1" baseline="0" dirty="0" smtClean="0">
                          <a:solidFill>
                            <a:schemeClr val="accent1">
                              <a:lumMod val="50000"/>
                            </a:schemeClr>
                          </a:solidFill>
                          <a:latin typeface="+mj-lt"/>
                          <a:ea typeface="Calibri"/>
                          <a:cs typeface="Times New Roman"/>
                        </a:rPr>
                        <a:t> can drive my new car from the garage to home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Third</a:t>
                      </a:r>
                      <a:r>
                        <a:rPr lang="en-GB" sz="1400" b="1" baseline="0" dirty="0" smtClean="0">
                          <a:solidFill>
                            <a:schemeClr val="accent1">
                              <a:lumMod val="50000"/>
                            </a:schemeClr>
                          </a:solidFill>
                          <a:latin typeface="+mj-lt"/>
                          <a:ea typeface="Calibri"/>
                          <a:cs typeface="Times New Roman"/>
                        </a:rPr>
                        <a:t> party fire and theft is the most basic car insurance.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Car insurance is a waste of money.</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654803">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A</a:t>
                      </a:r>
                      <a:r>
                        <a:rPr lang="en-GB" sz="1400" b="1" baseline="0" dirty="0" smtClean="0">
                          <a:solidFill>
                            <a:schemeClr val="accent1">
                              <a:lumMod val="50000"/>
                            </a:schemeClr>
                          </a:solidFill>
                          <a:latin typeface="+mj-lt"/>
                          <a:ea typeface="Calibri"/>
                          <a:cs typeface="Times New Roman"/>
                        </a:rPr>
                        <a:t> car may be crushed if driven without car insurance.</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401">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solidFill>
                            <a:schemeClr val="accent1">
                              <a:lumMod val="50000"/>
                            </a:schemeClr>
                          </a:solidFill>
                          <a:latin typeface="+mj-lt"/>
                          <a:ea typeface="Calibri"/>
                          <a:cs typeface="Times New Roman" pitchFamily="18" charset="0"/>
                        </a:rPr>
                        <a:t>I am more aware of the</a:t>
                      </a:r>
                      <a:r>
                        <a:rPr lang="en-GB" sz="1400" b="1" baseline="0" dirty="0" smtClean="0">
                          <a:solidFill>
                            <a:schemeClr val="accent1">
                              <a:lumMod val="50000"/>
                            </a:schemeClr>
                          </a:solidFill>
                          <a:latin typeface="+mj-lt"/>
                          <a:ea typeface="Calibri"/>
                          <a:cs typeface="Times New Roman" pitchFamily="18" charset="0"/>
                        </a:rPr>
                        <a:t> consequence</a:t>
                      </a:r>
                      <a:r>
                        <a:rPr lang="en-GB" sz="1400" b="1" dirty="0" smtClean="0">
                          <a:solidFill>
                            <a:schemeClr val="accent1">
                              <a:lumMod val="50000"/>
                            </a:schemeClr>
                          </a:solidFill>
                          <a:latin typeface="+mj-lt"/>
                          <a:ea typeface="Calibri"/>
                          <a:cs typeface="Times New Roman" pitchFamily="18" charset="0"/>
                        </a:rPr>
                        <a:t>s of driving without car insurance.</a:t>
                      </a:r>
                    </a:p>
                    <a:p>
                      <a:pPr algn="ctr">
                        <a:lnSpc>
                          <a:spcPct val="115000"/>
                        </a:lnSpc>
                        <a:spcAft>
                          <a:spcPts val="0"/>
                        </a:spcAft>
                      </a:pP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539552" y="973470"/>
            <a:ext cx="8604448" cy="523220"/>
          </a:xfrm>
          <a:prstGeom prst="rect">
            <a:avLst/>
          </a:prstGeom>
          <a:noFill/>
        </p:spPr>
        <p:txBody>
          <a:bodyPr wrap="square" rtlCol="0">
            <a:spAutoFit/>
          </a:bodyPr>
          <a:lstStyle/>
          <a:p>
            <a:r>
              <a:rPr lang="en-GB" sz="2800" b="1" dirty="0" smtClean="0">
                <a:solidFill>
                  <a:schemeClr val="accent1">
                    <a:lumMod val="50000"/>
                  </a:schemeClr>
                </a:solidFill>
              </a:rPr>
              <a:t>Post-Evaluation- </a:t>
            </a:r>
            <a:r>
              <a:rPr lang="en-GB" sz="2800" b="1" dirty="0" smtClean="0">
                <a:solidFill>
                  <a:schemeClr val="accent1">
                    <a:lumMod val="50000"/>
                  </a:schemeClr>
                </a:solidFill>
              </a:rPr>
              <a:t>Vehicle Insurance</a:t>
            </a:r>
            <a:endParaRPr lang="en-GB" sz="2800" b="1" dirty="0">
              <a:solidFill>
                <a:schemeClr val="accent1">
                  <a:lumMod val="5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1805</Words>
  <Application>Microsoft Office PowerPoint</Application>
  <PresentationFormat>On-screen Show (4:3)</PresentationFormat>
  <Paragraphs>230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mac2</dc:creator>
  <cp:lastModifiedBy>James Graham</cp:lastModifiedBy>
  <cp:revision>26</cp:revision>
  <dcterms:created xsi:type="dcterms:W3CDTF">2012-08-09T09:27:12Z</dcterms:created>
  <dcterms:modified xsi:type="dcterms:W3CDTF">2016-11-22T15:30:01Z</dcterms:modified>
</cp:coreProperties>
</file>