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7" r:id="rId2"/>
    <p:sldId id="264" r:id="rId3"/>
    <p:sldId id="258" r:id="rId4"/>
    <p:sldId id="259" r:id="rId5"/>
    <p:sldId id="260" r:id="rId6"/>
    <p:sldId id="261" r:id="rId7"/>
    <p:sldId id="263" r:id="rId8"/>
    <p:sldId id="265"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406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204" autoAdjust="0"/>
  </p:normalViewPr>
  <p:slideViewPr>
    <p:cSldViewPr snapToGrid="0" snapToObjects="1">
      <p:cViewPr varScale="1">
        <p:scale>
          <a:sx n="50" d="100"/>
          <a:sy n="50" d="100"/>
        </p:scale>
        <p:origin x="1956" y="4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BB5AD4-B8AB-44DC-BC80-89C3AACFB5A0}" type="datetimeFigureOut">
              <a:rPr lang="en-GB" smtClean="0"/>
              <a:pPr/>
              <a:t>01/02/2018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E1CB89-54D9-4CFE-A9E2-292956EADD91}" type="slidenum">
              <a:rPr lang="en-GB" smtClean="0"/>
              <a:pPr/>
              <a:t>‹#›</a:t>
            </a:fld>
            <a:endParaRPr lang="en-GB"/>
          </a:p>
        </p:txBody>
      </p:sp>
    </p:spTree>
    <p:extLst>
      <p:ext uri="{BB962C8B-B14F-4D97-AF65-F5344CB8AC3E}">
        <p14:creationId xmlns:p14="http://schemas.microsoft.com/office/powerpoint/2010/main" val="2135362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GB" sz="1200" dirty="0" smtClean="0"/>
              <a:t>Risk is the daily factor in everyone's life . The degree of risk we face depends on how adventurous, well trained and prepared we are.  How we react to the unexpected is also an important factor. </a:t>
            </a:r>
          </a:p>
          <a:p>
            <a:endParaRPr lang="en-GB" sz="1200" dirty="0" smtClean="0"/>
          </a:p>
          <a:p>
            <a:r>
              <a:rPr lang="en-GB" sz="1200" dirty="0" smtClean="0"/>
              <a:t>Some people watch</a:t>
            </a:r>
            <a:r>
              <a:rPr lang="en-GB" sz="1200" baseline="0" dirty="0" smtClean="0"/>
              <a:t> </a:t>
            </a:r>
            <a:r>
              <a:rPr lang="en-GB" sz="1200" dirty="0" smtClean="0"/>
              <a:t>others take risks - spectators  at a Grand Prix;</a:t>
            </a:r>
            <a:r>
              <a:rPr lang="en-GB" sz="1200" baseline="0" dirty="0" smtClean="0"/>
              <a:t> </a:t>
            </a:r>
            <a:r>
              <a:rPr lang="en-GB" sz="1200" dirty="0" smtClean="0"/>
              <a:t>and others want to experience the risk themselves</a:t>
            </a:r>
            <a:r>
              <a:rPr lang="en-GB" sz="1200" baseline="0" dirty="0" smtClean="0"/>
              <a:t> - </a:t>
            </a:r>
            <a:r>
              <a:rPr lang="en-GB" sz="1200" dirty="0" smtClean="0"/>
              <a:t>sky divers, mountaineers etc.  Those that take risk must manage it</a:t>
            </a:r>
            <a:r>
              <a:rPr lang="en-GB" sz="1200" baseline="0" dirty="0" smtClean="0"/>
              <a:t> by knowing the risks involved, pre planning, proper training, having the correct equipment, etc</a:t>
            </a:r>
            <a:endParaRPr lang="en-GB" sz="1200" dirty="0" smtClean="0"/>
          </a:p>
          <a:p>
            <a:endParaRPr lang="en-GB" sz="1200" dirty="0" smtClean="0"/>
          </a:p>
          <a:p>
            <a:r>
              <a:rPr lang="en-GB" sz="1200" dirty="0" smtClean="0"/>
              <a:t>It is important to stress that risk can be reduced through knowledge, training, practice and good planning. </a:t>
            </a:r>
          </a:p>
          <a:p>
            <a:endParaRPr lang="en-GB" sz="1200" dirty="0" smtClean="0"/>
          </a:p>
          <a:p>
            <a:r>
              <a:rPr lang="en-GB" sz="1200" b="1" dirty="0" smtClean="0"/>
              <a:t>Risk and young people:</a:t>
            </a:r>
          </a:p>
          <a:p>
            <a:endParaRPr lang="en-GB" sz="1200" b="1" dirty="0" smtClean="0"/>
          </a:p>
          <a:p>
            <a:r>
              <a:rPr lang="en-GB" sz="1200" b="1" dirty="0" smtClean="0"/>
              <a:t>Inexperience:</a:t>
            </a:r>
            <a:r>
              <a:rPr lang="en-GB" sz="1200" dirty="0" smtClean="0"/>
              <a:t/>
            </a:r>
            <a:br>
              <a:rPr lang="en-GB" sz="1200" dirty="0" smtClean="0"/>
            </a:br>
            <a:r>
              <a:rPr lang="en-GB" sz="1200" dirty="0" smtClean="0"/>
              <a:t>Young people are generally inexperienced road users. As with adolescent pedestrians or cyclists, the increased risk of a crash among young drivers can be mainly due to their inexperience on the roads. They may, for example, be less able to accurately perceive hazards, control the vehicle and make appropriate decisions on the road. </a:t>
            </a:r>
          </a:p>
          <a:p>
            <a:endParaRPr lang="en-GB" sz="1200" dirty="0" smtClean="0"/>
          </a:p>
          <a:p>
            <a:r>
              <a:rPr lang="en-GB" sz="1200" b="1" dirty="0" smtClean="0"/>
              <a:t>Peer Pressure:</a:t>
            </a:r>
          </a:p>
          <a:p>
            <a:r>
              <a:rPr lang="en-GB" sz="1200" dirty="0" smtClean="0"/>
              <a:t>Peer influence can affect risk taking on the road. For many young people, their friends (peers) are the most important people in their lives. Teenagers can be led by what friends consider to be “cool”, not necessarily what is “safe”. Peer pressure can mean that young people are more likely to behave in a risky manner on the road, both as novice drivers, riders, and pedestrians.</a:t>
            </a:r>
            <a:br>
              <a:rPr lang="en-GB" sz="1200" dirty="0" smtClean="0"/>
            </a:br>
            <a:r>
              <a:rPr lang="en-GB" sz="1200" dirty="0" smtClean="0"/>
              <a:t/>
            </a:r>
            <a:br>
              <a:rPr lang="en-GB" sz="1200" dirty="0" smtClean="0"/>
            </a:br>
            <a:r>
              <a:rPr lang="en-GB" sz="1200" b="1" dirty="0" smtClean="0"/>
              <a:t>The rebellion of youth culture: </a:t>
            </a:r>
          </a:p>
          <a:p>
            <a:r>
              <a:rPr lang="en-GB" sz="1200" dirty="0" smtClean="0"/>
              <a:t>Research indicates that the parts of the brain responsible for decision making may be still under development until well after the teenage years, impacting on their behaviour on the road. </a:t>
            </a:r>
          </a:p>
          <a:p>
            <a:endParaRPr lang="en-GB" sz="1200" dirty="0" smtClean="0"/>
          </a:p>
          <a:p>
            <a:r>
              <a:rPr lang="en-GB" sz="1200" dirty="0" smtClean="0"/>
              <a:t>These reasons on top of the use of alcohol and/or drugs in traffic, not using a seatbelt,</a:t>
            </a:r>
            <a:r>
              <a:rPr lang="en-GB" sz="1200" baseline="0" dirty="0" smtClean="0"/>
              <a:t> </a:t>
            </a:r>
            <a:r>
              <a:rPr lang="en-GB" sz="1200" dirty="0" smtClean="0"/>
              <a:t>not wearing a helmet</a:t>
            </a:r>
            <a:r>
              <a:rPr lang="en-GB" sz="1200" baseline="0" dirty="0" smtClean="0"/>
              <a:t> and </a:t>
            </a:r>
            <a:r>
              <a:rPr lang="en-GB" sz="1200" dirty="0" smtClean="0"/>
              <a:t>driving at high speed make young people vulnerable. </a:t>
            </a:r>
          </a:p>
          <a:p>
            <a:endParaRPr lang="en-GB" sz="1200" dirty="0" smtClean="0"/>
          </a:p>
          <a:p>
            <a:r>
              <a:rPr lang="en-GB" sz="1200" dirty="0" smtClean="0"/>
              <a:t>In short, young peoples high risk levels are a product of both who they are and the environment in which they exist.</a:t>
            </a:r>
            <a:endParaRPr lang="en-GB" dirty="0"/>
          </a:p>
        </p:txBody>
      </p:sp>
      <p:sp>
        <p:nvSpPr>
          <p:cNvPr id="4" name="Slide Number Placeholder 3"/>
          <p:cNvSpPr>
            <a:spLocks noGrp="1"/>
          </p:cNvSpPr>
          <p:nvPr>
            <p:ph type="sldNum" sz="quarter" idx="10"/>
          </p:nvPr>
        </p:nvSpPr>
        <p:spPr/>
        <p:txBody>
          <a:bodyPr/>
          <a:lstStyle/>
          <a:p>
            <a:fld id="{69E1CB89-54D9-4CFE-A9E2-292956EADD91}" type="slidenum">
              <a:rPr lang="en-GB" smtClean="0"/>
              <a:pPr/>
              <a:t>1</a:t>
            </a:fld>
            <a:endParaRPr lang="en-GB"/>
          </a:p>
        </p:txBody>
      </p:sp>
    </p:spTree>
    <p:extLst>
      <p:ext uri="{BB962C8B-B14F-4D97-AF65-F5344CB8AC3E}">
        <p14:creationId xmlns:p14="http://schemas.microsoft.com/office/powerpoint/2010/main" val="1879861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Teachers</a:t>
            </a:r>
            <a:r>
              <a:rPr lang="en-GB" baseline="0" dirty="0" smtClean="0"/>
              <a:t> should complete the pre-evaluation before watching the video. This is located at Annex A in the teaching notes.</a:t>
            </a:r>
          </a:p>
          <a:p>
            <a:endParaRPr lang="en-GB" baseline="0" dirty="0" smtClean="0"/>
          </a:p>
          <a:p>
            <a:r>
              <a:rPr lang="en-GB" baseline="0" dirty="0" smtClean="0"/>
              <a:t>Please complete by asking your class the questions- this could be answered by a show of hands. Please tick one answer box per question.</a:t>
            </a:r>
          </a:p>
          <a:p>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t>If teachers could complete a hard copy of this and then return to Road Safety Promotion and Outreach Branch, Room G-31, Clarence Court, 10-18 Adelaide Street, Belfast, BT2 8GB or email </a:t>
            </a:r>
            <a:r>
              <a:rPr lang="en-GB" baseline="0" dirty="0" smtClean="0"/>
              <a:t>to </a:t>
            </a:r>
            <a:r>
              <a:rPr lang="en-GB" baseline="0" dirty="0" smtClean="0">
                <a:solidFill>
                  <a:schemeClr val="tx1"/>
                </a:solidFill>
              </a:rPr>
              <a:t>safeandsustainabletravel@infrastructure-ni.gov.uk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smtClean="0">
              <a:solidFill>
                <a:schemeClr val="accent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endParaRPr lang="en-GB" baseline="0" dirty="0" smtClean="0"/>
          </a:p>
        </p:txBody>
      </p:sp>
      <p:sp>
        <p:nvSpPr>
          <p:cNvPr id="4" name="Slide Number Placeholder 3"/>
          <p:cNvSpPr>
            <a:spLocks noGrp="1"/>
          </p:cNvSpPr>
          <p:nvPr>
            <p:ph type="sldNum" sz="quarter" idx="10"/>
          </p:nvPr>
        </p:nvSpPr>
        <p:spPr/>
        <p:txBody>
          <a:bodyPr/>
          <a:lstStyle/>
          <a:p>
            <a:fld id="{6D7CFAB1-85B0-4A39-B1E0-D0DEDE93A8FE}" type="slidenum">
              <a:rPr lang="en-GB" smtClean="0"/>
              <a:pPr/>
              <a:t>2</a:t>
            </a:fld>
            <a:endParaRPr lang="en-GB"/>
          </a:p>
        </p:txBody>
      </p:sp>
    </p:spTree>
    <p:extLst>
      <p:ext uri="{BB962C8B-B14F-4D97-AF65-F5344CB8AC3E}">
        <p14:creationId xmlns:p14="http://schemas.microsoft.com/office/powerpoint/2010/main" val="4204100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69E1CB89-54D9-4CFE-A9E2-292956EADD91}" type="slidenum">
              <a:rPr lang="en-GB" smtClean="0"/>
              <a:pPr/>
              <a:t>4</a:t>
            </a:fld>
            <a:endParaRPr lang="en-GB"/>
          </a:p>
        </p:txBody>
      </p:sp>
    </p:spTree>
    <p:extLst>
      <p:ext uri="{BB962C8B-B14F-4D97-AF65-F5344CB8AC3E}">
        <p14:creationId xmlns:p14="http://schemas.microsoft.com/office/powerpoint/2010/main" val="4672767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latin typeface="+mn-lt"/>
                <a:ea typeface="+mn-ea"/>
                <a:cs typeface="+mn-cs"/>
              </a:rPr>
              <a:t>A safe place to cross is where you can see clearly along the road/street in all directions, and where drivers can clearly see you.</a:t>
            </a:r>
            <a:r>
              <a:rPr lang="en-GB" sz="1200" b="1" kern="1200" baseline="0" dirty="0" smtClean="0">
                <a:solidFill>
                  <a:schemeClr val="tx1"/>
                </a:solidFill>
                <a:latin typeface="+mn-lt"/>
                <a:ea typeface="+mn-ea"/>
                <a:cs typeface="+mn-cs"/>
              </a:rPr>
              <a:t> </a:t>
            </a:r>
          </a:p>
          <a:p>
            <a:endParaRPr lang="en-GB" sz="1200" kern="1200" baseline="0" dirty="0" smtClean="0">
              <a:solidFill>
                <a:schemeClr val="tx1"/>
              </a:solidFill>
              <a:latin typeface="+mn-lt"/>
              <a:ea typeface="+mn-ea"/>
              <a:cs typeface="+mn-cs"/>
            </a:endParaRPr>
          </a:p>
          <a:p>
            <a:r>
              <a:rPr lang="en-GB" sz="1200" kern="1200" baseline="0" dirty="0" smtClean="0">
                <a:solidFill>
                  <a:schemeClr val="tx1"/>
                </a:solidFill>
                <a:latin typeface="+mn-lt"/>
                <a:ea typeface="+mn-ea"/>
                <a:cs typeface="+mn-cs"/>
              </a:rPr>
              <a:t>Safer crossing points can be split in to three categories – formal, informal and temporary.</a:t>
            </a:r>
          </a:p>
          <a:p>
            <a:endParaRPr lang="en-GB" sz="1200" b="1" kern="1200" baseline="0" dirty="0" smtClean="0">
              <a:solidFill>
                <a:schemeClr val="tx1"/>
              </a:solidFill>
              <a:latin typeface="+mn-lt"/>
              <a:ea typeface="+mn-ea"/>
              <a:cs typeface="+mn-cs"/>
            </a:endParaRPr>
          </a:p>
          <a:p>
            <a:endParaRPr lang="en-GB" sz="1200" b="0" kern="1200" baseline="0" dirty="0" smtClean="0">
              <a:solidFill>
                <a:schemeClr val="tx1"/>
              </a:solidFill>
              <a:latin typeface="+mn-lt"/>
              <a:ea typeface="+mn-ea"/>
              <a:cs typeface="+mn-cs"/>
            </a:endParaRPr>
          </a:p>
          <a:p>
            <a:pPr>
              <a:buFont typeface="Arial" pitchFamily="34" charset="0"/>
              <a:buChar char="•"/>
            </a:pPr>
            <a:r>
              <a:rPr lang="en-GB" sz="1200" kern="1200" baseline="0" dirty="0" smtClean="0">
                <a:solidFill>
                  <a:schemeClr val="tx1"/>
                </a:solidFill>
                <a:latin typeface="+mn-lt"/>
                <a:ea typeface="+mn-ea"/>
                <a:cs typeface="+mn-cs"/>
              </a:rPr>
              <a:t> Do not cross at a busy road junctions (unless there are Traffic Lights with a red man/green man signal). Walk a bit further away from the junction to cross safely.</a:t>
            </a:r>
          </a:p>
          <a:p>
            <a:pPr lvl="1">
              <a:buFont typeface="Arial" pitchFamily="34" charset="0"/>
              <a:buNone/>
            </a:pPr>
            <a:endParaRPr lang="en-GB" sz="1200" kern="1200" baseline="0" dirty="0" smtClean="0">
              <a:solidFill>
                <a:schemeClr val="tx1"/>
              </a:solidFill>
              <a:latin typeface="+mn-lt"/>
              <a:ea typeface="+mn-ea"/>
              <a:cs typeface="+mn-cs"/>
            </a:endParaRPr>
          </a:p>
          <a:p>
            <a:pPr>
              <a:buFont typeface="Arial" pitchFamily="34" charset="0"/>
              <a:buChar char="•"/>
            </a:pPr>
            <a:r>
              <a:rPr lang="en-GB" sz="1200" kern="1200" baseline="0" dirty="0" smtClean="0">
                <a:solidFill>
                  <a:schemeClr val="tx1"/>
                </a:solidFill>
                <a:latin typeface="+mn-lt"/>
                <a:ea typeface="+mn-ea"/>
                <a:cs typeface="+mn-cs"/>
              </a:rPr>
              <a:t> Do not cross near corners and bends – you cannot see traffic and drivers cannot see you.</a:t>
            </a:r>
          </a:p>
          <a:p>
            <a:endParaRPr lang="en-GB" sz="1200" kern="1200" baseline="0" dirty="0" smtClean="0">
              <a:solidFill>
                <a:schemeClr val="tx1"/>
              </a:solidFill>
              <a:latin typeface="+mn-lt"/>
              <a:ea typeface="+mn-ea"/>
              <a:cs typeface="+mn-cs"/>
            </a:endParaRPr>
          </a:p>
          <a:p>
            <a:r>
              <a:rPr lang="en-GB" sz="1200" kern="1200" baseline="0" dirty="0" smtClean="0">
                <a:solidFill>
                  <a:schemeClr val="tx1"/>
                </a:solidFill>
                <a:latin typeface="+mn-lt"/>
                <a:ea typeface="+mn-ea"/>
                <a:cs typeface="+mn-cs"/>
              </a:rPr>
              <a:t>• Do not cross </a:t>
            </a:r>
            <a:r>
              <a:rPr lang="en-GB" sz="1200" b="0" kern="1200" baseline="0" dirty="0" smtClean="0">
                <a:solidFill>
                  <a:schemeClr val="tx1"/>
                </a:solidFill>
                <a:latin typeface="+mn-lt"/>
                <a:ea typeface="+mn-ea"/>
                <a:cs typeface="+mn-cs"/>
              </a:rPr>
              <a:t>near the top of a hill – cross right at the top so you can see </a:t>
            </a:r>
            <a:r>
              <a:rPr lang="en-GB" sz="1200" kern="1200" baseline="0" dirty="0" smtClean="0">
                <a:solidFill>
                  <a:schemeClr val="tx1"/>
                </a:solidFill>
                <a:latin typeface="+mn-lt"/>
                <a:ea typeface="+mn-ea"/>
                <a:cs typeface="+mn-cs"/>
              </a:rPr>
              <a:t>clearly both ways.</a:t>
            </a:r>
          </a:p>
          <a:p>
            <a:endParaRPr lang="en-GB" sz="1200" kern="1200" baseline="0" dirty="0" smtClean="0">
              <a:solidFill>
                <a:schemeClr val="tx1"/>
              </a:solidFill>
              <a:latin typeface="+mn-lt"/>
              <a:ea typeface="+mn-ea"/>
              <a:cs typeface="+mn-cs"/>
            </a:endParaRPr>
          </a:p>
          <a:p>
            <a:r>
              <a:rPr lang="en-GB" sz="1200" kern="1200" baseline="0" dirty="0" smtClean="0">
                <a:solidFill>
                  <a:schemeClr val="tx1"/>
                </a:solidFill>
                <a:latin typeface="+mn-lt"/>
                <a:ea typeface="+mn-ea"/>
                <a:cs typeface="+mn-cs"/>
              </a:rPr>
              <a:t>• Do not cross where there</a:t>
            </a:r>
            <a:r>
              <a:rPr lang="en-GB" dirty="0" smtClean="0"/>
              <a:t> are guard rails along the footpath. </a:t>
            </a:r>
          </a:p>
          <a:p>
            <a:endParaRPr lang="en-GB" sz="1200" kern="1200" baseline="0" dirty="0" smtClean="0">
              <a:solidFill>
                <a:schemeClr val="tx1"/>
              </a:solidFill>
              <a:latin typeface="+mn-lt"/>
              <a:ea typeface="+mn-ea"/>
              <a:cs typeface="+mn-cs"/>
            </a:endParaRPr>
          </a:p>
          <a:p>
            <a:r>
              <a:rPr lang="en-GB" sz="1200" kern="1200" baseline="0" dirty="0" smtClean="0">
                <a:solidFill>
                  <a:schemeClr val="tx1"/>
                </a:solidFill>
                <a:latin typeface="+mn-lt"/>
                <a:ea typeface="+mn-ea"/>
                <a:cs typeface="+mn-cs"/>
              </a:rPr>
              <a:t>Always use the Green Cross Code while crossing the road and, where available, use a safer place to cross.</a:t>
            </a:r>
          </a:p>
          <a:p>
            <a:endParaRPr lang="en-GB" sz="1200" b="1" kern="1200" baseline="0" dirty="0" smtClean="0">
              <a:solidFill>
                <a:schemeClr val="tx1"/>
              </a:solidFill>
              <a:latin typeface="+mn-lt"/>
              <a:ea typeface="+mn-ea"/>
              <a:cs typeface="+mn-cs"/>
            </a:endParaRPr>
          </a:p>
          <a:p>
            <a:r>
              <a:rPr lang="en-GB" b="1" dirty="0" smtClean="0"/>
              <a:t>Formal crossings</a:t>
            </a:r>
          </a:p>
          <a:p>
            <a:endParaRPr lang="en-GB" dirty="0" smtClean="0"/>
          </a:p>
          <a:p>
            <a:r>
              <a:rPr lang="en-GB" b="1" dirty="0" smtClean="0"/>
              <a:t>Puffin crossing</a:t>
            </a:r>
            <a:r>
              <a:rPr lang="en-GB" dirty="0" smtClean="0"/>
              <a:t> (Pedestrian User Friendly Intelligent Crossing) — an updated version of the pelican crossing with the red and green man lights shown above the wait button, not on the other side of the road. It has a sensor that can detect if pedestrians are waiting and makes sure that traffic remains stopped until all pedestrians have crossed the road. </a:t>
            </a:r>
          </a:p>
          <a:p>
            <a:r>
              <a:rPr lang="en-GB" b="1" dirty="0" smtClean="0"/>
              <a:t>Pelican crossing</a:t>
            </a:r>
            <a:r>
              <a:rPr lang="en-GB" dirty="0" smtClean="0"/>
              <a:t> (Pedestrian Light Controlled Crossing) — a crossing where pedestrians must press the wait button then wait to cross until the traffic stops and the green man is lit on the other side of the road. Pedestrians should not start crossing if the red man is lit or the green man is flashing. </a:t>
            </a:r>
          </a:p>
          <a:p>
            <a:r>
              <a:rPr lang="en-GB" b="1" dirty="0" smtClean="0"/>
              <a:t>Zebra crossing</a:t>
            </a:r>
            <a:r>
              <a:rPr lang="en-GB" dirty="0" smtClean="0"/>
              <a:t> — a black and white striped crossing with an orange flashing beacon (</a:t>
            </a:r>
            <a:r>
              <a:rPr lang="en-GB" dirty="0" err="1" smtClean="0"/>
              <a:t>Belisha</a:t>
            </a:r>
            <a:r>
              <a:rPr lang="en-GB" dirty="0" smtClean="0"/>
              <a:t> Beacon) at each end. It gives the pedestrian the right of way as soon as their foot is on the crossing, however, care must be taken to make sure that the traffic has stopped. </a:t>
            </a:r>
          </a:p>
          <a:p>
            <a:r>
              <a:rPr lang="en-GB" b="1" dirty="0" smtClean="0"/>
              <a:t>Toucan crossing</a:t>
            </a:r>
            <a:r>
              <a:rPr lang="en-GB" dirty="0" smtClean="0"/>
              <a:t> (Two-Can Cross) — named after the fact that both pedestrians and cyclists can use it, this type of crossing is usually built where cycle routes cross busy roads. Its main benefit is that cyclists do not have to get off their bicycle to cross the road. It also has sensors to detect if pedestrians or cyclists are using the crossing.        </a:t>
            </a:r>
          </a:p>
          <a:p>
            <a:r>
              <a:rPr lang="en-GB" b="1" dirty="0" smtClean="0"/>
              <a:t>Pedestrian</a:t>
            </a:r>
            <a:r>
              <a:rPr lang="en-GB" b="1" baseline="0" dirty="0" smtClean="0"/>
              <a:t> Subways</a:t>
            </a:r>
            <a:r>
              <a:rPr lang="en-GB" dirty="0" smtClean="0"/>
              <a:t> — </a:t>
            </a:r>
            <a:r>
              <a:rPr lang="en-GB" sz="1200" kern="1200" baseline="0" dirty="0" smtClean="0">
                <a:solidFill>
                  <a:schemeClr val="tx1"/>
                </a:solidFill>
                <a:latin typeface="+mn-lt"/>
                <a:ea typeface="+mn-ea"/>
                <a:cs typeface="+mn-cs"/>
              </a:rPr>
              <a:t>found in large towns/cities, under roads with fast moving traffic.</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r>
              <a:rPr lang="en-GB" b="1" dirty="0" smtClean="0"/>
              <a:t>Informal crossings.</a:t>
            </a:r>
            <a:r>
              <a:rPr lang="en-GB" dirty="0" smtClean="0"/>
              <a:t> </a:t>
            </a:r>
          </a:p>
          <a:p>
            <a:r>
              <a:rPr lang="en-GB" b="1" dirty="0" smtClean="0"/>
              <a:t>Build out</a:t>
            </a:r>
            <a:r>
              <a:rPr lang="en-GB" dirty="0" smtClean="0"/>
              <a:t> — a widened pavement that slows traffic down and means that pedestrians who are waiting to cross the road can be easily seen by drivers;</a:t>
            </a:r>
          </a:p>
          <a:p>
            <a:r>
              <a:rPr lang="en-GB" b="1" dirty="0" smtClean="0"/>
              <a:t>Pedestrian refuge/island</a:t>
            </a:r>
            <a:r>
              <a:rPr lang="en-GB" dirty="0" smtClean="0"/>
              <a:t> — an island in the centre of the road where pedestrians can wait;</a:t>
            </a:r>
          </a:p>
          <a:p>
            <a:r>
              <a:rPr lang="en-GB" b="1" dirty="0" smtClean="0"/>
              <a:t>Raised entry treatment</a:t>
            </a:r>
            <a:r>
              <a:rPr lang="en-GB" dirty="0" smtClean="0"/>
              <a:t> — a hump built at the entrance to a side road to slow traffic down and act as a crossing point for pedestrians </a:t>
            </a:r>
          </a:p>
          <a:p>
            <a:r>
              <a:rPr lang="en-GB" b="1" dirty="0" smtClean="0"/>
              <a:t>Dropped kerb</a:t>
            </a:r>
            <a:r>
              <a:rPr lang="en-GB" dirty="0" smtClean="0"/>
              <a:t> — a section of lowered kerb at a crossing point that makes it easier for pedestrians to walk on to the pavement  </a:t>
            </a:r>
          </a:p>
          <a:p>
            <a:r>
              <a:rPr lang="en-GB" sz="1200" kern="1200" baseline="0" dirty="0" smtClean="0">
                <a:solidFill>
                  <a:schemeClr val="tx1"/>
                </a:solidFill>
                <a:latin typeface="+mn-lt"/>
                <a:ea typeface="+mn-ea"/>
                <a:cs typeface="+mn-cs"/>
              </a:rPr>
              <a:t>They are sometimes known as a ‘lollipop man or lady’ because they carry a sign on a pole like a lollipop.</a:t>
            </a:r>
          </a:p>
          <a:p>
            <a:endParaRPr lang="en-GB" sz="1200" kern="1200" baseline="0" dirty="0" smtClean="0">
              <a:solidFill>
                <a:schemeClr val="tx1"/>
              </a:solidFill>
              <a:latin typeface="+mn-lt"/>
              <a:ea typeface="+mn-ea"/>
              <a:cs typeface="+mn-cs"/>
            </a:endParaRPr>
          </a:p>
          <a:p>
            <a:r>
              <a:rPr lang="en-GB" sz="1200" b="1" kern="1200" baseline="0" dirty="0" smtClean="0">
                <a:solidFill>
                  <a:schemeClr val="tx1"/>
                </a:solidFill>
                <a:latin typeface="+mn-lt"/>
                <a:ea typeface="+mn-ea"/>
                <a:cs typeface="+mn-cs"/>
              </a:rPr>
              <a:t>Temporary Crossings.</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b="1" kern="1200" baseline="0" dirty="0" smtClean="0">
                <a:solidFill>
                  <a:schemeClr val="tx1"/>
                </a:solidFill>
                <a:latin typeface="+mn-lt"/>
                <a:ea typeface="+mn-ea"/>
                <a:cs typeface="+mn-cs"/>
              </a:rPr>
              <a:t>School Crossing Patroller </a:t>
            </a:r>
            <a:r>
              <a:rPr lang="en-GB" dirty="0" smtClean="0"/>
              <a:t> — </a:t>
            </a:r>
            <a:r>
              <a:rPr lang="en-GB" sz="1200" kern="1200" baseline="0" dirty="0" smtClean="0">
                <a:solidFill>
                  <a:schemeClr val="tx1"/>
                </a:solidFill>
                <a:latin typeface="+mn-lt"/>
                <a:ea typeface="+mn-ea"/>
                <a:cs typeface="+mn-cs"/>
              </a:rPr>
              <a:t>sometimes known as a ‘lollipop man or lady’ because they carry a sign on a pole like a lollipop. Drivers must stop when they see a School Crossing Patroller holding their sign up. Always wait for the lollipop person to tell you it is safe to cross. Never follow the School Crossing Patroller into the road. When they have got to the middle of the road they will let you know that it is safe to cross. Always cross in front of them, not behind them, and don’t run. Keep looking and listening as you cross.</a:t>
            </a:r>
            <a:endParaRPr lang="en-GB" sz="1200" b="1" u="none" kern="1200" baseline="0" dirty="0" smtClean="0">
              <a:solidFill>
                <a:schemeClr val="tx1"/>
              </a:solidFill>
              <a:latin typeface="+mn-lt"/>
              <a:ea typeface="+mn-ea"/>
              <a:cs typeface="+mn-cs"/>
            </a:endParaRPr>
          </a:p>
          <a:p>
            <a:endParaRPr lang="en-GB" sz="1200" b="1" kern="1200" baseline="0" dirty="0" smtClean="0">
              <a:solidFill>
                <a:schemeClr val="tx1"/>
              </a:solidFill>
              <a:latin typeface="+mn-lt"/>
              <a:ea typeface="+mn-ea"/>
              <a:cs typeface="+mn-cs"/>
            </a:endParaRPr>
          </a:p>
          <a:p>
            <a:r>
              <a:rPr lang="en-GB" sz="1200" kern="1200" baseline="0" dirty="0" smtClean="0">
                <a:solidFill>
                  <a:schemeClr val="tx1"/>
                </a:solidFill>
                <a:latin typeface="+mn-lt"/>
                <a:ea typeface="+mn-ea"/>
                <a:cs typeface="+mn-cs"/>
              </a:rPr>
              <a:t>If there is no other safer option but to cross between parked cars one should select a gap between two cars which have no drivers and make sure it is not a driveway or a space big enough for a car to park. Use the edge of the cars as the new kerb and use Green Cross Code.</a:t>
            </a:r>
          </a:p>
          <a:p>
            <a:endParaRPr lang="en-GB" sz="1200" b="1" u="none" kern="1200" baseline="0" dirty="0" smtClean="0">
              <a:solidFill>
                <a:schemeClr val="tx1"/>
              </a:solidFill>
              <a:latin typeface="+mn-lt"/>
              <a:ea typeface="+mn-ea"/>
              <a:cs typeface="+mn-cs"/>
            </a:endParaRPr>
          </a:p>
          <a:p>
            <a:r>
              <a:rPr lang="en-GB" sz="1200" b="1" u="none" kern="1200" baseline="0" dirty="0" smtClean="0">
                <a:solidFill>
                  <a:schemeClr val="tx1"/>
                </a:solidFill>
                <a:latin typeface="+mn-lt"/>
                <a:ea typeface="+mn-ea"/>
                <a:cs typeface="+mn-cs"/>
              </a:rPr>
              <a:t>Walking in the countryside:</a:t>
            </a:r>
          </a:p>
          <a:p>
            <a:r>
              <a:rPr lang="en-GB" sz="1200" b="0" u="none" kern="1200" baseline="0" dirty="0" smtClean="0">
                <a:solidFill>
                  <a:schemeClr val="tx1"/>
                </a:solidFill>
                <a:latin typeface="+mn-lt"/>
                <a:ea typeface="+mn-ea"/>
                <a:cs typeface="+mn-cs"/>
              </a:rPr>
              <a:t>Always walk so you are facing the traffic. Be prepared to step onto the verge when a car approaches. </a:t>
            </a:r>
            <a:r>
              <a:rPr lang="en-GB" sz="1200" b="0" kern="1200" baseline="0" dirty="0" smtClean="0">
                <a:solidFill>
                  <a:schemeClr val="tx1"/>
                </a:solidFill>
                <a:latin typeface="+mn-lt"/>
                <a:ea typeface="+mn-ea"/>
                <a:cs typeface="+mn-cs"/>
              </a:rPr>
              <a:t>Do not cross near </a:t>
            </a:r>
            <a:r>
              <a:rPr lang="en-GB" sz="1200" kern="1200" baseline="0" dirty="0" smtClean="0">
                <a:solidFill>
                  <a:schemeClr val="tx1"/>
                </a:solidFill>
                <a:latin typeface="+mn-lt"/>
                <a:ea typeface="+mn-ea"/>
                <a:cs typeface="+mn-cs"/>
              </a:rPr>
              <a:t>corners and bends as you cannot see the traffic and drivers cannot see you. Do not cross </a:t>
            </a:r>
            <a:r>
              <a:rPr lang="en-GB" sz="1200" b="0" kern="1200" baseline="0" dirty="0" smtClean="0">
                <a:solidFill>
                  <a:schemeClr val="tx1"/>
                </a:solidFill>
                <a:latin typeface="+mn-lt"/>
                <a:ea typeface="+mn-ea"/>
                <a:cs typeface="+mn-cs"/>
              </a:rPr>
              <a:t>near the top of a hill – cross right at the top so you can see </a:t>
            </a:r>
            <a:r>
              <a:rPr lang="en-GB" sz="1200" kern="1200" baseline="0" dirty="0" smtClean="0">
                <a:solidFill>
                  <a:schemeClr val="tx1"/>
                </a:solidFill>
                <a:latin typeface="+mn-lt"/>
                <a:ea typeface="+mn-ea"/>
                <a:cs typeface="+mn-cs"/>
              </a:rPr>
              <a:t>clearly both ways.</a:t>
            </a:r>
          </a:p>
          <a:p>
            <a:endParaRPr lang="en-GB" sz="4000" b="0" u="none" dirty="0" smtClean="0"/>
          </a:p>
          <a:p>
            <a:r>
              <a:rPr lang="en-GB" sz="1200" b="1" kern="1200" dirty="0" smtClean="0">
                <a:solidFill>
                  <a:schemeClr val="tx1"/>
                </a:solidFill>
                <a:latin typeface="Times New Roman" pitchFamily="18" charset="0"/>
                <a:cs typeface="Times New Roman" pitchFamily="18" charset="0"/>
              </a:rPr>
              <a:t>Be</a:t>
            </a:r>
            <a:r>
              <a:rPr lang="en-GB" sz="1200" b="1" kern="1200" baseline="0" dirty="0" smtClean="0">
                <a:solidFill>
                  <a:schemeClr val="tx1"/>
                </a:solidFill>
                <a:latin typeface="Times New Roman" pitchFamily="18" charset="0"/>
                <a:cs typeface="Times New Roman" pitchFamily="18" charset="0"/>
              </a:rPr>
              <a:t> bright</a:t>
            </a:r>
            <a:r>
              <a:rPr lang="en-GB" sz="1200" b="1" kern="1200" dirty="0" smtClean="0">
                <a:solidFill>
                  <a:schemeClr val="tx1"/>
                </a:solidFill>
                <a:latin typeface="Times New Roman" pitchFamily="18" charset="0"/>
                <a:cs typeface="Times New Roman" pitchFamily="18" charset="0"/>
              </a:rPr>
              <a:t> be seen</a:t>
            </a:r>
            <a:r>
              <a:rPr lang="en-GB" sz="1200" b="0" kern="1200" dirty="0" smtClean="0">
                <a:solidFill>
                  <a:schemeClr val="tx1"/>
                </a:solidFill>
                <a:latin typeface="Times New Roman" pitchFamily="18" charset="0"/>
                <a:cs typeface="Times New Roman" pitchFamily="18" charset="0"/>
              </a:rPr>
              <a:t>:</a:t>
            </a:r>
          </a:p>
          <a:p>
            <a:r>
              <a:rPr lang="en-GB" sz="1200" b="0" kern="1200" dirty="0" smtClean="0">
                <a:solidFill>
                  <a:schemeClr val="tx1"/>
                </a:solidFill>
                <a:latin typeface="Times New Roman" pitchFamily="18" charset="0"/>
                <a:cs typeface="Times New Roman" pitchFamily="18" charset="0"/>
              </a:rPr>
              <a:t>High-visibility clothing is clothing made of fluorescent material with an added reflective tape or shapes. This clothing is useful both during the day (fluorescent) and at night (reflective).</a:t>
            </a:r>
            <a:r>
              <a:rPr lang="en-GB" sz="1200" dirty="0" smtClean="0">
                <a:latin typeface="Times New Roman" pitchFamily="18" charset="0"/>
                <a:cs typeface="Times New Roman" pitchFamily="18" charset="0"/>
              </a:rPr>
              <a:t> </a:t>
            </a:r>
            <a:r>
              <a:rPr lang="en-GB" sz="1200" b="0" kern="1200" dirty="0" smtClean="0">
                <a:solidFill>
                  <a:schemeClr val="tx1"/>
                </a:solidFill>
                <a:latin typeface="Times New Roman" pitchFamily="18" charset="0"/>
                <a:cs typeface="Times New Roman" pitchFamily="18" charset="0"/>
              </a:rPr>
              <a:t>During the day the sun's ultraviolet rays react with the fluorescent colours to make them appear to ‘glow’ increasing daytime visibility. The effect is stronger in poor light conditions such as in fog or towards dusk.</a:t>
            </a:r>
          </a:p>
          <a:p>
            <a:endParaRPr lang="en-GB" sz="1200" b="0" kern="1200" dirty="0" smtClean="0">
              <a:solidFill>
                <a:schemeClr val="tx1"/>
              </a:solidFill>
              <a:latin typeface="Times New Roman" pitchFamily="18" charset="0"/>
              <a:cs typeface="Times New Roman" pitchFamily="18" charset="0"/>
            </a:endParaRPr>
          </a:p>
          <a:p>
            <a:r>
              <a:rPr lang="en-GB" sz="1200" b="0" kern="1200" dirty="0" smtClean="0">
                <a:solidFill>
                  <a:schemeClr val="tx1"/>
                </a:solidFill>
                <a:latin typeface="Times New Roman" pitchFamily="18" charset="0"/>
                <a:cs typeface="Times New Roman" pitchFamily="18" charset="0"/>
              </a:rPr>
              <a:t>At night, light from sources such as car headlights bounces off the reflective areas to make the tape glow, increasing night time visibility. Some reflective materials are retro-reflective which means the light bounces back to its source. If a car shines it’s headlights on retro-reflective material, most of the light is reflected back to the driver. Other reflective materials are made using glass bead technology which scatters the light, some of it getting reflected back to the driver. High visibility products can include either type. See Rule 3 of the Highway Code.</a:t>
            </a:r>
          </a:p>
          <a:p>
            <a:endParaRPr lang="en-GB" sz="1200" b="0" kern="1200" dirty="0" smtClean="0">
              <a:solidFill>
                <a:schemeClr val="tx1"/>
              </a:solidFill>
              <a:latin typeface="Times New Roman" pitchFamily="18" charset="0"/>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smtClean="0">
                <a:solidFill>
                  <a:schemeClr val="tx1"/>
                </a:solidFill>
                <a:latin typeface="Times New Roman" pitchFamily="18" charset="0"/>
                <a:cs typeface="Times New Roman" pitchFamily="18" charset="0"/>
              </a:rPr>
              <a:t>The main thing to remember - </a:t>
            </a:r>
            <a:r>
              <a:rPr lang="en-GB" sz="1200" dirty="0" smtClean="0">
                <a:latin typeface="Times New Roman" pitchFamily="18" charset="0"/>
                <a:cs typeface="Times New Roman" pitchFamily="18" charset="0"/>
              </a:rPr>
              <a:t>t</a:t>
            </a:r>
            <a:r>
              <a:rPr lang="en-GB" sz="1200" kern="1200" dirty="0" smtClean="0">
                <a:solidFill>
                  <a:schemeClr val="tx1"/>
                </a:solidFill>
                <a:latin typeface="Times New Roman" pitchFamily="18" charset="0"/>
                <a:cs typeface="Times New Roman" pitchFamily="18" charset="0"/>
              </a:rPr>
              <a:t>o be seen  during the day, at dusk and at  night you need something that is fluorescent and reflective.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latin typeface="Times New Roman" pitchFamily="18" charset="0"/>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latin typeface="Times New Roman" pitchFamily="18" charset="0"/>
                <a:cs typeface="Times New Roman" pitchFamily="18" charset="0"/>
              </a:rPr>
              <a:t>Pay attention or</a:t>
            </a:r>
            <a:r>
              <a:rPr lang="en-GB" sz="1200" b="1" kern="1200" baseline="0" dirty="0" smtClean="0">
                <a:solidFill>
                  <a:schemeClr val="tx1"/>
                </a:solidFill>
                <a:latin typeface="Times New Roman" pitchFamily="18" charset="0"/>
                <a:cs typeface="Times New Roman" pitchFamily="18" charset="0"/>
              </a:rPr>
              <a:t> pay the Price</a:t>
            </a:r>
            <a:endParaRPr lang="en-GB" sz="1200" b="1" kern="1200" dirty="0" smtClean="0">
              <a:solidFill>
                <a:schemeClr val="tx1"/>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69E1CB89-54D9-4CFE-A9E2-292956EADD91}" type="slidenum">
              <a:rPr lang="en-GB" smtClean="0"/>
              <a:pPr/>
              <a:t>5</a:t>
            </a:fld>
            <a:endParaRPr lang="en-GB"/>
          </a:p>
        </p:txBody>
      </p:sp>
    </p:spTree>
    <p:extLst>
      <p:ext uri="{BB962C8B-B14F-4D97-AF65-F5344CB8AC3E}">
        <p14:creationId xmlns:p14="http://schemas.microsoft.com/office/powerpoint/2010/main" val="22499257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GB" b="1" u="none" dirty="0" smtClean="0"/>
              <a:t>Use cycle routes</a:t>
            </a:r>
          </a:p>
          <a:p>
            <a:endParaRPr lang="en-GB" sz="5400" u="none" dirty="0" smtClean="0">
              <a:latin typeface="Times New Roman" pitchFamily="18" charset="0"/>
              <a:cs typeface="Times New Roman" pitchFamily="18" charset="0"/>
            </a:endParaRPr>
          </a:p>
          <a:p>
            <a:r>
              <a:rPr lang="en-GB" sz="1200" b="1" u="none" dirty="0" smtClean="0">
                <a:latin typeface="Times New Roman" pitchFamily="18" charset="0"/>
                <a:cs typeface="Times New Roman" pitchFamily="18" charset="0"/>
              </a:rPr>
              <a:t>Dress to be seen:</a:t>
            </a:r>
          </a:p>
          <a:p>
            <a:r>
              <a:rPr lang="en-GB" sz="1200" u="none" dirty="0" smtClean="0">
                <a:latin typeface="Times New Roman" pitchFamily="18" charset="0"/>
                <a:cs typeface="Times New Roman" pitchFamily="18" charset="0"/>
              </a:rPr>
              <a:t>Light coloured or fluorescent clothing helps other road users see you in the daytime</a:t>
            </a:r>
            <a:r>
              <a:rPr lang="en-GB" sz="1200" u="none" baseline="0" dirty="0" smtClean="0">
                <a:latin typeface="Times New Roman" pitchFamily="18" charset="0"/>
                <a:cs typeface="Times New Roman" pitchFamily="18" charset="0"/>
              </a:rPr>
              <a:t> or in poor light and reflective clothing so you can be seen in the dark. Rule 59.</a:t>
            </a:r>
            <a:r>
              <a:rPr lang="en-GB" sz="1200" u="none" dirty="0" smtClean="0">
                <a:latin typeface="Times New Roman" pitchFamily="18" charset="0"/>
                <a:cs typeface="Times New Roman" pitchFamily="18" charset="0"/>
              </a:rPr>
              <a:t> Avoid clothes that may get tangled in the chain, in the wheel or that may obscure your lights.</a:t>
            </a:r>
            <a:r>
              <a:rPr lang="en-GB" sz="1200" u="none" baseline="0" dirty="0" smtClean="0">
                <a:latin typeface="Times New Roman" pitchFamily="18" charset="0"/>
                <a:cs typeface="Times New Roman" pitchFamily="18" charset="0"/>
              </a:rPr>
              <a:t> </a:t>
            </a:r>
          </a:p>
          <a:p>
            <a:endParaRPr lang="en-GB" sz="1200" u="none" baseline="0" dirty="0" smtClean="0">
              <a:latin typeface="Times New Roman" pitchFamily="18" charset="0"/>
              <a:cs typeface="Times New Roman" pitchFamily="18" charset="0"/>
            </a:endParaRPr>
          </a:p>
          <a:p>
            <a:r>
              <a:rPr lang="en-GB" sz="1200" u="none" baseline="0" dirty="0" smtClean="0">
                <a:latin typeface="Times New Roman" pitchFamily="18" charset="0"/>
                <a:cs typeface="Times New Roman" pitchFamily="18" charset="0"/>
              </a:rPr>
              <a:t>Your bicycle too must have accessories that help it be seen. Bicycles must have front white lights and a rear red light  for night riding . All bicycles must have a red rear reflector fitted and amber pedal reflectors. For information a  bell and working brakes are also required by law (see rule 60 and page 118 of The Highway Code). </a:t>
            </a:r>
          </a:p>
          <a:p>
            <a:endParaRPr lang="en-GB" sz="1200" u="none" baseline="0" dirty="0" smtClean="0">
              <a:latin typeface="Times New Roman" pitchFamily="18" charset="0"/>
              <a:cs typeface="Times New Roman" pitchFamily="18" charset="0"/>
            </a:endParaRPr>
          </a:p>
          <a:p>
            <a:r>
              <a:rPr lang="en-GB" sz="1200" b="1" u="none" dirty="0" smtClean="0">
                <a:latin typeface="Times New Roman" pitchFamily="18" charset="0"/>
                <a:cs typeface="Times New Roman" pitchFamily="18" charset="0"/>
              </a:rPr>
              <a:t>Cycle routes:</a:t>
            </a:r>
          </a:p>
          <a:p>
            <a:r>
              <a:rPr lang="en-GB" sz="1200" u="none" dirty="0" smtClean="0">
                <a:latin typeface="Times New Roman" pitchFamily="18" charset="0"/>
                <a:cs typeface="Times New Roman" pitchFamily="18" charset="0"/>
              </a:rPr>
              <a:t>Where available cyclists should use cycle routes. </a:t>
            </a:r>
          </a:p>
          <a:p>
            <a:r>
              <a:rPr lang="en-GB" sz="1200" u="none" dirty="0" smtClean="0">
                <a:latin typeface="Times New Roman" pitchFamily="18" charset="0"/>
                <a:cs typeface="Times New Roman" pitchFamily="18" charset="0"/>
              </a:rPr>
              <a:t>These are indicated by a </a:t>
            </a:r>
            <a:r>
              <a:rPr lang="en-GB" sz="1200" b="0" u="none" dirty="0" smtClean="0">
                <a:latin typeface="Times New Roman" pitchFamily="18" charset="0"/>
                <a:cs typeface="Times New Roman" pitchFamily="18" charset="0"/>
              </a:rPr>
              <a:t>sign with </a:t>
            </a:r>
            <a:r>
              <a:rPr lang="en-GB" sz="1200" dirty="0" smtClean="0">
                <a:latin typeface="Times New Roman" pitchFamily="18" charset="0"/>
                <a:cs typeface="Times New Roman" pitchFamily="18" charset="0"/>
              </a:rPr>
              <a:t>a white bicycle on a blue </a:t>
            </a:r>
            <a:r>
              <a:rPr lang="en-GB" sz="1200" b="0" u="none" dirty="0" smtClean="0">
                <a:latin typeface="Times New Roman" pitchFamily="18" charset="0"/>
                <a:cs typeface="Times New Roman" pitchFamily="18" charset="0"/>
              </a:rPr>
              <a:t>background.</a:t>
            </a:r>
          </a:p>
          <a:p>
            <a:endParaRPr lang="en-GB" sz="1200" dirty="0" smtClean="0">
              <a:latin typeface="Times New Roman" pitchFamily="18" charset="0"/>
              <a:cs typeface="Times New Roman" pitchFamily="18" charset="0"/>
            </a:endParaRPr>
          </a:p>
          <a:p>
            <a:r>
              <a:rPr lang="en-GB" sz="1200" b="0" u="none" dirty="0" smtClean="0">
                <a:latin typeface="Times New Roman" pitchFamily="18" charset="0"/>
                <a:cs typeface="Times New Roman" pitchFamily="18" charset="0"/>
              </a:rPr>
              <a:t>Cycle tracks are also available for use by cyclists. These are usually located away </a:t>
            </a:r>
          </a:p>
          <a:p>
            <a:r>
              <a:rPr lang="en-GB" sz="1200" b="0" u="none" dirty="0" smtClean="0">
                <a:latin typeface="Times New Roman" pitchFamily="18" charset="0"/>
                <a:cs typeface="Times New Roman" pitchFamily="18" charset="0"/>
              </a:rPr>
              <a:t>from the road and are sometimes shared by pedestrians. Each lane may be indicated</a:t>
            </a:r>
          </a:p>
          <a:p>
            <a:r>
              <a:rPr lang="en-GB" sz="1200" b="0" u="none" dirty="0" smtClean="0">
                <a:latin typeface="Times New Roman" pitchFamily="18" charset="0"/>
                <a:cs typeface="Times New Roman" pitchFamily="18" charset="0"/>
              </a:rPr>
              <a:t>by a white line  and cyclists must adhere to this segregation and give due care and </a:t>
            </a:r>
          </a:p>
          <a:p>
            <a:r>
              <a:rPr lang="en-GB" sz="1200" b="0" u="none" dirty="0" smtClean="0">
                <a:latin typeface="Times New Roman" pitchFamily="18" charset="0"/>
                <a:cs typeface="Times New Roman" pitchFamily="18" charset="0"/>
              </a:rPr>
              <a:t>attention when passing pedestrians. The sign for the cycle track </a:t>
            </a:r>
            <a:r>
              <a:rPr lang="en-GB" sz="1200" dirty="0" smtClean="0">
                <a:latin typeface="Times New Roman" pitchFamily="18" charset="0"/>
                <a:cs typeface="Times New Roman" pitchFamily="18" charset="0"/>
              </a:rPr>
              <a:t>has a blue </a:t>
            </a:r>
          </a:p>
          <a:p>
            <a:r>
              <a:rPr lang="en-GB" sz="1200" dirty="0" smtClean="0">
                <a:latin typeface="Times New Roman" pitchFamily="18" charset="0"/>
                <a:cs typeface="Times New Roman" pitchFamily="18" charset="0"/>
              </a:rPr>
              <a:t>background with a cycle separated from a pedestrian by a white line.</a:t>
            </a:r>
            <a:endParaRPr lang="en-GB" sz="1200" b="0" u="none" dirty="0" smtClean="0">
              <a:latin typeface="Times New Roman" pitchFamily="18" charset="0"/>
              <a:cs typeface="Times New Roman" pitchFamily="18" charset="0"/>
            </a:endParaRPr>
          </a:p>
          <a:p>
            <a:endParaRPr lang="en-GB" sz="1200" b="1" u="none" dirty="0" smtClean="0">
              <a:latin typeface="Times New Roman" pitchFamily="18" charset="0"/>
              <a:cs typeface="Times New Roman" pitchFamily="18" charset="0"/>
            </a:endParaRPr>
          </a:p>
          <a:p>
            <a:r>
              <a:rPr lang="en-GB" sz="1200" b="1" u="none" dirty="0" smtClean="0">
                <a:latin typeface="Times New Roman" pitchFamily="18" charset="0"/>
                <a:cs typeface="Times New Roman" pitchFamily="18" charset="0"/>
              </a:rPr>
              <a:t>Safer places to cross:</a:t>
            </a:r>
          </a:p>
          <a:p>
            <a:r>
              <a:rPr lang="en-GB" sz="1200" u="none" dirty="0" smtClean="0">
                <a:latin typeface="Times New Roman" pitchFamily="18" charset="0"/>
                <a:cs typeface="Times New Roman" pitchFamily="18" charset="0"/>
              </a:rPr>
              <a:t>A toucan crossing is the only light-controlled crossing which allows cyclists to ride across the road while sharing the space with pedestrians</a:t>
            </a:r>
            <a:r>
              <a:rPr lang="en-GB" sz="1200" dirty="0" smtClean="0">
                <a:latin typeface="Times New Roman" pitchFamily="18" charset="0"/>
                <a:cs typeface="Times New Roman" pitchFamily="18" charset="0"/>
              </a:rPr>
              <a:t>. If using other crossings such as a zebra crossing the cyclist should dismount to cross.</a:t>
            </a:r>
          </a:p>
          <a:p>
            <a:endParaRPr lang="en-GB" sz="1200" u="none" dirty="0" smtClean="0">
              <a:latin typeface="Times New Roman" pitchFamily="18" charset="0"/>
              <a:cs typeface="Times New Roman" pitchFamily="18" charset="0"/>
            </a:endParaRPr>
          </a:p>
          <a:p>
            <a:r>
              <a:rPr lang="en-GB" sz="1200" b="1" dirty="0" smtClean="0">
                <a:latin typeface="Times New Roman" pitchFamily="18" charset="0"/>
                <a:cs typeface="Times New Roman" pitchFamily="18" charset="0"/>
              </a:rPr>
              <a:t>Helmets:</a:t>
            </a:r>
          </a:p>
          <a:p>
            <a:r>
              <a:rPr lang="en-GB" sz="1200" dirty="0" smtClean="0">
                <a:latin typeface="Times New Roman" pitchFamily="18" charset="0"/>
                <a:cs typeface="Times New Roman" pitchFamily="18" charset="0"/>
              </a:rPr>
              <a:t>Cyclists should wear an appropriately fitted helmet which confirms to current regulations. This is shown by the </a:t>
            </a:r>
            <a:r>
              <a:rPr lang="en-GB" sz="1200" dirty="0" smtClean="0"/>
              <a:t>EN1078 European standard or the higher Snell B-90 standard.</a:t>
            </a:r>
          </a:p>
          <a:p>
            <a:endParaRPr lang="en-GB" sz="1200" dirty="0" smtClean="0"/>
          </a:p>
          <a:p>
            <a:r>
              <a:rPr lang="en-GB" sz="1200" dirty="0" smtClean="0">
                <a:latin typeface="Times New Roman" pitchFamily="18" charset="0"/>
                <a:cs typeface="Times New Roman" pitchFamily="18" charset="0"/>
              </a:rPr>
              <a:t>Medical research shows that bicycle helmets can prevent up to 85% of cyclists' head injuries. </a:t>
            </a:r>
          </a:p>
        </p:txBody>
      </p:sp>
      <p:sp>
        <p:nvSpPr>
          <p:cNvPr id="4" name="Slide Number Placeholder 3"/>
          <p:cNvSpPr>
            <a:spLocks noGrp="1"/>
          </p:cNvSpPr>
          <p:nvPr>
            <p:ph type="sldNum" sz="quarter" idx="10"/>
          </p:nvPr>
        </p:nvSpPr>
        <p:spPr/>
        <p:txBody>
          <a:bodyPr/>
          <a:lstStyle/>
          <a:p>
            <a:fld id="{69E1CB89-54D9-4CFE-A9E2-292956EADD91}" type="slidenum">
              <a:rPr lang="en-GB" smtClean="0"/>
              <a:pPr/>
              <a:t>6</a:t>
            </a:fld>
            <a:endParaRPr lang="en-GB"/>
          </a:p>
        </p:txBody>
      </p:sp>
    </p:spTree>
    <p:extLst>
      <p:ext uri="{BB962C8B-B14F-4D97-AF65-F5344CB8AC3E}">
        <p14:creationId xmlns:p14="http://schemas.microsoft.com/office/powerpoint/2010/main" val="16467391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b="1" dirty="0" smtClean="0"/>
              <a:t>Speeding</a:t>
            </a:r>
            <a:r>
              <a:rPr lang="en-GB" sz="1200" dirty="0" smtClean="0"/>
              <a:t/>
            </a:r>
            <a:br>
              <a:rPr lang="en-GB" sz="1200" dirty="0" smtClean="0"/>
            </a:br>
            <a:r>
              <a:rPr lang="en-GB" sz="1200" dirty="0" smtClean="0"/>
              <a:t>Among drivers particularly young males are at risk. They are almost three times as likely to be killed as their female counterparts. Young males take more risks, for example young men likely to drive at excessive or inappropriate speeds. Furthermore different testosterone levels partially explain the different behaviour between young men and women.</a:t>
            </a:r>
          </a:p>
          <a:p>
            <a:endParaRPr lang="en-GB" sz="1200" dirty="0" smtClean="0"/>
          </a:p>
          <a:p>
            <a:r>
              <a:rPr lang="en-GB" sz="1200" b="1" dirty="0" smtClean="0"/>
              <a:t>Inattention</a:t>
            </a:r>
          </a:p>
          <a:p>
            <a:r>
              <a:rPr lang="en-GB" sz="1200" dirty="0" smtClean="0"/>
              <a:t/>
            </a:r>
            <a:br>
              <a:rPr lang="en-GB" sz="1200" dirty="0" smtClean="0"/>
            </a:br>
            <a:r>
              <a:rPr lang="en-GB" sz="1200" dirty="0" smtClean="0"/>
              <a:t/>
            </a:r>
            <a:br>
              <a:rPr lang="en-GB" sz="1200" dirty="0" smtClean="0"/>
            </a:br>
            <a:r>
              <a:rPr lang="en-GB" sz="1200" b="1" dirty="0" smtClean="0"/>
              <a:t>What can be done?</a:t>
            </a:r>
            <a:r>
              <a:rPr lang="en-GB" sz="1200" dirty="0" smtClean="0"/>
              <a:t/>
            </a:r>
            <a:br>
              <a:rPr lang="en-GB" sz="1200" dirty="0" smtClean="0"/>
            </a:br>
            <a:r>
              <a:rPr lang="en-GB" sz="1200" dirty="0" smtClean="0"/>
              <a:t>Understanding the risks faced by young road users is important in order to plan appropriate programmes to reduce road traffic deaths and injuries among young people. Most of the interventions that reduce the risk of road traffic injuries among the general population will also reduce the occurrence among youth. In addition, experience from high-income countries shows that sustained efforts to implement interventions targeted specifically at young adults can lead to great success in reducing the numbers of deaths and injuries among young people.</a:t>
            </a:r>
            <a:endParaRPr lang="en-GB" dirty="0"/>
          </a:p>
        </p:txBody>
      </p:sp>
      <p:sp>
        <p:nvSpPr>
          <p:cNvPr id="4" name="Slide Number Placeholder 3"/>
          <p:cNvSpPr>
            <a:spLocks noGrp="1"/>
          </p:cNvSpPr>
          <p:nvPr>
            <p:ph type="sldNum" sz="quarter" idx="10"/>
          </p:nvPr>
        </p:nvSpPr>
        <p:spPr/>
        <p:txBody>
          <a:bodyPr/>
          <a:lstStyle/>
          <a:p>
            <a:fld id="{69E1CB89-54D9-4CFE-A9E2-292956EADD91}" type="slidenum">
              <a:rPr lang="en-GB" smtClean="0"/>
              <a:pPr/>
              <a:t>7</a:t>
            </a:fld>
            <a:endParaRPr lang="en-GB"/>
          </a:p>
        </p:txBody>
      </p:sp>
    </p:spTree>
    <p:extLst>
      <p:ext uri="{BB962C8B-B14F-4D97-AF65-F5344CB8AC3E}">
        <p14:creationId xmlns:p14="http://schemas.microsoft.com/office/powerpoint/2010/main" val="8593969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Teachers</a:t>
            </a:r>
            <a:r>
              <a:rPr lang="en-GB" baseline="0" dirty="0" smtClean="0"/>
              <a:t> should complete the post-evaluation at the end of the presentation. This is located at Annex B in the teaching notes.</a:t>
            </a:r>
          </a:p>
          <a:p>
            <a:endParaRPr lang="en-GB" baseline="0" dirty="0" smtClean="0"/>
          </a:p>
          <a:p>
            <a:r>
              <a:rPr lang="en-GB" baseline="0" dirty="0" smtClean="0"/>
              <a:t>Please complete by asking your class the questions- this could be answered by a show of hands. Please tick one answer box per question.</a:t>
            </a:r>
          </a:p>
          <a:p>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t>If teachers could complete a hard copy of this and then return to Road Safety Promotion and Outreach Branch, Room G-31, Clarence Court, 10-18 Adelaide Street, Belfast, BT2 8GB or </a:t>
            </a:r>
            <a:r>
              <a:rPr lang="en-GB" baseline="0" smtClean="0"/>
              <a:t>email to safeandsustainabletravel@infrastructure-ni.gov.uk</a:t>
            </a:r>
          </a:p>
          <a:p>
            <a:endParaRPr lang="en-GB" baseline="0" dirty="0" smtClean="0"/>
          </a:p>
        </p:txBody>
      </p:sp>
      <p:sp>
        <p:nvSpPr>
          <p:cNvPr id="4" name="Slide Number Placeholder 3"/>
          <p:cNvSpPr>
            <a:spLocks noGrp="1"/>
          </p:cNvSpPr>
          <p:nvPr>
            <p:ph type="sldNum" sz="quarter" idx="10"/>
          </p:nvPr>
        </p:nvSpPr>
        <p:spPr/>
        <p:txBody>
          <a:bodyPr/>
          <a:lstStyle/>
          <a:p>
            <a:fld id="{6D7CFAB1-85B0-4A39-B1E0-D0DEDE93A8FE}" type="slidenum">
              <a:rPr lang="en-GB" smtClean="0"/>
              <a:pPr/>
              <a:t>8</a:t>
            </a:fld>
            <a:endParaRPr lang="en-GB"/>
          </a:p>
        </p:txBody>
      </p:sp>
    </p:spTree>
    <p:extLst>
      <p:ext uri="{BB962C8B-B14F-4D97-AF65-F5344CB8AC3E}">
        <p14:creationId xmlns:p14="http://schemas.microsoft.com/office/powerpoint/2010/main" val="1421064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C7F1AC5F-0D4B-A049-BACE-78E8EE2E3F71}" type="datetimeFigureOut">
              <a:rPr lang="en-US" smtClean="0"/>
              <a:pPr/>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val="1528204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7F1AC5F-0D4B-A049-BACE-78E8EE2E3F71}" type="datetimeFigureOut">
              <a:rPr lang="en-US" smtClean="0"/>
              <a:pPr/>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val="2328836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7F1AC5F-0D4B-A049-BACE-78E8EE2E3F71}" type="datetimeFigureOut">
              <a:rPr lang="en-US" smtClean="0"/>
              <a:pPr/>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val="1022491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7F1AC5F-0D4B-A049-BACE-78E8EE2E3F71}" type="datetimeFigureOut">
              <a:rPr lang="en-US" smtClean="0"/>
              <a:pPr/>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val="1922834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C7F1AC5F-0D4B-A049-BACE-78E8EE2E3F71}" type="datetimeFigureOut">
              <a:rPr lang="en-US" smtClean="0"/>
              <a:pPr/>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val="282375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C7F1AC5F-0D4B-A049-BACE-78E8EE2E3F71}" type="datetimeFigureOut">
              <a:rPr lang="en-US" smtClean="0"/>
              <a:pPr/>
              <a:t>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val="3377877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C7F1AC5F-0D4B-A049-BACE-78E8EE2E3F71}" type="datetimeFigureOut">
              <a:rPr lang="en-US" smtClean="0"/>
              <a:pPr/>
              <a:t>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val="1577748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C7F1AC5F-0D4B-A049-BACE-78E8EE2E3F71}" type="datetimeFigureOut">
              <a:rPr lang="en-US" smtClean="0"/>
              <a:pPr/>
              <a:t>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val="53290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F1AC5F-0D4B-A049-BACE-78E8EE2E3F71}" type="datetimeFigureOut">
              <a:rPr lang="en-US" smtClean="0"/>
              <a:pPr/>
              <a:t>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val="4196571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C7F1AC5F-0D4B-A049-BACE-78E8EE2E3F71}" type="datetimeFigureOut">
              <a:rPr lang="en-US" smtClean="0"/>
              <a:pPr/>
              <a:t>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val="1382153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C7F1AC5F-0D4B-A049-BACE-78E8EE2E3F71}" type="datetimeFigureOut">
              <a:rPr lang="en-US" smtClean="0"/>
              <a:pPr/>
              <a:t>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val="828372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F1AC5F-0D4B-A049-BACE-78E8EE2E3F71}" type="datetimeFigureOut">
              <a:rPr lang="en-US" smtClean="0"/>
              <a:pPr/>
              <a:t>2/1/2018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DC4F06-A4F1-DB4F-85E2-D8A13BB1B9F7}" type="slidenum">
              <a:rPr lang="en-US" smtClean="0"/>
              <a:pPr/>
              <a:t>‹#›</a:t>
            </a:fld>
            <a:endParaRPr lang="en-US"/>
          </a:p>
        </p:txBody>
      </p:sp>
    </p:spTree>
    <p:extLst>
      <p:ext uri="{BB962C8B-B14F-4D97-AF65-F5344CB8AC3E}">
        <p14:creationId xmlns:p14="http://schemas.microsoft.com/office/powerpoint/2010/main" val="2900803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movietheque.com/player.aspx?v=qy3zc4mt&amp;KeepThis=true&amp;TB_iframe=true&amp;height=400&amp;width=600" TargetMode="External"/><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hyperlink" Target="https://www.youtube.com/watch?v=B0SL79olDvM" TargetMode="Externa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Rectangle 8"/>
          <p:cNvSpPr txBox="1">
            <a:spLocks noChangeArrowheads="1"/>
          </p:cNvSpPr>
          <p:nvPr/>
        </p:nvSpPr>
        <p:spPr>
          <a:xfrm>
            <a:off x="0" y="2461846"/>
            <a:ext cx="9144001" cy="2305050"/>
          </a:xfrm>
          <a:prstGeom prst="rect">
            <a:avLst/>
          </a:prstGeom>
          <a:noFill/>
          <a:ln/>
        </p:spPr>
        <p:txBody>
          <a:bodyPr vert="horz" lIns="91440" tIns="45720" rIns="91440" bIns="45720" rtlCol="0">
            <a:normAutofit/>
          </a:bodyPr>
          <a:lstStyle/>
          <a:p>
            <a:pPr marL="342900" marR="0" lvl="0" indent="-342900" algn="ctr" defTabSz="457200" rtl="0" eaLnBrk="1" fontAlgn="auto" latinLnBrk="0" hangingPunct="1">
              <a:lnSpc>
                <a:spcPct val="90000"/>
              </a:lnSpc>
              <a:spcBef>
                <a:spcPct val="20000"/>
              </a:spcBef>
              <a:spcAft>
                <a:spcPts val="0"/>
              </a:spcAft>
              <a:buClrTx/>
              <a:buSzTx/>
              <a:buFontTx/>
              <a:buNone/>
              <a:tabLst/>
              <a:defRPr/>
            </a:pPr>
            <a:r>
              <a:rPr kumimoji="0" lang="en-GB" sz="4400" b="1" i="0" u="none" strike="noStrike" kern="1200" cap="none" spc="0" normalizeH="0" baseline="0" noProof="0" dirty="0" smtClean="0">
                <a:ln>
                  <a:noFill/>
                </a:ln>
                <a:solidFill>
                  <a:srgbClr val="254061"/>
                </a:solidFill>
                <a:effectLst/>
                <a:uLnTx/>
                <a:uFillTx/>
                <a:latin typeface="Arial" pitchFamily="34" charset="0"/>
                <a:ea typeface="+mn-ea"/>
                <a:cs typeface="Arial" pitchFamily="34" charset="0"/>
              </a:rPr>
              <a:t>Risk Taking and </a:t>
            </a:r>
          </a:p>
          <a:p>
            <a:pPr marL="342900" marR="0" lvl="0" indent="-342900" algn="ctr" defTabSz="457200" rtl="0" eaLnBrk="1" fontAlgn="auto" latinLnBrk="0" hangingPunct="1">
              <a:lnSpc>
                <a:spcPct val="90000"/>
              </a:lnSpc>
              <a:spcBef>
                <a:spcPct val="20000"/>
              </a:spcBef>
              <a:spcAft>
                <a:spcPts val="0"/>
              </a:spcAft>
              <a:buClrTx/>
              <a:buSzTx/>
              <a:buFontTx/>
              <a:buNone/>
              <a:tabLst/>
              <a:defRPr/>
            </a:pPr>
            <a:r>
              <a:rPr kumimoji="0" lang="en-GB" sz="4400" b="1" i="0" u="none" strike="noStrike" kern="1200" cap="none" spc="0" normalizeH="0" baseline="0" noProof="0" dirty="0" smtClean="0">
                <a:ln>
                  <a:noFill/>
                </a:ln>
                <a:solidFill>
                  <a:srgbClr val="254061"/>
                </a:solidFill>
                <a:effectLst/>
                <a:uLnTx/>
                <a:uFillTx/>
                <a:latin typeface="Arial" pitchFamily="34" charset="0"/>
                <a:ea typeface="+mn-ea"/>
                <a:cs typeface="Arial" pitchFamily="34" charset="0"/>
              </a:rPr>
              <a:t>the Road User</a:t>
            </a:r>
          </a:p>
          <a:p>
            <a:pPr marL="342900" marR="0" lvl="0" indent="-342900" algn="ctr" defTabSz="457200" rtl="0" eaLnBrk="1" fontAlgn="auto" latinLnBrk="0" hangingPunct="1">
              <a:lnSpc>
                <a:spcPct val="90000"/>
              </a:lnSpc>
              <a:spcBef>
                <a:spcPct val="20000"/>
              </a:spcBef>
              <a:spcAft>
                <a:spcPts val="0"/>
              </a:spcAft>
              <a:buClrTx/>
              <a:buSzTx/>
              <a:buFontTx/>
              <a:buNone/>
              <a:tabLst/>
              <a:defRPr/>
            </a:pPr>
            <a:r>
              <a:rPr kumimoji="0" lang="en-GB" sz="4400" b="1" i="0" u="none" strike="noStrike" kern="1200" cap="none" spc="0" normalizeH="0" baseline="0" noProof="0" dirty="0" smtClean="0">
                <a:ln>
                  <a:noFill/>
                </a:ln>
                <a:solidFill>
                  <a:schemeClr val="bg1"/>
                </a:solidFill>
                <a:effectLst/>
                <a:uLnTx/>
                <a:uFillTx/>
                <a:latin typeface="+mn-lt"/>
                <a:ea typeface="+mn-ea"/>
                <a:cs typeface="+mn-cs"/>
              </a:rPr>
              <a:t> </a:t>
            </a:r>
            <a:endParaRPr kumimoji="0" lang="en-GB" sz="4400" b="1"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761696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extBox 3"/>
          <p:cNvSpPr txBox="1"/>
          <p:nvPr/>
        </p:nvSpPr>
        <p:spPr>
          <a:xfrm>
            <a:off x="457200" y="948718"/>
            <a:ext cx="8686800" cy="400110"/>
          </a:xfrm>
          <a:prstGeom prst="rect">
            <a:avLst/>
          </a:prstGeom>
          <a:noFill/>
        </p:spPr>
        <p:txBody>
          <a:bodyPr wrap="square" rtlCol="0">
            <a:spAutoFit/>
          </a:bodyPr>
          <a:lstStyle/>
          <a:p>
            <a:r>
              <a:rPr lang="en-US" sz="2000" b="1" dirty="0" smtClean="0">
                <a:solidFill>
                  <a:srgbClr val="254061"/>
                </a:solidFill>
                <a:latin typeface="Helvetica Neue"/>
                <a:cs typeface="Helvetica Neue"/>
              </a:rPr>
              <a:t>Pre-Evaluation – Risk Taking</a:t>
            </a:r>
            <a:endParaRPr lang="en-US" sz="2000" b="1" dirty="0">
              <a:solidFill>
                <a:srgbClr val="254061"/>
              </a:solidFill>
              <a:latin typeface="Helvetica Neue"/>
              <a:cs typeface="Helvetica Neue"/>
            </a:endParaRPr>
          </a:p>
        </p:txBody>
      </p:sp>
      <p:graphicFrame>
        <p:nvGraphicFramePr>
          <p:cNvPr id="5" name="Table 4"/>
          <p:cNvGraphicFramePr>
            <a:graphicFrameLocks noGrp="1"/>
          </p:cNvGraphicFramePr>
          <p:nvPr/>
        </p:nvGraphicFramePr>
        <p:xfrm>
          <a:off x="539552" y="1983545"/>
          <a:ext cx="8064896" cy="4536504"/>
        </p:xfrm>
        <a:graphic>
          <a:graphicData uri="http://schemas.openxmlformats.org/drawingml/2006/table">
            <a:tbl>
              <a:tblPr/>
              <a:tblGrid>
                <a:gridCol w="2866271"/>
                <a:gridCol w="1039725"/>
                <a:gridCol w="1039725"/>
                <a:gridCol w="1039725"/>
                <a:gridCol w="1039725"/>
                <a:gridCol w="1039725"/>
              </a:tblGrid>
              <a:tr h="756084">
                <a:tc>
                  <a:txBody>
                    <a:bodyPr/>
                    <a:lstStyle/>
                    <a:p>
                      <a:pPr algn="l" fontAlgn="b"/>
                      <a:endParaRPr lang="en-GB" sz="1400" b="0" i="0" u="none" strike="noStrike" dirty="0">
                        <a:solidFill>
                          <a:srgbClr val="000000"/>
                        </a:solidFill>
                        <a:latin typeface="Calibri"/>
                      </a:endParaRPr>
                    </a:p>
                  </a:txBody>
                  <a:tcPr marL="5310" marR="5310" marT="5310" marB="0" anchor="b">
                    <a:lnL>
                      <a:noFill/>
                    </a:lnL>
                    <a:lnR w="6350" cap="flat" cmpd="sng" algn="ctr">
                      <a:solidFill>
                        <a:srgbClr val="254061"/>
                      </a:solidFill>
                      <a:prstDash val="solid"/>
                      <a:round/>
                      <a:headEnd type="none" w="med" len="med"/>
                      <a:tailEnd type="none" w="med" len="med"/>
                    </a:lnR>
                    <a:lnT>
                      <a:noFill/>
                    </a:lnT>
                    <a:lnB w="6350" cap="flat" cmpd="sng" algn="ctr">
                      <a:solidFill>
                        <a:srgbClr val="254061"/>
                      </a:solidFill>
                      <a:prstDash val="solid"/>
                      <a:round/>
                      <a:headEnd type="none" w="med" len="med"/>
                      <a:tailEnd type="none" w="med" len="med"/>
                    </a:lnB>
                  </a:tcPr>
                </a:tc>
                <a:tc>
                  <a:txBody>
                    <a:bodyPr/>
                    <a:lstStyle/>
                    <a:p>
                      <a:pPr algn="ctr" fontAlgn="b"/>
                      <a:r>
                        <a:rPr lang="en-GB" sz="1400" b="1" i="0" u="none" strike="noStrike" dirty="0">
                          <a:solidFill>
                            <a:srgbClr val="254061"/>
                          </a:solidFill>
                          <a:latin typeface="Calibri"/>
                        </a:rPr>
                        <a:t>Strongly 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1" i="0" u="none" strike="noStrike" dirty="0">
                          <a:solidFill>
                            <a:srgbClr val="254061"/>
                          </a:solidFill>
                          <a:latin typeface="Calibri"/>
                        </a:rPr>
                        <a:t>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1" i="0" u="none" strike="noStrike" dirty="0" smtClean="0">
                          <a:solidFill>
                            <a:srgbClr val="254061"/>
                          </a:solidFill>
                          <a:latin typeface="Calibri"/>
                        </a:rPr>
                        <a:t>Don't </a:t>
                      </a:r>
                      <a:r>
                        <a:rPr lang="en-GB" sz="1400" b="1" i="0" u="none" strike="noStrike" dirty="0">
                          <a:solidFill>
                            <a:srgbClr val="254061"/>
                          </a:solidFill>
                          <a:latin typeface="Calibri"/>
                        </a:rPr>
                        <a:t>Mind</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1" i="0" u="none" strike="noStrike" dirty="0">
                          <a:solidFill>
                            <a:srgbClr val="254061"/>
                          </a:solidFill>
                          <a:latin typeface="Calibri"/>
                        </a:rPr>
                        <a:t>Disagree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1" i="0" u="none" strike="noStrike" dirty="0">
                          <a:solidFill>
                            <a:srgbClr val="254061"/>
                          </a:solidFill>
                          <a:latin typeface="Calibri"/>
                        </a:rPr>
                        <a:t>Strongly Disagree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r h="756084">
                <a:tc>
                  <a:txBody>
                    <a:bodyPr/>
                    <a:lstStyle/>
                    <a:p>
                      <a:pPr algn="ctr">
                        <a:lnSpc>
                          <a:spcPct val="115000"/>
                        </a:lnSpc>
                        <a:spcAft>
                          <a:spcPts val="0"/>
                        </a:spcAft>
                      </a:pPr>
                      <a:r>
                        <a:rPr lang="en-GB" sz="1400" b="1" dirty="0" smtClean="0">
                          <a:solidFill>
                            <a:schemeClr val="accent1">
                              <a:lumMod val="50000"/>
                            </a:schemeClr>
                          </a:solidFill>
                          <a:latin typeface="+mn-lt"/>
                          <a:ea typeface="Calibri"/>
                          <a:cs typeface="Times New Roman"/>
                        </a:rPr>
                        <a:t>I</a:t>
                      </a:r>
                      <a:r>
                        <a:rPr lang="en-GB" sz="1400" b="1" baseline="0" dirty="0" smtClean="0">
                          <a:solidFill>
                            <a:schemeClr val="accent1">
                              <a:lumMod val="50000"/>
                            </a:schemeClr>
                          </a:solidFill>
                          <a:latin typeface="+mn-lt"/>
                          <a:ea typeface="Calibri"/>
                          <a:cs typeface="Times New Roman"/>
                        </a:rPr>
                        <a:t> consider myself a risk-taker</a:t>
                      </a:r>
                      <a:r>
                        <a:rPr lang="en-GB" sz="1400" b="1" dirty="0" smtClean="0">
                          <a:solidFill>
                            <a:schemeClr val="accent1">
                              <a:lumMod val="50000"/>
                            </a:schemeClr>
                          </a:solidFill>
                          <a:latin typeface="+mn-lt"/>
                          <a:ea typeface="Calibri"/>
                          <a:cs typeface="Times New Roman"/>
                        </a:rPr>
                        <a:t>.</a:t>
                      </a:r>
                      <a:endParaRPr lang="en-GB" sz="1400" dirty="0">
                        <a:solidFill>
                          <a:schemeClr val="accent1">
                            <a:lumMod val="50000"/>
                          </a:schemeClr>
                        </a:solidFill>
                        <a:latin typeface="+mn-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r h="756084">
                <a:tc>
                  <a:txBody>
                    <a:bodyPr/>
                    <a:lstStyle/>
                    <a:p>
                      <a:pPr algn="ctr">
                        <a:lnSpc>
                          <a:spcPct val="115000"/>
                        </a:lnSpc>
                        <a:spcAft>
                          <a:spcPts val="0"/>
                        </a:spcAft>
                      </a:pPr>
                      <a:r>
                        <a:rPr lang="en-GB" sz="1400" b="1" baseline="0" dirty="0" smtClean="0">
                          <a:solidFill>
                            <a:schemeClr val="accent1">
                              <a:lumMod val="50000"/>
                            </a:schemeClr>
                          </a:solidFill>
                          <a:latin typeface="+mn-lt"/>
                          <a:ea typeface="Calibri"/>
                          <a:cs typeface="Times New Roman"/>
                        </a:rPr>
                        <a:t>Risk taking is fun.</a:t>
                      </a:r>
                      <a:endParaRPr lang="en-GB" sz="1400" dirty="0">
                        <a:solidFill>
                          <a:schemeClr val="accent1">
                            <a:lumMod val="50000"/>
                          </a:schemeClr>
                        </a:solidFill>
                        <a:latin typeface="+mn-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r h="756084">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kumimoji="0" lang="en-GB" sz="1400" b="1" kern="1200" dirty="0" smtClean="0">
                          <a:solidFill>
                            <a:schemeClr val="accent1">
                              <a:lumMod val="50000"/>
                            </a:schemeClr>
                          </a:solidFill>
                          <a:latin typeface="+mn-lt"/>
                          <a:ea typeface="+mn-ea"/>
                          <a:cs typeface="Times New Roman" pitchFamily="18" charset="0"/>
                        </a:rPr>
                        <a:t>Being a teenager is about testing boundaries</a:t>
                      </a:r>
                      <a:r>
                        <a:rPr lang="en-GB" sz="1400" b="1" baseline="0" dirty="0" smtClean="0">
                          <a:solidFill>
                            <a:schemeClr val="accent1">
                              <a:lumMod val="50000"/>
                            </a:schemeClr>
                          </a:solidFill>
                          <a:latin typeface="+mn-lt"/>
                          <a:ea typeface="Calibri"/>
                          <a:cs typeface="Times New Roman" pitchFamily="18" charset="0"/>
                        </a:rPr>
                        <a:t>.</a:t>
                      </a:r>
                      <a:endParaRPr lang="en-GB" sz="1400" b="1" dirty="0" smtClean="0">
                        <a:solidFill>
                          <a:schemeClr val="accent1">
                            <a:lumMod val="50000"/>
                          </a:schemeClr>
                        </a:solidFill>
                        <a:latin typeface="+mn-lt"/>
                        <a:ea typeface="Calibri"/>
                        <a:cs typeface="Times New Roman" pitchFamily="18" charset="0"/>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r h="756084">
                <a:tc>
                  <a:txBody>
                    <a:bodyPr/>
                    <a:lstStyle/>
                    <a:p>
                      <a:pPr algn="ctr">
                        <a:lnSpc>
                          <a:spcPct val="115000"/>
                        </a:lnSpc>
                        <a:spcAft>
                          <a:spcPts val="0"/>
                        </a:spcAft>
                      </a:pPr>
                      <a:r>
                        <a:rPr lang="en-GB" sz="1400" b="1" dirty="0" smtClean="0">
                          <a:solidFill>
                            <a:schemeClr val="accent1">
                              <a:lumMod val="50000"/>
                            </a:schemeClr>
                          </a:solidFill>
                          <a:latin typeface="+mn-lt"/>
                          <a:ea typeface="Calibri"/>
                          <a:cs typeface="Times New Roman" pitchFamily="18" charset="0"/>
                        </a:rPr>
                        <a:t>Young</a:t>
                      </a:r>
                      <a:r>
                        <a:rPr lang="en-GB" sz="1400" b="1" baseline="0" dirty="0" smtClean="0">
                          <a:solidFill>
                            <a:schemeClr val="accent1">
                              <a:lumMod val="50000"/>
                            </a:schemeClr>
                          </a:solidFill>
                          <a:latin typeface="+mn-lt"/>
                          <a:ea typeface="Calibri"/>
                          <a:cs typeface="Times New Roman" pitchFamily="18" charset="0"/>
                        </a:rPr>
                        <a:t> people take more risks than adults</a:t>
                      </a:r>
                      <a:r>
                        <a:rPr lang="en-GB" sz="1400" dirty="0" smtClean="0">
                          <a:solidFill>
                            <a:schemeClr val="accent1">
                              <a:lumMod val="50000"/>
                            </a:schemeClr>
                          </a:solidFill>
                          <a:latin typeface="+mn-lt"/>
                          <a:ea typeface="Calibri"/>
                          <a:cs typeface="Times New Roman" pitchFamily="18" charset="0"/>
                        </a:rPr>
                        <a:t>.</a:t>
                      </a:r>
                      <a:endParaRPr lang="en-GB" sz="1400" dirty="0">
                        <a:solidFill>
                          <a:schemeClr val="accent1">
                            <a:lumMod val="50000"/>
                          </a:schemeClr>
                        </a:solidFill>
                        <a:latin typeface="+mn-lt"/>
                        <a:ea typeface="Calibri"/>
                        <a:cs typeface="Times New Roman" pitchFamily="18" charset="0"/>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r h="756084">
                <a:tc>
                  <a:txBody>
                    <a:bodyPr/>
                    <a:lstStyle/>
                    <a:p>
                      <a:pPr algn="ctr">
                        <a:lnSpc>
                          <a:spcPct val="115000"/>
                        </a:lnSpc>
                        <a:spcAft>
                          <a:spcPts val="0"/>
                        </a:spcAft>
                      </a:pPr>
                      <a:r>
                        <a:rPr lang="en-GB" sz="1400" b="1" baseline="0" dirty="0" smtClean="0">
                          <a:solidFill>
                            <a:schemeClr val="accent1">
                              <a:lumMod val="50000"/>
                            </a:schemeClr>
                          </a:solidFill>
                          <a:latin typeface="+mn-lt"/>
                          <a:ea typeface="Calibri"/>
                          <a:cs typeface="Times New Roman"/>
                        </a:rPr>
                        <a:t>Simply crossing a road is a risk.</a:t>
                      </a:r>
                      <a:endParaRPr lang="en-GB" sz="1400" b="1" dirty="0">
                        <a:solidFill>
                          <a:schemeClr val="accent1">
                            <a:lumMod val="50000"/>
                          </a:schemeClr>
                        </a:solidFill>
                        <a:latin typeface="+mn-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5" name="Picture 4" descr="C:\Users\temp-lappinn\Documents\slide6.jpg">
            <a:hlinkClick r:id="rId3"/>
          </p:cNvPr>
          <p:cNvPicPr>
            <a:picLocks noChangeAspect="1" noChangeArrowheads="1"/>
          </p:cNvPicPr>
          <p:nvPr/>
        </p:nvPicPr>
        <p:blipFill>
          <a:blip r:embed="rId4" cstate="print"/>
          <a:srcRect/>
          <a:stretch>
            <a:fillRect/>
          </a:stretch>
        </p:blipFill>
        <p:spPr bwMode="auto">
          <a:xfrm>
            <a:off x="1051585" y="2195015"/>
            <a:ext cx="6924797" cy="3765218"/>
          </a:xfrm>
          <a:prstGeom prst="rect">
            <a:avLst/>
          </a:prstGeom>
          <a:noFill/>
          <a:ln w="9525">
            <a:noFill/>
            <a:miter lim="800000"/>
            <a:headEnd/>
            <a:tailEnd/>
          </a:ln>
        </p:spPr>
      </p:pic>
      <p:sp>
        <p:nvSpPr>
          <p:cNvPr id="4" name="Action Button: Movie 3">
            <a:hlinkClick r:id="rId5" highlightClick="1"/>
          </p:cNvPr>
          <p:cNvSpPr/>
          <p:nvPr/>
        </p:nvSpPr>
        <p:spPr>
          <a:xfrm>
            <a:off x="3446584" y="3910819"/>
            <a:ext cx="3981157" cy="2049414"/>
          </a:xfrm>
          <a:prstGeom prst="actionButtonMovi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Rectangle 8"/>
          <p:cNvSpPr txBox="1">
            <a:spLocks noChangeArrowheads="1"/>
          </p:cNvSpPr>
          <p:nvPr/>
        </p:nvSpPr>
        <p:spPr>
          <a:xfrm>
            <a:off x="478301" y="2124222"/>
            <a:ext cx="8665699" cy="4023360"/>
          </a:xfrm>
          <a:prstGeom prst="rect">
            <a:avLst/>
          </a:prstGeom>
          <a:noFill/>
          <a:ln/>
        </p:spPr>
        <p:txBody>
          <a:bodyPr vert="horz" lIns="91440" tIns="45720" rIns="91440" bIns="45720" rtlCol="0">
            <a:normAutofit fontScale="40000" lnSpcReduction="20000"/>
          </a:bodyPr>
          <a:lstStyle/>
          <a:p>
            <a:pPr>
              <a:spcBef>
                <a:spcPct val="50000"/>
              </a:spcBef>
            </a:pPr>
            <a:r>
              <a:rPr lang="en-US" sz="5500" dirty="0" smtClean="0">
                <a:solidFill>
                  <a:srgbClr val="254061"/>
                </a:solidFill>
                <a:latin typeface="Arial" pitchFamily="34" charset="0"/>
                <a:ea typeface="ＭＳ Ｐゴシック" charset="0"/>
                <a:cs typeface="Arial" pitchFamily="34" charset="0"/>
              </a:rPr>
              <a:t>How many of the excuses for the crashes can you </a:t>
            </a:r>
            <a:br>
              <a:rPr lang="en-US" sz="5500" dirty="0" smtClean="0">
                <a:solidFill>
                  <a:srgbClr val="254061"/>
                </a:solidFill>
                <a:latin typeface="Arial" pitchFamily="34" charset="0"/>
                <a:ea typeface="ＭＳ Ｐゴシック" charset="0"/>
                <a:cs typeface="Arial" pitchFamily="34" charset="0"/>
              </a:rPr>
            </a:br>
            <a:r>
              <a:rPr lang="en-US" sz="5500" dirty="0" smtClean="0">
                <a:solidFill>
                  <a:srgbClr val="254061"/>
                </a:solidFill>
                <a:latin typeface="Arial" pitchFamily="34" charset="0"/>
                <a:ea typeface="ＭＳ Ｐゴシック" charset="0"/>
                <a:cs typeface="Arial" pitchFamily="34" charset="0"/>
              </a:rPr>
              <a:t>remember?</a:t>
            </a:r>
          </a:p>
          <a:p>
            <a:pPr>
              <a:spcBef>
                <a:spcPct val="50000"/>
              </a:spcBef>
            </a:pPr>
            <a:endParaRPr lang="en-US" sz="5500" dirty="0" smtClean="0">
              <a:solidFill>
                <a:srgbClr val="254061"/>
              </a:solidFill>
              <a:latin typeface="Arial" pitchFamily="34" charset="0"/>
              <a:ea typeface="ＭＳ Ｐゴシック" charset="0"/>
              <a:cs typeface="Arial" pitchFamily="34" charset="0"/>
            </a:endParaRPr>
          </a:p>
          <a:p>
            <a:pPr>
              <a:spcBef>
                <a:spcPct val="50000"/>
              </a:spcBef>
            </a:pPr>
            <a:r>
              <a:rPr lang="en-US" sz="5500" dirty="0" smtClean="0">
                <a:solidFill>
                  <a:srgbClr val="254061"/>
                </a:solidFill>
                <a:latin typeface="Arial" pitchFamily="34" charset="0"/>
                <a:ea typeface="ＭＳ Ｐゴシック" charset="0"/>
                <a:cs typeface="Arial" pitchFamily="34" charset="0"/>
              </a:rPr>
              <a:t>What actions might have prevented the crashes? </a:t>
            </a:r>
          </a:p>
          <a:p>
            <a:pPr>
              <a:spcBef>
                <a:spcPct val="50000"/>
              </a:spcBef>
            </a:pPr>
            <a:endParaRPr lang="en-US" sz="5500" dirty="0" smtClean="0">
              <a:solidFill>
                <a:srgbClr val="254061"/>
              </a:solidFill>
              <a:latin typeface="Arial" pitchFamily="34" charset="0"/>
              <a:ea typeface="ＭＳ Ｐゴシック" charset="0"/>
              <a:cs typeface="Arial" pitchFamily="34" charset="0"/>
            </a:endParaRPr>
          </a:p>
          <a:p>
            <a:pPr>
              <a:spcBef>
                <a:spcPct val="50000"/>
              </a:spcBef>
            </a:pPr>
            <a:r>
              <a:rPr lang="en-US" sz="5500" dirty="0" smtClean="0">
                <a:solidFill>
                  <a:srgbClr val="254061"/>
                </a:solidFill>
                <a:latin typeface="Arial" pitchFamily="34" charset="0"/>
                <a:ea typeface="ＭＳ Ｐゴシック" charset="0"/>
                <a:cs typeface="Arial" pitchFamily="34" charset="0"/>
              </a:rPr>
              <a:t>What  percentage of crashes are caused by human error?</a:t>
            </a:r>
          </a:p>
          <a:p>
            <a:pPr>
              <a:spcBef>
                <a:spcPct val="50000"/>
              </a:spcBef>
            </a:pPr>
            <a:endParaRPr lang="en-US" sz="5500" dirty="0" smtClean="0">
              <a:solidFill>
                <a:srgbClr val="254061"/>
              </a:solidFill>
              <a:latin typeface="Arial" pitchFamily="34" charset="0"/>
              <a:ea typeface="ＭＳ Ｐゴシック" charset="0"/>
              <a:cs typeface="Arial" pitchFamily="34" charset="0"/>
            </a:endParaRPr>
          </a:p>
          <a:p>
            <a:pPr>
              <a:spcBef>
                <a:spcPct val="50000"/>
              </a:spcBef>
            </a:pPr>
            <a:r>
              <a:rPr lang="en-US" sz="5500" dirty="0" smtClean="0">
                <a:solidFill>
                  <a:srgbClr val="254061"/>
                </a:solidFill>
                <a:latin typeface="Arial" pitchFamily="34" charset="0"/>
                <a:ea typeface="ＭＳ Ｐゴシック" charset="0"/>
                <a:cs typeface="Arial" pitchFamily="34" charset="0"/>
              </a:rPr>
              <a:t>What risks have you taken this morning? </a:t>
            </a:r>
          </a:p>
          <a:p>
            <a:pPr marL="342900" marR="0" lvl="0" indent="-342900" algn="ctr" defTabSz="457200" rtl="0" eaLnBrk="1" fontAlgn="auto" latinLnBrk="0" hangingPunct="1">
              <a:lnSpc>
                <a:spcPct val="90000"/>
              </a:lnSpc>
              <a:spcBef>
                <a:spcPct val="20000"/>
              </a:spcBef>
              <a:spcAft>
                <a:spcPts val="0"/>
              </a:spcAft>
              <a:buClrTx/>
              <a:buSzTx/>
              <a:buFontTx/>
              <a:buNone/>
              <a:tabLst/>
              <a:defRPr/>
            </a:pPr>
            <a:r>
              <a:rPr kumimoji="0" lang="en-GB" sz="4400" b="1" i="0" u="none" strike="noStrike" kern="1200" cap="none" spc="0" normalizeH="0" baseline="0" noProof="0" dirty="0" smtClean="0">
                <a:ln>
                  <a:noFill/>
                </a:ln>
                <a:solidFill>
                  <a:srgbClr val="254061"/>
                </a:solidFill>
                <a:effectLst/>
                <a:uLnTx/>
                <a:uFillTx/>
                <a:latin typeface="+mn-lt"/>
                <a:ea typeface="+mn-ea"/>
                <a:cs typeface="+mn-cs"/>
              </a:rPr>
              <a:t> </a:t>
            </a:r>
            <a:endParaRPr kumimoji="0" lang="en-GB" sz="4400" b="1" i="0" u="none" strike="noStrike" kern="1200" cap="none" spc="0" normalizeH="0" baseline="0" noProof="0" dirty="0">
              <a:ln>
                <a:noFill/>
              </a:ln>
              <a:solidFill>
                <a:srgbClr val="254061"/>
              </a:solidFill>
              <a:effectLst/>
              <a:uLnTx/>
              <a:uFillTx/>
              <a:latin typeface="+mn-lt"/>
              <a:ea typeface="+mn-ea"/>
              <a:cs typeface="+mn-cs"/>
            </a:endParaRPr>
          </a:p>
        </p:txBody>
      </p:sp>
      <p:sp>
        <p:nvSpPr>
          <p:cNvPr id="5" name="Rectangle 8"/>
          <p:cNvSpPr txBox="1">
            <a:spLocks noChangeArrowheads="1"/>
          </p:cNvSpPr>
          <p:nvPr/>
        </p:nvSpPr>
        <p:spPr>
          <a:xfrm>
            <a:off x="478301" y="872196"/>
            <a:ext cx="6724357" cy="1252026"/>
          </a:xfrm>
          <a:prstGeom prst="rect">
            <a:avLst/>
          </a:prstGeom>
          <a:noFill/>
          <a:ln/>
        </p:spPr>
        <p:txBody>
          <a:bodyPr vert="horz" lIns="91440" tIns="45720" rIns="91440" bIns="45720" rtlCol="0">
            <a:normAutofit fontScale="92500" lnSpcReduction="10000"/>
          </a:bodyPr>
          <a:lstStyle/>
          <a:p>
            <a:pPr marL="342900" marR="0" lvl="0" indent="-342900" defTabSz="457200" rtl="0" eaLnBrk="1" fontAlgn="auto" latinLnBrk="0" hangingPunct="1">
              <a:lnSpc>
                <a:spcPct val="90000"/>
              </a:lnSpc>
              <a:spcBef>
                <a:spcPct val="20000"/>
              </a:spcBef>
              <a:spcAft>
                <a:spcPts val="0"/>
              </a:spcAft>
              <a:buClrTx/>
              <a:buSzTx/>
              <a:buFontTx/>
              <a:buNone/>
              <a:tabLst/>
              <a:defRPr/>
            </a:pPr>
            <a:r>
              <a:rPr kumimoji="0" lang="en-GB" sz="4400" b="1" i="0" u="none" strike="noStrike" kern="1200" cap="none" spc="0" normalizeH="0" baseline="0" noProof="0" dirty="0" smtClean="0">
                <a:ln>
                  <a:noFill/>
                </a:ln>
                <a:solidFill>
                  <a:srgbClr val="254061"/>
                </a:solidFill>
                <a:effectLst/>
                <a:uLnTx/>
                <a:uFillTx/>
                <a:latin typeface="Arial" pitchFamily="34" charset="0"/>
                <a:ea typeface="+mn-ea"/>
                <a:cs typeface="Arial" pitchFamily="34" charset="0"/>
              </a:rPr>
              <a:t>Discussion</a:t>
            </a:r>
          </a:p>
          <a:p>
            <a:pPr marL="342900" marR="0" lvl="0" indent="-342900" algn="ctr" defTabSz="457200" rtl="0" eaLnBrk="1" fontAlgn="auto" latinLnBrk="0" hangingPunct="1">
              <a:lnSpc>
                <a:spcPct val="90000"/>
              </a:lnSpc>
              <a:spcBef>
                <a:spcPct val="20000"/>
              </a:spcBef>
              <a:spcAft>
                <a:spcPts val="0"/>
              </a:spcAft>
              <a:buClrTx/>
              <a:buSzTx/>
              <a:buFontTx/>
              <a:buNone/>
              <a:tabLst/>
              <a:defRPr/>
            </a:pPr>
            <a:r>
              <a:rPr kumimoji="0" lang="en-GB" sz="4400" b="1" i="0" u="none" strike="noStrike" kern="1200" cap="none" spc="0" normalizeH="0" baseline="0" noProof="0" dirty="0" smtClean="0">
                <a:ln>
                  <a:noFill/>
                </a:ln>
                <a:solidFill>
                  <a:schemeClr val="bg1"/>
                </a:solidFill>
                <a:effectLst/>
                <a:uLnTx/>
                <a:uFillTx/>
                <a:latin typeface="+mn-lt"/>
                <a:ea typeface="+mn-ea"/>
                <a:cs typeface="+mn-cs"/>
              </a:rPr>
              <a:t> </a:t>
            </a:r>
            <a:endParaRPr kumimoji="0" lang="en-GB" sz="4400" b="1"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1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dissolve">
                                      <p:cBhvr>
                                        <p:cTn id="12" dur="10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dissolve">
                                      <p:cBhvr>
                                        <p:cTn id="17" dur="10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dissolve">
                                      <p:cBhvr>
                                        <p:cTn id="22" dur="1000"/>
                                        <p:tgtEl>
                                          <p:spTgt spid="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Effect transition="in" filter="dissolve">
                                      <p:cBhvr>
                                        <p:cTn id="27" dur="1000"/>
                                        <p:tgtEl>
                                          <p:spTgt spid="4">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dissolve">
                                      <p:cBhvr>
                                        <p:cTn id="32" dur="1000"/>
                                        <p:tgtEl>
                                          <p:spTgt spid="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
                                            <p:txEl>
                                              <p:pRg st="1" end="1"/>
                                            </p:txEl>
                                          </p:spTgt>
                                        </p:tgtEl>
                                        <p:attrNameLst>
                                          <p:attrName>style.visibility</p:attrName>
                                        </p:attrNameLst>
                                      </p:cBhvr>
                                      <p:to>
                                        <p:strVal val="visible"/>
                                      </p:to>
                                    </p:set>
                                    <p:animEffect transition="in" filter="dissolve">
                                      <p:cBhvr>
                                        <p:cTn id="37" dur="1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026" name="Picture 2"/>
          <p:cNvPicPr>
            <a:picLocks noChangeAspect="1" noChangeArrowheads="1"/>
          </p:cNvPicPr>
          <p:nvPr/>
        </p:nvPicPr>
        <p:blipFill>
          <a:blip r:embed="rId4"/>
          <a:srcRect l="2956" r="2476"/>
          <a:stretch>
            <a:fillRect/>
          </a:stretch>
        </p:blipFill>
        <p:spPr bwMode="auto">
          <a:xfrm>
            <a:off x="520504" y="2479503"/>
            <a:ext cx="8314007" cy="2124075"/>
          </a:xfrm>
          <a:prstGeom prst="rect">
            <a:avLst/>
          </a:prstGeom>
          <a:noFill/>
          <a:ln w="9525">
            <a:noFill/>
            <a:miter lim="800000"/>
            <a:headEnd/>
            <a:tailEnd/>
          </a:ln>
        </p:spPr>
      </p:pic>
      <p:sp>
        <p:nvSpPr>
          <p:cNvPr id="4" name="TextBox 3"/>
          <p:cNvSpPr txBox="1"/>
          <p:nvPr/>
        </p:nvSpPr>
        <p:spPr>
          <a:xfrm>
            <a:off x="295420" y="1356567"/>
            <a:ext cx="6035041" cy="584775"/>
          </a:xfrm>
          <a:prstGeom prst="rect">
            <a:avLst/>
          </a:prstGeom>
          <a:noFill/>
        </p:spPr>
        <p:txBody>
          <a:bodyPr wrap="square" rtlCol="0">
            <a:spAutoFit/>
          </a:bodyPr>
          <a:lstStyle/>
          <a:p>
            <a:r>
              <a:rPr lang="en-GB" sz="3200" dirty="0" smtClean="0">
                <a:solidFill>
                  <a:srgbClr val="254061"/>
                </a:solidFill>
              </a:rPr>
              <a:t>Managing Risks – “the pedestrian”</a:t>
            </a:r>
            <a:endParaRPr lang="en-GB" sz="3200" dirty="0">
              <a:solidFill>
                <a:srgbClr val="254061"/>
              </a:solidFill>
            </a:endParaRPr>
          </a:p>
        </p:txBody>
      </p:sp>
      <p:sp>
        <p:nvSpPr>
          <p:cNvPr id="5" name="Rectangle 1027"/>
          <p:cNvSpPr>
            <a:spLocks noChangeArrowheads="1"/>
          </p:cNvSpPr>
          <p:nvPr/>
        </p:nvSpPr>
        <p:spPr bwMode="auto">
          <a:xfrm>
            <a:off x="457200" y="4403523"/>
            <a:ext cx="2040110" cy="400110"/>
          </a:xfrm>
          <a:prstGeom prst="rect">
            <a:avLst/>
          </a:prstGeom>
          <a:noFill/>
          <a:ln w="9525">
            <a:noFill/>
            <a:miter lim="800000"/>
            <a:headEnd/>
            <a:tailEnd/>
          </a:ln>
        </p:spPr>
        <p:txBody>
          <a:bodyPr wrap="none">
            <a:prstTxWarp prst="textNoShape">
              <a:avLst/>
            </a:prstTxWarp>
            <a:spAutoFit/>
          </a:bodyPr>
          <a:lstStyle/>
          <a:p>
            <a:r>
              <a:rPr lang="en-US" sz="2000" dirty="0">
                <a:solidFill>
                  <a:srgbClr val="254061"/>
                </a:solidFill>
                <a:latin typeface="Calibri" pitchFamily="-72" charset="0"/>
                <a:ea typeface="ＭＳ Ｐゴシック" charset="0"/>
                <a:cs typeface="ＭＳ Ｐゴシック" charset="0"/>
              </a:rPr>
              <a:t>Avoid </a:t>
            </a:r>
            <a:r>
              <a:rPr lang="en-US" sz="2000" dirty="0" smtClean="0">
                <a:solidFill>
                  <a:srgbClr val="254061"/>
                </a:solidFill>
                <a:latin typeface="Calibri" pitchFamily="-72" charset="0"/>
                <a:ea typeface="ＭＳ Ｐゴシック" charset="0"/>
                <a:cs typeface="ＭＳ Ｐゴシック" charset="0"/>
              </a:rPr>
              <a:t>distractions</a:t>
            </a:r>
            <a:endParaRPr lang="en-US" sz="2000" dirty="0">
              <a:solidFill>
                <a:srgbClr val="254061"/>
              </a:solidFill>
              <a:latin typeface="Calibri" pitchFamily="-72" charset="0"/>
              <a:ea typeface="ＭＳ Ｐゴシック" charset="0"/>
              <a:cs typeface="ＭＳ Ｐゴシック" charset="0"/>
            </a:endParaRPr>
          </a:p>
        </p:txBody>
      </p:sp>
      <p:sp>
        <p:nvSpPr>
          <p:cNvPr id="6" name="Rectangle 1027"/>
          <p:cNvSpPr>
            <a:spLocks noChangeArrowheads="1"/>
          </p:cNvSpPr>
          <p:nvPr/>
        </p:nvSpPr>
        <p:spPr bwMode="auto">
          <a:xfrm>
            <a:off x="2649710" y="4403523"/>
            <a:ext cx="2008114" cy="707886"/>
          </a:xfrm>
          <a:prstGeom prst="rect">
            <a:avLst/>
          </a:prstGeom>
          <a:noFill/>
          <a:ln w="9525">
            <a:noFill/>
            <a:miter lim="800000"/>
            <a:headEnd/>
            <a:tailEnd/>
          </a:ln>
        </p:spPr>
        <p:txBody>
          <a:bodyPr wrap="none">
            <a:prstTxWarp prst="textNoShape">
              <a:avLst/>
            </a:prstTxWarp>
            <a:spAutoFit/>
          </a:bodyPr>
          <a:lstStyle/>
          <a:p>
            <a:r>
              <a:rPr lang="en-US" sz="2000" dirty="0" smtClean="0">
                <a:solidFill>
                  <a:srgbClr val="254061"/>
                </a:solidFill>
                <a:latin typeface="Calibri" pitchFamily="-72" charset="0"/>
                <a:ea typeface="ＭＳ Ｐゴシック" charset="0"/>
                <a:cs typeface="ＭＳ Ｐゴシック" charset="0"/>
              </a:rPr>
              <a:t>Use Safe Crossing</a:t>
            </a:r>
          </a:p>
          <a:p>
            <a:pPr algn="ctr"/>
            <a:r>
              <a:rPr lang="en-US" sz="2000" dirty="0" smtClean="0">
                <a:solidFill>
                  <a:srgbClr val="254061"/>
                </a:solidFill>
                <a:latin typeface="Calibri" pitchFamily="-72" charset="0"/>
                <a:ea typeface="ＭＳ Ｐゴシック" charset="0"/>
                <a:cs typeface="ＭＳ Ｐゴシック" charset="0"/>
              </a:rPr>
              <a:t>Points</a:t>
            </a:r>
            <a:endParaRPr lang="en-US" sz="2000" dirty="0">
              <a:solidFill>
                <a:srgbClr val="254061"/>
              </a:solidFill>
              <a:latin typeface="Calibri" pitchFamily="-72" charset="0"/>
              <a:ea typeface="ＭＳ Ｐゴシック" charset="0"/>
              <a:cs typeface="ＭＳ Ｐゴシック" charset="0"/>
            </a:endParaRPr>
          </a:p>
        </p:txBody>
      </p:sp>
      <p:sp>
        <p:nvSpPr>
          <p:cNvPr id="7" name="Rectangle 1027"/>
          <p:cNvSpPr>
            <a:spLocks noChangeArrowheads="1"/>
          </p:cNvSpPr>
          <p:nvPr/>
        </p:nvSpPr>
        <p:spPr bwMode="auto">
          <a:xfrm>
            <a:off x="4754291" y="4403523"/>
            <a:ext cx="1971245" cy="707886"/>
          </a:xfrm>
          <a:prstGeom prst="rect">
            <a:avLst/>
          </a:prstGeom>
          <a:noFill/>
          <a:ln w="9525">
            <a:noFill/>
            <a:miter lim="800000"/>
            <a:headEnd/>
            <a:tailEnd/>
          </a:ln>
        </p:spPr>
        <p:txBody>
          <a:bodyPr wrap="none">
            <a:prstTxWarp prst="textNoShape">
              <a:avLst/>
            </a:prstTxWarp>
            <a:spAutoFit/>
          </a:bodyPr>
          <a:lstStyle/>
          <a:p>
            <a:r>
              <a:rPr lang="en-US" sz="2000" dirty="0" smtClean="0">
                <a:solidFill>
                  <a:srgbClr val="254061"/>
                </a:solidFill>
                <a:latin typeface="Calibri" pitchFamily="-72" charset="0"/>
                <a:ea typeface="ＭＳ Ｐゴシック" charset="0"/>
                <a:cs typeface="ＭＳ Ｐゴシック" charset="0"/>
              </a:rPr>
              <a:t>Be Bright and Be </a:t>
            </a:r>
          </a:p>
          <a:p>
            <a:pPr algn="ctr"/>
            <a:r>
              <a:rPr lang="en-US" sz="2000" dirty="0" smtClean="0">
                <a:solidFill>
                  <a:srgbClr val="254061"/>
                </a:solidFill>
                <a:latin typeface="Calibri" pitchFamily="-72" charset="0"/>
                <a:ea typeface="ＭＳ Ｐゴシック" charset="0"/>
                <a:cs typeface="ＭＳ Ｐゴシック" charset="0"/>
              </a:rPr>
              <a:t>Seen</a:t>
            </a:r>
            <a:endParaRPr lang="en-US" sz="2000" dirty="0">
              <a:solidFill>
                <a:srgbClr val="254061"/>
              </a:solidFill>
              <a:latin typeface="Calibri" pitchFamily="-72" charset="0"/>
              <a:ea typeface="ＭＳ Ｐゴシック" charset="0"/>
              <a:cs typeface="ＭＳ Ｐゴシック" charset="0"/>
            </a:endParaRPr>
          </a:p>
        </p:txBody>
      </p:sp>
      <p:sp>
        <p:nvSpPr>
          <p:cNvPr id="8" name="Rectangle 1027"/>
          <p:cNvSpPr>
            <a:spLocks noChangeArrowheads="1"/>
          </p:cNvSpPr>
          <p:nvPr/>
        </p:nvSpPr>
        <p:spPr bwMode="auto">
          <a:xfrm>
            <a:off x="6794401" y="4403523"/>
            <a:ext cx="2108526" cy="707886"/>
          </a:xfrm>
          <a:prstGeom prst="rect">
            <a:avLst/>
          </a:prstGeom>
          <a:noFill/>
          <a:ln w="9525">
            <a:noFill/>
            <a:miter lim="800000"/>
            <a:headEnd/>
            <a:tailEnd/>
          </a:ln>
        </p:spPr>
        <p:txBody>
          <a:bodyPr wrap="none">
            <a:prstTxWarp prst="textNoShape">
              <a:avLst/>
            </a:prstTxWarp>
            <a:spAutoFit/>
          </a:bodyPr>
          <a:lstStyle/>
          <a:p>
            <a:pPr algn="ctr"/>
            <a:r>
              <a:rPr lang="en-US" sz="2000" dirty="0" smtClean="0">
                <a:solidFill>
                  <a:srgbClr val="254061"/>
                </a:solidFill>
                <a:latin typeface="Calibri" pitchFamily="-72" charset="0"/>
                <a:ea typeface="ＭＳ Ｐゴシック" charset="0"/>
                <a:cs typeface="ＭＳ Ｐゴシック" charset="0"/>
              </a:rPr>
              <a:t>Know and Obey </a:t>
            </a:r>
          </a:p>
          <a:p>
            <a:pPr algn="ctr"/>
            <a:r>
              <a:rPr lang="en-US" sz="2000" dirty="0" smtClean="0">
                <a:solidFill>
                  <a:srgbClr val="254061"/>
                </a:solidFill>
                <a:latin typeface="Calibri" pitchFamily="-72" charset="0"/>
                <a:ea typeface="ＭＳ Ｐゴシック" charset="0"/>
                <a:cs typeface="ＭＳ Ｐゴシック" charset="0"/>
              </a:rPr>
              <a:t>The Highway Code</a:t>
            </a:r>
            <a:endParaRPr lang="en-US" sz="2000" dirty="0">
              <a:solidFill>
                <a:srgbClr val="254061"/>
              </a:solidFill>
              <a:latin typeface="Calibri" pitchFamily="-72" charset="0"/>
              <a:ea typeface="ＭＳ Ｐゴシック" charset="0"/>
              <a:cs typeface="ＭＳ Ｐゴシック"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2050" name="Picture 2"/>
          <p:cNvPicPr>
            <a:picLocks noChangeAspect="1" noChangeArrowheads="1"/>
          </p:cNvPicPr>
          <p:nvPr/>
        </p:nvPicPr>
        <p:blipFill>
          <a:blip r:embed="rId4"/>
          <a:srcRect/>
          <a:stretch>
            <a:fillRect/>
          </a:stretch>
        </p:blipFill>
        <p:spPr bwMode="auto">
          <a:xfrm>
            <a:off x="548641" y="2614997"/>
            <a:ext cx="8156918" cy="1788526"/>
          </a:xfrm>
          <a:prstGeom prst="rect">
            <a:avLst/>
          </a:prstGeom>
          <a:noFill/>
          <a:ln w="9525">
            <a:noFill/>
            <a:miter lim="800000"/>
            <a:headEnd/>
            <a:tailEnd/>
          </a:ln>
        </p:spPr>
      </p:pic>
      <p:sp>
        <p:nvSpPr>
          <p:cNvPr id="9" name="TextBox 8"/>
          <p:cNvSpPr txBox="1"/>
          <p:nvPr/>
        </p:nvSpPr>
        <p:spPr>
          <a:xfrm>
            <a:off x="295420" y="1356567"/>
            <a:ext cx="6035041" cy="584775"/>
          </a:xfrm>
          <a:prstGeom prst="rect">
            <a:avLst/>
          </a:prstGeom>
          <a:noFill/>
        </p:spPr>
        <p:txBody>
          <a:bodyPr wrap="square" rtlCol="0">
            <a:spAutoFit/>
          </a:bodyPr>
          <a:lstStyle/>
          <a:p>
            <a:r>
              <a:rPr lang="en-GB" sz="3200" dirty="0" smtClean="0">
                <a:solidFill>
                  <a:srgbClr val="254061"/>
                </a:solidFill>
              </a:rPr>
              <a:t>Managing Risks – “the cyclist”</a:t>
            </a:r>
            <a:endParaRPr lang="en-GB" sz="3200" dirty="0">
              <a:solidFill>
                <a:srgbClr val="254061"/>
              </a:solidFill>
            </a:endParaRPr>
          </a:p>
        </p:txBody>
      </p:sp>
      <p:sp>
        <p:nvSpPr>
          <p:cNvPr id="10" name="Rectangle 1027"/>
          <p:cNvSpPr>
            <a:spLocks noChangeArrowheads="1"/>
          </p:cNvSpPr>
          <p:nvPr/>
        </p:nvSpPr>
        <p:spPr bwMode="auto">
          <a:xfrm>
            <a:off x="457200" y="4403523"/>
            <a:ext cx="1955920" cy="400110"/>
          </a:xfrm>
          <a:prstGeom prst="rect">
            <a:avLst/>
          </a:prstGeom>
          <a:noFill/>
          <a:ln w="9525">
            <a:noFill/>
            <a:miter lim="800000"/>
            <a:headEnd/>
            <a:tailEnd/>
          </a:ln>
        </p:spPr>
        <p:txBody>
          <a:bodyPr wrap="none">
            <a:prstTxWarp prst="textNoShape">
              <a:avLst/>
            </a:prstTxWarp>
            <a:spAutoFit/>
          </a:bodyPr>
          <a:lstStyle/>
          <a:p>
            <a:r>
              <a:rPr lang="en-US" sz="2000" dirty="0" smtClean="0">
                <a:solidFill>
                  <a:srgbClr val="254061"/>
                </a:solidFill>
                <a:latin typeface="Calibri" pitchFamily="-72" charset="0"/>
                <a:ea typeface="ＭＳ Ｐゴシック" charset="0"/>
                <a:cs typeface="ＭＳ Ｐゴシック" charset="0"/>
              </a:rPr>
              <a:t>Use Cycle Routes</a:t>
            </a:r>
            <a:endParaRPr lang="en-US" sz="2000" dirty="0">
              <a:solidFill>
                <a:srgbClr val="254061"/>
              </a:solidFill>
              <a:latin typeface="Calibri" pitchFamily="-72" charset="0"/>
              <a:ea typeface="ＭＳ Ｐゴシック" charset="0"/>
              <a:cs typeface="ＭＳ Ｐゴシック" charset="0"/>
            </a:endParaRPr>
          </a:p>
        </p:txBody>
      </p:sp>
      <p:sp>
        <p:nvSpPr>
          <p:cNvPr id="11" name="Rectangle 1027"/>
          <p:cNvSpPr>
            <a:spLocks noChangeArrowheads="1"/>
          </p:cNvSpPr>
          <p:nvPr/>
        </p:nvSpPr>
        <p:spPr bwMode="auto">
          <a:xfrm>
            <a:off x="2565520" y="4403523"/>
            <a:ext cx="1976888" cy="707886"/>
          </a:xfrm>
          <a:prstGeom prst="rect">
            <a:avLst/>
          </a:prstGeom>
          <a:noFill/>
          <a:ln w="9525">
            <a:noFill/>
            <a:miter lim="800000"/>
            <a:headEnd/>
            <a:tailEnd/>
          </a:ln>
        </p:spPr>
        <p:txBody>
          <a:bodyPr wrap="none">
            <a:prstTxWarp prst="textNoShape">
              <a:avLst/>
            </a:prstTxWarp>
            <a:spAutoFit/>
          </a:bodyPr>
          <a:lstStyle/>
          <a:p>
            <a:pPr algn="ctr"/>
            <a:r>
              <a:rPr lang="en-US" sz="2000" dirty="0" smtClean="0">
                <a:solidFill>
                  <a:srgbClr val="254061"/>
                </a:solidFill>
                <a:latin typeface="Calibri" pitchFamily="-72" charset="0"/>
                <a:ea typeface="ＭＳ Ｐゴシック" charset="0"/>
                <a:cs typeface="ＭＳ Ｐゴシック" charset="0"/>
              </a:rPr>
              <a:t>Be Seen Day and </a:t>
            </a:r>
          </a:p>
          <a:p>
            <a:pPr algn="ctr"/>
            <a:r>
              <a:rPr lang="en-US" sz="2000" dirty="0" smtClean="0">
                <a:solidFill>
                  <a:srgbClr val="254061"/>
                </a:solidFill>
                <a:latin typeface="Calibri" pitchFamily="-72" charset="0"/>
                <a:ea typeface="ＭＳ Ｐゴシック" charset="0"/>
                <a:cs typeface="ＭＳ Ｐゴシック" charset="0"/>
              </a:rPr>
              <a:t>Night</a:t>
            </a:r>
            <a:endParaRPr lang="en-US" sz="2000" dirty="0">
              <a:solidFill>
                <a:srgbClr val="254061"/>
              </a:solidFill>
              <a:latin typeface="Calibri" pitchFamily="-72" charset="0"/>
              <a:ea typeface="ＭＳ Ｐゴシック" charset="0"/>
              <a:cs typeface="ＭＳ Ｐゴシック" charset="0"/>
            </a:endParaRPr>
          </a:p>
        </p:txBody>
      </p:sp>
      <p:sp>
        <p:nvSpPr>
          <p:cNvPr id="12" name="Rectangle 1027"/>
          <p:cNvSpPr>
            <a:spLocks noChangeArrowheads="1"/>
          </p:cNvSpPr>
          <p:nvPr/>
        </p:nvSpPr>
        <p:spPr bwMode="auto">
          <a:xfrm>
            <a:off x="4411373" y="4403523"/>
            <a:ext cx="2543773" cy="707886"/>
          </a:xfrm>
          <a:prstGeom prst="rect">
            <a:avLst/>
          </a:prstGeom>
          <a:noFill/>
          <a:ln w="9525">
            <a:noFill/>
            <a:miter lim="800000"/>
            <a:headEnd/>
            <a:tailEnd/>
          </a:ln>
        </p:spPr>
        <p:txBody>
          <a:bodyPr wrap="none">
            <a:prstTxWarp prst="textNoShape">
              <a:avLst/>
            </a:prstTxWarp>
            <a:spAutoFit/>
          </a:bodyPr>
          <a:lstStyle/>
          <a:p>
            <a:pPr algn="ctr"/>
            <a:r>
              <a:rPr lang="en-US" sz="2000" dirty="0" smtClean="0">
                <a:solidFill>
                  <a:srgbClr val="254061"/>
                </a:solidFill>
                <a:latin typeface="Calibri" pitchFamily="-72" charset="0"/>
                <a:ea typeface="ＭＳ Ｐゴシック" charset="0"/>
                <a:cs typeface="ＭＳ Ｐゴシック" charset="0"/>
              </a:rPr>
              <a:t>Regular Cycle </a:t>
            </a:r>
          </a:p>
          <a:p>
            <a:pPr algn="ctr"/>
            <a:r>
              <a:rPr lang="en-US" sz="2000" dirty="0" smtClean="0">
                <a:solidFill>
                  <a:srgbClr val="254061"/>
                </a:solidFill>
                <a:latin typeface="Calibri" pitchFamily="-72" charset="0"/>
                <a:ea typeface="ＭＳ Ｐゴシック" charset="0"/>
                <a:cs typeface="ＭＳ Ｐゴシック" charset="0"/>
              </a:rPr>
              <a:t>Maintenance and Care</a:t>
            </a:r>
            <a:endParaRPr lang="en-US" sz="2000" dirty="0">
              <a:solidFill>
                <a:srgbClr val="254061"/>
              </a:solidFill>
              <a:latin typeface="Calibri" pitchFamily="-72" charset="0"/>
              <a:ea typeface="ＭＳ Ｐゴシック" charset="0"/>
              <a:cs typeface="ＭＳ Ｐゴシック" charset="0"/>
            </a:endParaRPr>
          </a:p>
        </p:txBody>
      </p:sp>
      <p:sp>
        <p:nvSpPr>
          <p:cNvPr id="13" name="Rectangle 1027"/>
          <p:cNvSpPr>
            <a:spLocks noChangeArrowheads="1"/>
          </p:cNvSpPr>
          <p:nvPr/>
        </p:nvSpPr>
        <p:spPr bwMode="auto">
          <a:xfrm>
            <a:off x="7010084" y="4449690"/>
            <a:ext cx="1724063" cy="400110"/>
          </a:xfrm>
          <a:prstGeom prst="rect">
            <a:avLst/>
          </a:prstGeom>
          <a:noFill/>
          <a:ln w="9525">
            <a:noFill/>
            <a:miter lim="800000"/>
            <a:headEnd/>
            <a:tailEnd/>
          </a:ln>
        </p:spPr>
        <p:txBody>
          <a:bodyPr wrap="none">
            <a:prstTxWarp prst="textNoShape">
              <a:avLst/>
            </a:prstTxWarp>
            <a:spAutoFit/>
          </a:bodyPr>
          <a:lstStyle/>
          <a:p>
            <a:pPr algn="ctr"/>
            <a:r>
              <a:rPr lang="en-US" sz="2000" dirty="0" smtClean="0">
                <a:solidFill>
                  <a:srgbClr val="254061"/>
                </a:solidFill>
                <a:latin typeface="Calibri" pitchFamily="-72" charset="0"/>
                <a:ea typeface="ＭＳ Ｐゴシック" charset="0"/>
                <a:cs typeface="ＭＳ Ｐゴシック" charset="0"/>
              </a:rPr>
              <a:t>Wear a helmet</a:t>
            </a:r>
            <a:endParaRPr lang="en-US" sz="2000" dirty="0">
              <a:solidFill>
                <a:srgbClr val="254061"/>
              </a:solidFill>
              <a:latin typeface="Calibri" pitchFamily="-72" charset="0"/>
              <a:ea typeface="ＭＳ Ｐゴシック" charset="0"/>
              <a:cs typeface="ＭＳ Ｐゴシック"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TextBox 8"/>
          <p:cNvSpPr txBox="1"/>
          <p:nvPr/>
        </p:nvSpPr>
        <p:spPr>
          <a:xfrm>
            <a:off x="295420" y="1356567"/>
            <a:ext cx="6035041" cy="584775"/>
          </a:xfrm>
          <a:prstGeom prst="rect">
            <a:avLst/>
          </a:prstGeom>
          <a:noFill/>
        </p:spPr>
        <p:txBody>
          <a:bodyPr wrap="square" rtlCol="0">
            <a:spAutoFit/>
          </a:bodyPr>
          <a:lstStyle/>
          <a:p>
            <a:r>
              <a:rPr lang="en-GB" sz="3200" dirty="0" smtClean="0">
                <a:solidFill>
                  <a:srgbClr val="254061"/>
                </a:solidFill>
              </a:rPr>
              <a:t>Managing Risks – “the motorist”</a:t>
            </a:r>
            <a:endParaRPr lang="en-GB" sz="3200" dirty="0">
              <a:solidFill>
                <a:srgbClr val="254061"/>
              </a:solidFill>
            </a:endParaRPr>
          </a:p>
        </p:txBody>
      </p:sp>
      <p:sp>
        <p:nvSpPr>
          <p:cNvPr id="10" name="Rectangle 1027"/>
          <p:cNvSpPr>
            <a:spLocks noChangeArrowheads="1"/>
          </p:cNvSpPr>
          <p:nvPr/>
        </p:nvSpPr>
        <p:spPr bwMode="auto">
          <a:xfrm>
            <a:off x="457200" y="4403523"/>
            <a:ext cx="1790939" cy="707886"/>
          </a:xfrm>
          <a:prstGeom prst="rect">
            <a:avLst/>
          </a:prstGeom>
          <a:noFill/>
          <a:ln w="9525">
            <a:noFill/>
            <a:miter lim="800000"/>
            <a:headEnd/>
            <a:tailEnd/>
          </a:ln>
        </p:spPr>
        <p:txBody>
          <a:bodyPr wrap="none">
            <a:prstTxWarp prst="textNoShape">
              <a:avLst/>
            </a:prstTxWarp>
            <a:spAutoFit/>
          </a:bodyPr>
          <a:lstStyle/>
          <a:p>
            <a:pPr algn="ctr"/>
            <a:r>
              <a:rPr lang="en-US" sz="2000" dirty="0" smtClean="0">
                <a:solidFill>
                  <a:srgbClr val="254061"/>
                </a:solidFill>
                <a:latin typeface="Calibri" pitchFamily="-72" charset="0"/>
                <a:ea typeface="ＭＳ Ｐゴシック" charset="0"/>
                <a:cs typeface="ＭＳ Ｐゴシック" charset="0"/>
              </a:rPr>
              <a:t>Concentrate on</a:t>
            </a:r>
          </a:p>
          <a:p>
            <a:pPr algn="ctr"/>
            <a:r>
              <a:rPr lang="en-US" sz="2000" dirty="0" smtClean="0">
                <a:solidFill>
                  <a:srgbClr val="254061"/>
                </a:solidFill>
                <a:latin typeface="Calibri" pitchFamily="-72" charset="0"/>
                <a:ea typeface="ＭＳ Ｐゴシック" charset="0"/>
                <a:cs typeface="ＭＳ Ｐゴシック" charset="0"/>
              </a:rPr>
              <a:t>The road</a:t>
            </a:r>
            <a:endParaRPr lang="en-US" sz="2000" dirty="0">
              <a:solidFill>
                <a:srgbClr val="254061"/>
              </a:solidFill>
              <a:latin typeface="Calibri" pitchFamily="-72" charset="0"/>
              <a:ea typeface="ＭＳ Ｐゴシック" charset="0"/>
              <a:cs typeface="ＭＳ Ｐゴシック" charset="0"/>
            </a:endParaRPr>
          </a:p>
        </p:txBody>
      </p:sp>
      <p:sp>
        <p:nvSpPr>
          <p:cNvPr id="11" name="Rectangle 1027"/>
          <p:cNvSpPr>
            <a:spLocks noChangeArrowheads="1"/>
          </p:cNvSpPr>
          <p:nvPr/>
        </p:nvSpPr>
        <p:spPr bwMode="auto">
          <a:xfrm>
            <a:off x="2382654" y="4403523"/>
            <a:ext cx="2342629" cy="707886"/>
          </a:xfrm>
          <a:prstGeom prst="rect">
            <a:avLst/>
          </a:prstGeom>
          <a:noFill/>
          <a:ln w="9525">
            <a:noFill/>
            <a:miter lim="800000"/>
            <a:headEnd/>
            <a:tailEnd/>
          </a:ln>
        </p:spPr>
        <p:txBody>
          <a:bodyPr wrap="none">
            <a:prstTxWarp prst="textNoShape">
              <a:avLst/>
            </a:prstTxWarp>
            <a:spAutoFit/>
          </a:bodyPr>
          <a:lstStyle/>
          <a:p>
            <a:pPr algn="ctr"/>
            <a:r>
              <a:rPr lang="en-US" sz="2000" dirty="0" smtClean="0">
                <a:solidFill>
                  <a:srgbClr val="254061"/>
                </a:solidFill>
                <a:latin typeface="Calibri" pitchFamily="-72" charset="0"/>
                <a:ea typeface="ＭＳ Ｐゴシック" charset="0"/>
                <a:cs typeface="ＭＳ Ｐゴシック" charset="0"/>
              </a:rPr>
              <a:t>Drive at appropriate </a:t>
            </a:r>
          </a:p>
          <a:p>
            <a:pPr algn="ctr"/>
            <a:r>
              <a:rPr lang="en-US" sz="2000" dirty="0" smtClean="0">
                <a:solidFill>
                  <a:srgbClr val="254061"/>
                </a:solidFill>
                <a:latin typeface="Calibri" pitchFamily="-72" charset="0"/>
                <a:ea typeface="ＭＳ Ｐゴシック" charset="0"/>
                <a:cs typeface="ＭＳ Ｐゴシック" charset="0"/>
              </a:rPr>
              <a:t>speed</a:t>
            </a:r>
            <a:endParaRPr lang="en-US" sz="2000" dirty="0">
              <a:solidFill>
                <a:srgbClr val="254061"/>
              </a:solidFill>
              <a:latin typeface="Calibri" pitchFamily="-72" charset="0"/>
              <a:ea typeface="ＭＳ Ｐゴシック" charset="0"/>
              <a:cs typeface="ＭＳ Ｐゴシック" charset="0"/>
            </a:endParaRPr>
          </a:p>
        </p:txBody>
      </p:sp>
      <p:sp>
        <p:nvSpPr>
          <p:cNvPr id="12" name="Rectangle 1027"/>
          <p:cNvSpPr>
            <a:spLocks noChangeArrowheads="1"/>
          </p:cNvSpPr>
          <p:nvPr/>
        </p:nvSpPr>
        <p:spPr bwMode="auto">
          <a:xfrm>
            <a:off x="4821201" y="4403523"/>
            <a:ext cx="1724126" cy="707886"/>
          </a:xfrm>
          <a:prstGeom prst="rect">
            <a:avLst/>
          </a:prstGeom>
          <a:noFill/>
          <a:ln w="9525">
            <a:noFill/>
            <a:miter lim="800000"/>
            <a:headEnd/>
            <a:tailEnd/>
          </a:ln>
        </p:spPr>
        <p:txBody>
          <a:bodyPr wrap="none">
            <a:prstTxWarp prst="textNoShape">
              <a:avLst/>
            </a:prstTxWarp>
            <a:spAutoFit/>
          </a:bodyPr>
          <a:lstStyle/>
          <a:p>
            <a:pPr algn="ctr"/>
            <a:r>
              <a:rPr lang="en-US" sz="2000" dirty="0" smtClean="0">
                <a:solidFill>
                  <a:srgbClr val="254061"/>
                </a:solidFill>
                <a:latin typeface="Calibri" pitchFamily="-72" charset="0"/>
                <a:ea typeface="ＭＳ Ｐゴシック" charset="0"/>
                <a:cs typeface="ＭＳ Ｐゴシック" charset="0"/>
              </a:rPr>
              <a:t>Always wear a </a:t>
            </a:r>
          </a:p>
          <a:p>
            <a:pPr algn="ctr"/>
            <a:r>
              <a:rPr lang="en-US" sz="2000" dirty="0" smtClean="0">
                <a:solidFill>
                  <a:srgbClr val="254061"/>
                </a:solidFill>
                <a:latin typeface="Calibri" pitchFamily="-72" charset="0"/>
                <a:ea typeface="ＭＳ Ｐゴシック" charset="0"/>
                <a:cs typeface="ＭＳ Ｐゴシック" charset="0"/>
              </a:rPr>
              <a:t>seatbelt</a:t>
            </a:r>
            <a:endParaRPr lang="en-US" sz="2000" dirty="0">
              <a:solidFill>
                <a:srgbClr val="254061"/>
              </a:solidFill>
              <a:latin typeface="Calibri" pitchFamily="-72" charset="0"/>
              <a:ea typeface="ＭＳ Ｐゴシック" charset="0"/>
              <a:cs typeface="ＭＳ Ｐゴシック" charset="0"/>
            </a:endParaRPr>
          </a:p>
        </p:txBody>
      </p:sp>
      <p:sp>
        <p:nvSpPr>
          <p:cNvPr id="13" name="Rectangle 1027"/>
          <p:cNvSpPr>
            <a:spLocks noChangeArrowheads="1"/>
          </p:cNvSpPr>
          <p:nvPr/>
        </p:nvSpPr>
        <p:spPr bwMode="auto">
          <a:xfrm>
            <a:off x="6817856" y="4449690"/>
            <a:ext cx="2108526" cy="707886"/>
          </a:xfrm>
          <a:prstGeom prst="rect">
            <a:avLst/>
          </a:prstGeom>
          <a:noFill/>
          <a:ln w="9525">
            <a:noFill/>
            <a:miter lim="800000"/>
            <a:headEnd/>
            <a:tailEnd/>
          </a:ln>
        </p:spPr>
        <p:txBody>
          <a:bodyPr wrap="none">
            <a:prstTxWarp prst="textNoShape">
              <a:avLst/>
            </a:prstTxWarp>
            <a:spAutoFit/>
          </a:bodyPr>
          <a:lstStyle/>
          <a:p>
            <a:pPr algn="ctr"/>
            <a:r>
              <a:rPr lang="en-US" sz="2000" dirty="0" smtClean="0">
                <a:solidFill>
                  <a:srgbClr val="254061"/>
                </a:solidFill>
                <a:latin typeface="Calibri" pitchFamily="-72" charset="0"/>
                <a:ea typeface="ＭＳ Ｐゴシック" charset="0"/>
                <a:cs typeface="ＭＳ Ｐゴシック" charset="0"/>
              </a:rPr>
              <a:t>Know and obey</a:t>
            </a:r>
          </a:p>
          <a:p>
            <a:pPr algn="ctr"/>
            <a:r>
              <a:rPr lang="en-US" sz="2000" dirty="0" smtClean="0">
                <a:solidFill>
                  <a:srgbClr val="254061"/>
                </a:solidFill>
                <a:latin typeface="Calibri" pitchFamily="-72" charset="0"/>
                <a:ea typeface="ＭＳ Ｐゴシック" charset="0"/>
                <a:cs typeface="ＭＳ Ｐゴシック" charset="0"/>
              </a:rPr>
              <a:t>The Highway Code</a:t>
            </a:r>
            <a:endParaRPr lang="en-US" sz="2000" dirty="0">
              <a:solidFill>
                <a:srgbClr val="254061"/>
              </a:solidFill>
              <a:latin typeface="Calibri" pitchFamily="-72" charset="0"/>
              <a:ea typeface="ＭＳ Ｐゴシック" charset="0"/>
              <a:cs typeface="ＭＳ Ｐゴシック" charset="0"/>
            </a:endParaRPr>
          </a:p>
        </p:txBody>
      </p:sp>
      <p:pic>
        <p:nvPicPr>
          <p:cNvPr id="3074" name="Picture 2"/>
          <p:cNvPicPr>
            <a:picLocks noChangeAspect="1" noChangeArrowheads="1"/>
          </p:cNvPicPr>
          <p:nvPr/>
        </p:nvPicPr>
        <p:blipFill>
          <a:blip r:embed="rId4"/>
          <a:srcRect/>
          <a:stretch>
            <a:fillRect/>
          </a:stretch>
        </p:blipFill>
        <p:spPr bwMode="auto">
          <a:xfrm>
            <a:off x="385763" y="2424113"/>
            <a:ext cx="8372475" cy="2009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extBox 3"/>
          <p:cNvSpPr txBox="1"/>
          <p:nvPr/>
        </p:nvSpPr>
        <p:spPr>
          <a:xfrm>
            <a:off x="457200" y="948718"/>
            <a:ext cx="8686800" cy="400110"/>
          </a:xfrm>
          <a:prstGeom prst="rect">
            <a:avLst/>
          </a:prstGeom>
          <a:noFill/>
        </p:spPr>
        <p:txBody>
          <a:bodyPr wrap="square" rtlCol="0">
            <a:spAutoFit/>
          </a:bodyPr>
          <a:lstStyle/>
          <a:p>
            <a:r>
              <a:rPr lang="en-US" sz="2000" b="1" dirty="0" smtClean="0">
                <a:solidFill>
                  <a:srgbClr val="254061"/>
                </a:solidFill>
                <a:latin typeface="Helvetica Neue"/>
                <a:cs typeface="Helvetica Neue"/>
              </a:rPr>
              <a:t>Post-Evaluation – Risk Taking</a:t>
            </a:r>
            <a:endParaRPr lang="en-US" sz="2000" b="1" dirty="0">
              <a:solidFill>
                <a:srgbClr val="254061"/>
              </a:solidFill>
              <a:latin typeface="Helvetica Neue"/>
              <a:cs typeface="Helvetica Neue"/>
            </a:endParaRPr>
          </a:p>
        </p:txBody>
      </p:sp>
      <p:graphicFrame>
        <p:nvGraphicFramePr>
          <p:cNvPr id="5" name="Table 4"/>
          <p:cNvGraphicFramePr>
            <a:graphicFrameLocks noGrp="1"/>
          </p:cNvGraphicFramePr>
          <p:nvPr/>
        </p:nvGraphicFramePr>
        <p:xfrm>
          <a:off x="611560" y="1904084"/>
          <a:ext cx="8136903" cy="4581122"/>
        </p:xfrm>
        <a:graphic>
          <a:graphicData uri="http://schemas.openxmlformats.org/drawingml/2006/table">
            <a:tbl>
              <a:tblPr/>
              <a:tblGrid>
                <a:gridCol w="2891863"/>
                <a:gridCol w="1049008"/>
                <a:gridCol w="1049008"/>
                <a:gridCol w="1049008"/>
                <a:gridCol w="1049008"/>
                <a:gridCol w="1049008"/>
              </a:tblGrid>
              <a:tr h="654446">
                <a:tc>
                  <a:txBody>
                    <a:bodyPr/>
                    <a:lstStyle/>
                    <a:p>
                      <a:pPr algn="l" fontAlgn="b"/>
                      <a:endParaRPr lang="en-GB" sz="1400" b="0" i="0" u="none" strike="noStrike" dirty="0">
                        <a:solidFill>
                          <a:srgbClr val="000000"/>
                        </a:solidFill>
                        <a:latin typeface="Calibri"/>
                      </a:endParaRPr>
                    </a:p>
                  </a:txBody>
                  <a:tcPr marL="5310" marR="5310" marT="5310" marB="0" anchor="b">
                    <a:lnL>
                      <a:noFill/>
                    </a:lnL>
                    <a:lnR w="6350" cap="flat" cmpd="sng" algn="ctr">
                      <a:solidFill>
                        <a:srgbClr val="254061"/>
                      </a:solidFill>
                      <a:prstDash val="solid"/>
                      <a:round/>
                      <a:headEnd type="none" w="med" len="med"/>
                      <a:tailEnd type="none" w="med" len="med"/>
                    </a:lnR>
                    <a:lnT>
                      <a:noFill/>
                    </a:lnT>
                    <a:lnB w="6350" cap="flat" cmpd="sng" algn="ctr">
                      <a:solidFill>
                        <a:srgbClr val="254061"/>
                      </a:solidFill>
                      <a:prstDash val="solid"/>
                      <a:round/>
                      <a:headEnd type="none" w="med" len="med"/>
                      <a:tailEnd type="none" w="med" len="med"/>
                    </a:lnB>
                  </a:tcPr>
                </a:tc>
                <a:tc>
                  <a:txBody>
                    <a:bodyPr/>
                    <a:lstStyle/>
                    <a:p>
                      <a:pPr algn="ctr" fontAlgn="b"/>
                      <a:r>
                        <a:rPr lang="en-GB" sz="1400" b="1" i="0" u="none" strike="noStrike" dirty="0">
                          <a:solidFill>
                            <a:srgbClr val="254061"/>
                          </a:solidFill>
                          <a:latin typeface="Calibri"/>
                        </a:rPr>
                        <a:t>Strongly 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1" i="0" u="none" strike="noStrike" dirty="0">
                          <a:solidFill>
                            <a:srgbClr val="254061"/>
                          </a:solidFill>
                          <a:latin typeface="Calibri"/>
                        </a:rPr>
                        <a:t>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1" i="0" u="none" strike="noStrike" dirty="0" smtClean="0">
                          <a:solidFill>
                            <a:srgbClr val="254061"/>
                          </a:solidFill>
                          <a:latin typeface="Calibri"/>
                        </a:rPr>
                        <a:t>Don't </a:t>
                      </a:r>
                      <a:r>
                        <a:rPr lang="en-GB" sz="1400" b="1" i="0" u="none" strike="noStrike" dirty="0">
                          <a:solidFill>
                            <a:srgbClr val="254061"/>
                          </a:solidFill>
                          <a:latin typeface="Calibri"/>
                        </a:rPr>
                        <a:t>Mind</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1" i="0" u="none" strike="noStrike" dirty="0">
                          <a:solidFill>
                            <a:srgbClr val="254061"/>
                          </a:solidFill>
                          <a:latin typeface="Calibri"/>
                        </a:rPr>
                        <a:t>Disagree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1" i="0" u="none" strike="noStrike" dirty="0">
                          <a:solidFill>
                            <a:srgbClr val="254061"/>
                          </a:solidFill>
                          <a:latin typeface="Calibri"/>
                        </a:rPr>
                        <a:t>Strongly Disagree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r h="654446">
                <a:tc>
                  <a:txBody>
                    <a:bodyPr/>
                    <a:lstStyle/>
                    <a:p>
                      <a:pPr algn="ctr">
                        <a:lnSpc>
                          <a:spcPct val="115000"/>
                        </a:lnSpc>
                        <a:spcAft>
                          <a:spcPts val="0"/>
                        </a:spcAft>
                      </a:pPr>
                      <a:r>
                        <a:rPr lang="en-GB" sz="1400" b="1" dirty="0" smtClean="0">
                          <a:solidFill>
                            <a:schemeClr val="accent1">
                              <a:lumMod val="50000"/>
                            </a:schemeClr>
                          </a:solidFill>
                          <a:latin typeface="+mn-lt"/>
                          <a:ea typeface="Calibri"/>
                          <a:cs typeface="Times New Roman"/>
                        </a:rPr>
                        <a:t>I</a:t>
                      </a:r>
                      <a:r>
                        <a:rPr lang="en-GB" sz="1400" b="1" baseline="0" dirty="0" smtClean="0">
                          <a:solidFill>
                            <a:schemeClr val="accent1">
                              <a:lumMod val="50000"/>
                            </a:schemeClr>
                          </a:solidFill>
                          <a:latin typeface="+mn-lt"/>
                          <a:ea typeface="Calibri"/>
                          <a:cs typeface="Times New Roman"/>
                        </a:rPr>
                        <a:t> consider myself a risk-taker</a:t>
                      </a:r>
                      <a:r>
                        <a:rPr lang="en-GB" sz="1400" b="1" dirty="0" smtClean="0">
                          <a:solidFill>
                            <a:schemeClr val="accent1">
                              <a:lumMod val="50000"/>
                            </a:schemeClr>
                          </a:solidFill>
                          <a:latin typeface="+mn-lt"/>
                          <a:ea typeface="Calibri"/>
                          <a:cs typeface="Times New Roman"/>
                        </a:rPr>
                        <a:t>.</a:t>
                      </a:r>
                      <a:endParaRPr lang="en-GB" sz="1400" dirty="0">
                        <a:solidFill>
                          <a:schemeClr val="accent1">
                            <a:lumMod val="50000"/>
                          </a:schemeClr>
                        </a:solidFill>
                        <a:latin typeface="+mn-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r h="654446">
                <a:tc>
                  <a:txBody>
                    <a:bodyPr/>
                    <a:lstStyle/>
                    <a:p>
                      <a:pPr algn="ctr">
                        <a:lnSpc>
                          <a:spcPct val="115000"/>
                        </a:lnSpc>
                        <a:spcAft>
                          <a:spcPts val="0"/>
                        </a:spcAft>
                      </a:pPr>
                      <a:r>
                        <a:rPr lang="en-GB" sz="1400" b="1" baseline="0" dirty="0" smtClean="0">
                          <a:solidFill>
                            <a:schemeClr val="accent1">
                              <a:lumMod val="50000"/>
                            </a:schemeClr>
                          </a:solidFill>
                          <a:latin typeface="+mn-lt"/>
                          <a:ea typeface="Calibri"/>
                          <a:cs typeface="Times New Roman"/>
                        </a:rPr>
                        <a:t>Risk taking is fun.</a:t>
                      </a:r>
                      <a:endParaRPr lang="en-GB" sz="1400" dirty="0">
                        <a:solidFill>
                          <a:schemeClr val="accent1">
                            <a:lumMod val="50000"/>
                          </a:schemeClr>
                        </a:solidFill>
                        <a:latin typeface="+mn-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r h="654446">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kumimoji="0" lang="en-GB" sz="1400" b="1" kern="1200" dirty="0" smtClean="0">
                          <a:solidFill>
                            <a:schemeClr val="accent1">
                              <a:lumMod val="50000"/>
                            </a:schemeClr>
                          </a:solidFill>
                          <a:latin typeface="+mn-lt"/>
                          <a:ea typeface="+mn-ea"/>
                          <a:cs typeface="Times New Roman" pitchFamily="18" charset="0"/>
                        </a:rPr>
                        <a:t>Being a teenager is about testing boundaries</a:t>
                      </a:r>
                      <a:r>
                        <a:rPr lang="en-GB" sz="1400" b="1" baseline="0" dirty="0" smtClean="0">
                          <a:solidFill>
                            <a:schemeClr val="accent1">
                              <a:lumMod val="50000"/>
                            </a:schemeClr>
                          </a:solidFill>
                          <a:latin typeface="+mn-lt"/>
                          <a:ea typeface="Calibri"/>
                          <a:cs typeface="Times New Roman" pitchFamily="18" charset="0"/>
                        </a:rPr>
                        <a:t>.</a:t>
                      </a:r>
                      <a:endParaRPr lang="en-GB" sz="1400" b="1" dirty="0" smtClean="0">
                        <a:solidFill>
                          <a:schemeClr val="accent1">
                            <a:lumMod val="50000"/>
                          </a:schemeClr>
                        </a:solidFill>
                        <a:latin typeface="+mn-lt"/>
                        <a:ea typeface="Calibri"/>
                        <a:cs typeface="Times New Roman" pitchFamily="18" charset="0"/>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r h="654446">
                <a:tc>
                  <a:txBody>
                    <a:bodyPr/>
                    <a:lstStyle/>
                    <a:p>
                      <a:pPr algn="ctr">
                        <a:lnSpc>
                          <a:spcPct val="115000"/>
                        </a:lnSpc>
                        <a:spcAft>
                          <a:spcPts val="0"/>
                        </a:spcAft>
                      </a:pPr>
                      <a:r>
                        <a:rPr lang="en-GB" sz="1400" b="1" dirty="0" smtClean="0">
                          <a:solidFill>
                            <a:schemeClr val="accent1">
                              <a:lumMod val="50000"/>
                            </a:schemeClr>
                          </a:solidFill>
                          <a:latin typeface="+mn-lt"/>
                          <a:ea typeface="Calibri"/>
                          <a:cs typeface="Times New Roman" pitchFamily="18" charset="0"/>
                        </a:rPr>
                        <a:t>Young</a:t>
                      </a:r>
                      <a:r>
                        <a:rPr lang="en-GB" sz="1400" b="1" baseline="0" dirty="0" smtClean="0">
                          <a:solidFill>
                            <a:schemeClr val="accent1">
                              <a:lumMod val="50000"/>
                            </a:schemeClr>
                          </a:solidFill>
                          <a:latin typeface="+mn-lt"/>
                          <a:ea typeface="Calibri"/>
                          <a:cs typeface="Times New Roman" pitchFamily="18" charset="0"/>
                        </a:rPr>
                        <a:t> people take more risks than adults</a:t>
                      </a:r>
                      <a:r>
                        <a:rPr lang="en-GB" sz="1400" dirty="0" smtClean="0">
                          <a:solidFill>
                            <a:schemeClr val="accent1">
                              <a:lumMod val="50000"/>
                            </a:schemeClr>
                          </a:solidFill>
                          <a:latin typeface="+mn-lt"/>
                          <a:ea typeface="Calibri"/>
                          <a:cs typeface="Times New Roman" pitchFamily="18" charset="0"/>
                        </a:rPr>
                        <a:t>.</a:t>
                      </a:r>
                      <a:endParaRPr lang="en-GB" sz="1400" dirty="0">
                        <a:solidFill>
                          <a:schemeClr val="accent1">
                            <a:lumMod val="50000"/>
                          </a:schemeClr>
                        </a:solidFill>
                        <a:latin typeface="+mn-lt"/>
                        <a:ea typeface="Calibri"/>
                        <a:cs typeface="Times New Roman" pitchFamily="18" charset="0"/>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r h="654446">
                <a:tc>
                  <a:txBody>
                    <a:bodyPr/>
                    <a:lstStyle/>
                    <a:p>
                      <a:pPr algn="ctr">
                        <a:lnSpc>
                          <a:spcPct val="115000"/>
                        </a:lnSpc>
                        <a:spcAft>
                          <a:spcPts val="0"/>
                        </a:spcAft>
                      </a:pPr>
                      <a:r>
                        <a:rPr lang="en-GB" sz="1400" b="1" baseline="0" dirty="0" smtClean="0">
                          <a:solidFill>
                            <a:schemeClr val="accent1">
                              <a:lumMod val="50000"/>
                            </a:schemeClr>
                          </a:solidFill>
                          <a:latin typeface="+mn-lt"/>
                          <a:ea typeface="Calibri"/>
                          <a:cs typeface="Times New Roman"/>
                        </a:rPr>
                        <a:t>Simply crossing a road is a risk.</a:t>
                      </a:r>
                      <a:endParaRPr lang="en-GB" sz="1400" b="1" dirty="0">
                        <a:solidFill>
                          <a:schemeClr val="accent1">
                            <a:lumMod val="50000"/>
                          </a:schemeClr>
                        </a:solidFill>
                        <a:latin typeface="+mn-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r h="654446">
                <a:tc>
                  <a:txBody>
                    <a:bodyPr/>
                    <a:lstStyle/>
                    <a:p>
                      <a:pPr algn="ctr">
                        <a:lnSpc>
                          <a:spcPct val="115000"/>
                        </a:lnSpc>
                        <a:spcAft>
                          <a:spcPts val="0"/>
                        </a:spcAft>
                      </a:pPr>
                      <a:r>
                        <a:rPr lang="en-GB" sz="1400" b="1" dirty="0" smtClean="0">
                          <a:solidFill>
                            <a:schemeClr val="accent1">
                              <a:lumMod val="50000"/>
                            </a:schemeClr>
                          </a:solidFill>
                          <a:latin typeface="+mn-lt"/>
                          <a:ea typeface="Calibri"/>
                          <a:cs typeface="Times New Roman" pitchFamily="18" charset="0"/>
                        </a:rPr>
                        <a:t>I am now more aware of the importance of managing risk.</a:t>
                      </a:r>
                      <a:endParaRPr lang="en-GB" sz="1400" b="1" dirty="0">
                        <a:solidFill>
                          <a:schemeClr val="accent1">
                            <a:lumMod val="50000"/>
                          </a:schemeClr>
                        </a:solidFill>
                        <a:latin typeface="+mn-lt"/>
                        <a:ea typeface="Calibri"/>
                        <a:cs typeface="Times New Roman" pitchFamily="18" charset="0"/>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endParaRPr lang="en-GB" sz="1400" b="0" i="0" u="none" strike="noStrike" dirty="0">
                        <a:solidFill>
                          <a:srgbClr val="000000"/>
                        </a:solidFill>
                        <a:latin typeface="Calibri"/>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endParaRPr lang="en-GB" sz="1400" b="0" i="0" u="none" strike="noStrike" dirty="0">
                        <a:solidFill>
                          <a:srgbClr val="000000"/>
                        </a:solidFill>
                        <a:latin typeface="Calibri"/>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endParaRPr lang="en-GB" sz="1400" b="0" i="0" u="none" strike="noStrike" dirty="0">
                        <a:solidFill>
                          <a:srgbClr val="000000"/>
                        </a:solidFill>
                        <a:latin typeface="Calibri"/>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endParaRPr lang="en-GB" sz="1400" b="0" i="0" u="none" strike="noStrike">
                        <a:solidFill>
                          <a:srgbClr val="000000"/>
                        </a:solidFill>
                        <a:latin typeface="Calibri"/>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endParaRPr lang="en-GB" sz="1400" b="0" i="0" u="none" strike="noStrike" dirty="0">
                        <a:solidFill>
                          <a:srgbClr val="000000"/>
                        </a:solidFill>
                        <a:latin typeface="Calibri"/>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1072</TotalTime>
  <Words>1216</Words>
  <Application>Microsoft Office PowerPoint</Application>
  <PresentationFormat>On-screen Show (4:3)</PresentationFormat>
  <Paragraphs>220</Paragraphs>
  <Slides>8</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ＭＳ Ｐゴシック</vt:lpstr>
      <vt:lpstr>Arial</vt:lpstr>
      <vt:lpstr>Calibri</vt:lpstr>
      <vt:lpstr>Helvetica Neue</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mac2</dc:creator>
  <cp:lastModifiedBy>Christine Tolerton</cp:lastModifiedBy>
  <cp:revision>118</cp:revision>
  <dcterms:created xsi:type="dcterms:W3CDTF">2012-08-09T09:27:12Z</dcterms:created>
  <dcterms:modified xsi:type="dcterms:W3CDTF">2018-02-01T11:50:33Z</dcterms:modified>
</cp:coreProperties>
</file>