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5" r:id="rId3"/>
    <p:sldId id="258" r:id="rId4"/>
    <p:sldId id="260" r:id="rId5"/>
    <p:sldId id="259"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910" autoAdjust="0"/>
  </p:normalViewPr>
  <p:slideViewPr>
    <p:cSldViewPr>
      <p:cViewPr varScale="1">
        <p:scale>
          <a:sx n="56" d="100"/>
          <a:sy n="56" d="100"/>
        </p:scale>
        <p:origin x="180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528250-63CA-4FAD-9CF3-F60816130497}" type="datetimeFigureOut">
              <a:rPr lang="en-GB" smtClean="0"/>
              <a:pPr/>
              <a:t>29/01/2018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004A2A-A4A9-4B7C-BDC4-17383EFACBC8}" type="slidenum">
              <a:rPr lang="en-GB" smtClean="0"/>
              <a:pPr/>
              <a:t>‹#›</a:t>
            </a:fld>
            <a:endParaRPr lang="en-GB"/>
          </a:p>
        </p:txBody>
      </p:sp>
    </p:spTree>
    <p:extLst>
      <p:ext uri="{BB962C8B-B14F-4D97-AF65-F5344CB8AC3E}">
        <p14:creationId xmlns:p14="http://schemas.microsoft.com/office/powerpoint/2010/main" val="2907170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safeandsustainabletravel@infrastructure-ni.gov.uk"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mailto:safeandsustainabletravel@infrastructure-ni.gov.uk"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The law states that a seat belt must be used if fitted unless you qualify for a medical exemption and have the certificate to prove it. For your own safety and that of others', you should know how to correctly use a seat belt, child restraint, car seat or booster seat</a:t>
            </a:r>
            <a:endParaRPr lang="en-GB" b="1" dirty="0" smtClean="0"/>
          </a:p>
          <a:p>
            <a:endParaRPr lang="en-GB" sz="4400" dirty="0" smtClean="0"/>
          </a:p>
          <a:p>
            <a:r>
              <a:rPr lang="en-GB" sz="1200" kern="1200" dirty="0" smtClean="0">
                <a:solidFill>
                  <a:schemeClr val="tx1"/>
                </a:solidFill>
                <a:latin typeface="+mn-lt"/>
                <a:ea typeface="+mn-ea"/>
                <a:cs typeface="+mn-cs"/>
              </a:rPr>
              <a:t>We will examine the need for a seatbelt,</a:t>
            </a:r>
            <a:r>
              <a:rPr lang="en-GB" sz="1200" kern="1200" baseline="0" dirty="0" smtClean="0">
                <a:solidFill>
                  <a:schemeClr val="tx1"/>
                </a:solidFill>
                <a:latin typeface="+mn-lt"/>
                <a:ea typeface="+mn-ea"/>
                <a:cs typeface="+mn-cs"/>
              </a:rPr>
              <a:t> the reasons given for not wearing a seatbelt, the possible consequences of not wearing a seat belt – physical and legal.</a:t>
            </a:r>
            <a:endParaRPr lang="en-GB" dirty="0"/>
          </a:p>
        </p:txBody>
      </p:sp>
      <p:sp>
        <p:nvSpPr>
          <p:cNvPr id="4" name="Slide Number Placeholder 3"/>
          <p:cNvSpPr>
            <a:spLocks noGrp="1"/>
          </p:cNvSpPr>
          <p:nvPr>
            <p:ph type="sldNum" sz="quarter" idx="10"/>
          </p:nvPr>
        </p:nvSpPr>
        <p:spPr/>
        <p:txBody>
          <a:bodyPr/>
          <a:lstStyle/>
          <a:p>
            <a:fld id="{25004A2A-A4A9-4B7C-BDC4-17383EFACBC8}" type="slidenum">
              <a:rPr lang="en-GB" smtClean="0"/>
              <a:pPr/>
              <a:t>1</a:t>
            </a:fld>
            <a:endParaRPr lang="en-GB"/>
          </a:p>
        </p:txBody>
      </p:sp>
    </p:spTree>
    <p:extLst>
      <p:ext uri="{BB962C8B-B14F-4D97-AF65-F5344CB8AC3E}">
        <p14:creationId xmlns:p14="http://schemas.microsoft.com/office/powerpoint/2010/main" val="726592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pre-evaluation before watching the video. This is located at Annex A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r>
              <a:rPr lang="en-GB" baseline="0" dirty="0" smtClean="0"/>
              <a:t>If teachers could complete a hard copy of this and then return to Road Safety Promotion and Outreach Branch, Room G-31, Clarence Court, 10-18 Adelaide Street, Belfast, BT2 8GB or email to  </a:t>
            </a:r>
            <a:r>
              <a:rPr lang="en-GB" sz="1200" u="sng" kern="1200" dirty="0" smtClean="0">
                <a:solidFill>
                  <a:schemeClr val="tx1"/>
                </a:solidFill>
                <a:effectLst/>
                <a:latin typeface="+mn-lt"/>
                <a:ea typeface="+mn-ea"/>
                <a:cs typeface="+mn-cs"/>
                <a:hlinkClick r:id="rId3"/>
              </a:rPr>
              <a:t>safeandsustainabletravel@infrastructure-ni.gov.uk</a:t>
            </a:r>
            <a:endParaRPr lang="en-GB" baseline="0" dirty="0" smtClean="0"/>
          </a:p>
        </p:txBody>
      </p:sp>
      <p:sp>
        <p:nvSpPr>
          <p:cNvPr id="4" name="Slide Number Placeholder 3"/>
          <p:cNvSpPr>
            <a:spLocks noGrp="1"/>
          </p:cNvSpPr>
          <p:nvPr>
            <p:ph type="sldNum" sz="quarter" idx="10"/>
          </p:nvPr>
        </p:nvSpPr>
        <p:spPr/>
        <p:txBody>
          <a:bodyPr/>
          <a:lstStyle/>
          <a:p>
            <a:fld id="{6D7CFAB1-85B0-4A39-B1E0-D0DEDE93A8FE}" type="slidenum">
              <a:rPr lang="en-GB" smtClean="0"/>
              <a:pPr/>
              <a:t>2</a:t>
            </a:fld>
            <a:endParaRPr lang="en-GB"/>
          </a:p>
        </p:txBody>
      </p:sp>
    </p:spTree>
    <p:extLst>
      <p:ext uri="{BB962C8B-B14F-4D97-AF65-F5344CB8AC3E}">
        <p14:creationId xmlns:p14="http://schemas.microsoft.com/office/powerpoint/2010/main" val="585443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u="none" dirty="0" smtClean="0"/>
              <a:t>Factors contributing to the collision:</a:t>
            </a:r>
          </a:p>
          <a:p>
            <a:r>
              <a:rPr lang="en-GB" u="none" dirty="0" smtClean="0"/>
              <a:t>Inappropriate</a:t>
            </a:r>
            <a:r>
              <a:rPr lang="en-GB" u="none" baseline="0" dirty="0" smtClean="0"/>
              <a:t> </a:t>
            </a:r>
            <a:r>
              <a:rPr lang="en-GB" u="none" dirty="0" smtClean="0"/>
              <a:t>Speed – driving too fast, </a:t>
            </a:r>
          </a:p>
          <a:p>
            <a:r>
              <a:rPr lang="en-GB" u="none" dirty="0" smtClean="0"/>
              <a:t>Inattention  / Distractions – chatting to friends and loud music,</a:t>
            </a:r>
          </a:p>
          <a:p>
            <a:endParaRPr lang="en-GB" u="none" dirty="0" smtClean="0"/>
          </a:p>
          <a:p>
            <a:r>
              <a:rPr lang="en-GB" b="1" dirty="0" smtClean="0"/>
              <a:t>Who were killed and</a:t>
            </a:r>
            <a:r>
              <a:rPr lang="en-GB" b="1" baseline="0" dirty="0" smtClean="0"/>
              <a:t> why?</a:t>
            </a:r>
          </a:p>
          <a:p>
            <a:r>
              <a:rPr lang="en-GB" baseline="0" dirty="0" smtClean="0"/>
              <a:t>One was killed- the teenage boy in the back seat;</a:t>
            </a:r>
          </a:p>
          <a:p>
            <a:r>
              <a:rPr lang="en-GB" dirty="0" smtClean="0"/>
              <a:t>(Road traffic casualty statistics over five years revealed that 15-34 year olds were over-represented among people killed and seriously injured while not wearing their seat belts but younger teenage groups were the most over-represented of all);</a:t>
            </a:r>
          </a:p>
          <a:p>
            <a:endParaRPr lang="en-GB" dirty="0" smtClean="0"/>
          </a:p>
          <a:p>
            <a:r>
              <a:rPr lang="en-GB" b="1" dirty="0" smtClean="0"/>
              <a:t>What</a:t>
            </a:r>
            <a:r>
              <a:rPr lang="en-GB" b="1" baseline="0" dirty="0" smtClean="0"/>
              <a:t> injuries would the survivors probably have</a:t>
            </a:r>
            <a:r>
              <a:rPr lang="en-GB" baseline="0" dirty="0" smtClean="0"/>
              <a:t>: </a:t>
            </a:r>
          </a:p>
          <a:p>
            <a:r>
              <a:rPr lang="en-GB" dirty="0" smtClean="0"/>
              <a:t>The two girls would have suffered brain</a:t>
            </a:r>
            <a:r>
              <a:rPr lang="en-GB" baseline="0" dirty="0" smtClean="0"/>
              <a:t> damage and possible internal bleeding;</a:t>
            </a:r>
          </a:p>
          <a:p>
            <a:endParaRPr lang="en-GB" baseline="0" dirty="0" smtClean="0"/>
          </a:p>
          <a:p>
            <a:r>
              <a:rPr lang="en-GB" b="1" dirty="0" smtClean="0"/>
              <a:t>What could have reduced the injuries?</a:t>
            </a:r>
          </a:p>
          <a:p>
            <a:r>
              <a:rPr lang="en-GB" dirty="0" smtClean="0"/>
              <a:t>Whilst the absence of a seat belt is not a causation factor in a collision, it is certainly a causation factor in the severity of the injuries sustained. In this instance it is probable that all four of the people in the car</a:t>
            </a:r>
            <a:r>
              <a:rPr lang="en-GB" baseline="0" dirty="0" smtClean="0"/>
              <a:t> would have survived the collision with minor if all the occupants had wore there seatbelts.</a:t>
            </a:r>
            <a:endParaRPr lang="en-GB" u="none" dirty="0" smtClean="0"/>
          </a:p>
        </p:txBody>
      </p:sp>
      <p:sp>
        <p:nvSpPr>
          <p:cNvPr id="4" name="Slide Number Placeholder 3"/>
          <p:cNvSpPr>
            <a:spLocks noGrp="1"/>
          </p:cNvSpPr>
          <p:nvPr>
            <p:ph type="sldNum" sz="quarter" idx="10"/>
          </p:nvPr>
        </p:nvSpPr>
        <p:spPr/>
        <p:txBody>
          <a:bodyPr/>
          <a:lstStyle/>
          <a:p>
            <a:fld id="{25004A2A-A4A9-4B7C-BDC4-17383EFACBC8}" type="slidenum">
              <a:rPr lang="en-GB" smtClean="0"/>
              <a:pPr/>
              <a:t>3</a:t>
            </a:fld>
            <a:endParaRPr lang="en-GB"/>
          </a:p>
        </p:txBody>
      </p:sp>
    </p:spTree>
    <p:extLst>
      <p:ext uri="{BB962C8B-B14F-4D97-AF65-F5344CB8AC3E}">
        <p14:creationId xmlns:p14="http://schemas.microsoft.com/office/powerpoint/2010/main" val="3553802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sz="1200" b="1" u="none" baseline="0" dirty="0" smtClean="0"/>
              <a:t>Legal requirements for child restraints/seatbelts re age/weights</a:t>
            </a:r>
          </a:p>
          <a:p>
            <a:endParaRPr lang="en-GB" sz="1200" u="none" baseline="0" dirty="0" smtClean="0"/>
          </a:p>
          <a:p>
            <a:r>
              <a:rPr lang="en-GB" sz="1200" u="none" baseline="0" dirty="0" smtClean="0"/>
              <a:t>Children under 3 years must use the child restraint appropriate for their weight in any vehicle (including vans and other goods vehicles).  The one exception is that a child under three may travel unrestrained in the rear of a taxi if the correct child restraint is not available.</a:t>
            </a:r>
          </a:p>
          <a:p>
            <a:endParaRPr lang="en-GB" sz="1200" u="none" baseline="0" dirty="0" smtClean="0"/>
          </a:p>
          <a:p>
            <a:r>
              <a:rPr lang="en-GB" sz="1200" u="none" baseline="0" dirty="0" smtClean="0"/>
              <a:t>In vehicles where seat belts are fitted, children from 3 years and up to 135cms in height or 12th birthday (which ever comes first) MUST use the appropriate child restraint.</a:t>
            </a:r>
          </a:p>
          <a:p>
            <a:endParaRPr lang="en-GB" sz="1200" u="none" baseline="0" dirty="0" smtClean="0"/>
          </a:p>
          <a:p>
            <a:r>
              <a:rPr lang="en-GB" sz="1200" u="none" baseline="0" dirty="0" smtClean="0"/>
              <a:t>For all occupants of the vehicle under the age of 14 years, it is the responsibility of the driver to ensure they are all in  the correct child restraint  and wearing a seat belt.</a:t>
            </a:r>
          </a:p>
          <a:p>
            <a:endParaRPr lang="en-GB" sz="1200" u="none" baseline="0" dirty="0" smtClean="0"/>
          </a:p>
          <a:p>
            <a:r>
              <a:rPr lang="en-GB" sz="1200" u="none" baseline="0" dirty="0" smtClean="0"/>
              <a:t>For occupants 14 years and over it is their  responsibility  to ensure the seat belt (if fitted) is worn - this also applies to buses and coaches .</a:t>
            </a:r>
          </a:p>
          <a:p>
            <a:endParaRPr lang="en-GB" sz="1200" u="none" baseline="0" dirty="0" smtClean="0"/>
          </a:p>
          <a:p>
            <a:r>
              <a:rPr lang="en-GB" sz="1200" u="none" baseline="0" smtClean="0"/>
              <a:t>There are </a:t>
            </a:r>
            <a:r>
              <a:rPr lang="en-GB" sz="1200" u="none" baseline="0" dirty="0" smtClean="0"/>
              <a:t>exemptions from wearing a seat belt :-</a:t>
            </a:r>
          </a:p>
          <a:p>
            <a:endParaRPr lang="en-GB" sz="1200" u="none" baseline="0" dirty="0" smtClean="0"/>
          </a:p>
          <a:p>
            <a:r>
              <a:rPr lang="en-GB" sz="1200" u="none" baseline="0" dirty="0" smtClean="0"/>
              <a:t>Medical grounds -  Certificate of Exemption from Compulsory Seat Belt Wearing.</a:t>
            </a:r>
          </a:p>
          <a:p>
            <a:endParaRPr lang="en-GB" sz="1200" u="none" baseline="0" dirty="0" smtClean="0"/>
          </a:p>
          <a:p>
            <a:r>
              <a:rPr lang="en-GB" sz="1200" u="none" baseline="0" dirty="0" smtClean="0"/>
              <a:t>Reversing a vehicle</a:t>
            </a:r>
          </a:p>
          <a:p>
            <a:endParaRPr lang="en-GB" sz="1200" u="none" baseline="0" dirty="0" smtClean="0"/>
          </a:p>
          <a:p>
            <a:r>
              <a:rPr lang="en-GB" sz="1200" u="none" baseline="0" dirty="0" smtClean="0"/>
              <a:t>Classic car with no seatbelts fitted.</a:t>
            </a:r>
            <a:endParaRPr lang="en-GB" dirty="0"/>
          </a:p>
        </p:txBody>
      </p:sp>
      <p:sp>
        <p:nvSpPr>
          <p:cNvPr id="4" name="Slide Number Placeholder 3"/>
          <p:cNvSpPr>
            <a:spLocks noGrp="1"/>
          </p:cNvSpPr>
          <p:nvPr>
            <p:ph type="sldNum" sz="quarter" idx="10"/>
          </p:nvPr>
        </p:nvSpPr>
        <p:spPr/>
        <p:txBody>
          <a:bodyPr/>
          <a:lstStyle/>
          <a:p>
            <a:fld id="{25004A2A-A4A9-4B7C-BDC4-17383EFACBC8}" type="slidenum">
              <a:rPr lang="en-GB" smtClean="0"/>
              <a:pPr/>
              <a:t>5</a:t>
            </a:fld>
            <a:endParaRPr lang="en-GB"/>
          </a:p>
        </p:txBody>
      </p:sp>
    </p:spTree>
    <p:extLst>
      <p:ext uri="{BB962C8B-B14F-4D97-AF65-F5344CB8AC3E}">
        <p14:creationId xmlns:p14="http://schemas.microsoft.com/office/powerpoint/2010/main" val="3296418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GB" sz="1200" b="0" kern="1200" dirty="0" smtClean="0">
                <a:solidFill>
                  <a:schemeClr val="tx1"/>
                </a:solidFill>
                <a:latin typeface="Times New Roman" pitchFamily="18" charset="0"/>
                <a:ea typeface="+mn-ea"/>
                <a:cs typeface="Times New Roman" pitchFamily="18" charset="0"/>
              </a:rPr>
              <a:t>"Properly worn" means with both straps snugly fitted to transfer the impact of the collision to the parts of your body that can take it - your hipbones and shoulder bones. </a:t>
            </a:r>
          </a:p>
          <a:p>
            <a:endParaRPr lang="en-GB" sz="1200" b="0" kern="1200" dirty="0" smtClean="0">
              <a:solidFill>
                <a:schemeClr val="tx1"/>
              </a:solidFill>
              <a:latin typeface="Times New Roman" pitchFamily="18" charset="0"/>
              <a:ea typeface="+mn-ea"/>
              <a:cs typeface="Times New Roman" pitchFamily="18" charset="0"/>
            </a:endParaRPr>
          </a:p>
          <a:p>
            <a:r>
              <a:rPr lang="en-GB" sz="1200" b="1" kern="1200" dirty="0" smtClean="0">
                <a:solidFill>
                  <a:schemeClr val="tx1"/>
                </a:solidFill>
                <a:latin typeface="Times New Roman" pitchFamily="18" charset="0"/>
                <a:ea typeface="+mn-ea"/>
                <a:cs typeface="Times New Roman" pitchFamily="18" charset="0"/>
              </a:rPr>
              <a:t>3-point seatbelt:</a:t>
            </a:r>
          </a:p>
          <a:p>
            <a:r>
              <a:rPr lang="en-GB" sz="1200" b="0" kern="1200" dirty="0" smtClean="0">
                <a:solidFill>
                  <a:schemeClr val="tx1"/>
                </a:solidFill>
                <a:latin typeface="Times New Roman" pitchFamily="18" charset="0"/>
                <a:ea typeface="+mn-ea"/>
                <a:cs typeface="Times New Roman" pitchFamily="18" charset="0"/>
              </a:rPr>
              <a:t>Most cars are equipped with a 3 point</a:t>
            </a:r>
            <a:r>
              <a:rPr lang="en-GB" sz="1200" b="0" kern="1200" baseline="0" dirty="0" smtClean="0">
                <a:solidFill>
                  <a:schemeClr val="tx1"/>
                </a:solidFill>
                <a:latin typeface="Times New Roman" pitchFamily="18" charset="0"/>
                <a:ea typeface="+mn-ea"/>
                <a:cs typeface="Times New Roman" pitchFamily="18" charset="0"/>
              </a:rPr>
              <a:t> </a:t>
            </a:r>
            <a:r>
              <a:rPr lang="en-GB" sz="1200" b="0" kern="1200" dirty="0" smtClean="0">
                <a:solidFill>
                  <a:schemeClr val="tx1"/>
                </a:solidFill>
                <a:latin typeface="Times New Roman" pitchFamily="18" charset="0"/>
                <a:ea typeface="+mn-ea"/>
                <a:cs typeface="Times New Roman" pitchFamily="18" charset="0"/>
              </a:rPr>
              <a:t> inertia-reel emergency locking retractor seatbelt. That means that the seatbelt is attached at 3 points, the lower belt is attached to the floor or seatbelt rail, and to the seatbelt buckle, and the shoulder belt goes down behind the plastic housing into the seatbelt reel. The seatbelt reel helps tension the seatbelt and on fast reel out, as</a:t>
            </a:r>
            <a:r>
              <a:rPr lang="en-GB" sz="1200" b="0" kern="1200" baseline="0" dirty="0" smtClean="0">
                <a:solidFill>
                  <a:schemeClr val="tx1"/>
                </a:solidFill>
                <a:latin typeface="Times New Roman" pitchFamily="18" charset="0"/>
                <a:ea typeface="+mn-ea"/>
                <a:cs typeface="Times New Roman" pitchFamily="18" charset="0"/>
              </a:rPr>
              <a:t> happens </a:t>
            </a:r>
            <a:r>
              <a:rPr lang="en-GB" sz="1200" b="0" kern="1200" dirty="0" smtClean="0">
                <a:solidFill>
                  <a:schemeClr val="tx1"/>
                </a:solidFill>
                <a:latin typeface="Times New Roman" pitchFamily="18" charset="0"/>
                <a:ea typeface="+mn-ea"/>
                <a:cs typeface="Times New Roman" pitchFamily="18" charset="0"/>
              </a:rPr>
              <a:t>in an emergency, the seatbelt has an emergency locking mechanism to lock the belt. This means that with the buckle attached to the seat - known as auto-position front buckles - the seatbelt always maintains the correct angle over the body irrespective of the seat position. </a:t>
            </a:r>
          </a:p>
          <a:p>
            <a:endParaRPr lang="en-GB" sz="1200" b="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Times New Roman" pitchFamily="18" charset="0"/>
                <a:ea typeface="+mn-ea"/>
                <a:cs typeface="Times New Roman" pitchFamily="18" charset="0"/>
              </a:rPr>
              <a:t>Many</a:t>
            </a:r>
            <a:r>
              <a:rPr lang="en-GB" sz="1200" b="0" kern="1200" baseline="0" dirty="0" smtClean="0">
                <a:solidFill>
                  <a:schemeClr val="tx1"/>
                </a:solidFill>
                <a:latin typeface="Times New Roman" pitchFamily="18" charset="0"/>
                <a:ea typeface="+mn-ea"/>
                <a:cs typeface="Times New Roman" pitchFamily="18" charset="0"/>
              </a:rPr>
              <a:t> </a:t>
            </a:r>
            <a:r>
              <a:rPr lang="en-GB" sz="1200" b="0" kern="1200" dirty="0" smtClean="0">
                <a:solidFill>
                  <a:schemeClr val="tx1"/>
                </a:solidFill>
                <a:latin typeface="Times New Roman" pitchFamily="18" charset="0"/>
                <a:ea typeface="+mn-ea"/>
                <a:cs typeface="Times New Roman" pitchFamily="18" charset="0"/>
              </a:rPr>
              <a:t>vehicles still only have the</a:t>
            </a:r>
            <a:r>
              <a:rPr lang="en-GB" sz="1200" b="0" kern="1200" baseline="0" dirty="0" smtClean="0">
                <a:solidFill>
                  <a:schemeClr val="tx1"/>
                </a:solidFill>
                <a:latin typeface="Times New Roman" pitchFamily="18" charset="0"/>
                <a:ea typeface="+mn-ea"/>
                <a:cs typeface="Times New Roman" pitchFamily="18" charset="0"/>
              </a:rPr>
              <a:t> 2-point</a:t>
            </a:r>
            <a:r>
              <a:rPr lang="en-GB" sz="1200" b="0" kern="1200" dirty="0" smtClean="0">
                <a:solidFill>
                  <a:schemeClr val="tx1"/>
                </a:solidFill>
                <a:latin typeface="Times New Roman" pitchFamily="18" charset="0"/>
                <a:ea typeface="+mn-ea"/>
                <a:cs typeface="Times New Roman" pitchFamily="18" charset="0"/>
              </a:rPr>
              <a:t> lap belts in the middle seat in the rear. Safety research and testing shows that lap-only belts, triple the risk of life threatening injury for an adult in a car crash in that seating position.</a:t>
            </a:r>
            <a:r>
              <a:rPr lang="en-GB" sz="1200" b="0" kern="1200" baseline="0" dirty="0" smtClean="0">
                <a:solidFill>
                  <a:schemeClr val="tx1"/>
                </a:solidFill>
                <a:latin typeface="Times New Roman" pitchFamily="18" charset="0"/>
                <a:ea typeface="+mn-ea"/>
                <a:cs typeface="Times New Roman" pitchFamily="18" charset="0"/>
              </a:rPr>
              <a:t> So</a:t>
            </a:r>
            <a:r>
              <a:rPr lang="en-GB" sz="1200" b="0" kern="1200" dirty="0" smtClean="0">
                <a:solidFill>
                  <a:schemeClr val="tx1"/>
                </a:solidFill>
                <a:latin typeface="Times New Roman" pitchFamily="18" charset="0"/>
                <a:ea typeface="+mn-ea"/>
                <a:cs typeface="Times New Roman" pitchFamily="18" charset="0"/>
              </a:rPr>
              <a:t> if 3 people are riding in a car fitted with only a lap belt in the middle seat in the rear, it is unwise for</a:t>
            </a:r>
            <a:r>
              <a:rPr lang="en-GB" sz="1200" b="0" kern="1200" baseline="0" dirty="0" smtClean="0">
                <a:solidFill>
                  <a:schemeClr val="tx1"/>
                </a:solidFill>
                <a:latin typeface="Times New Roman" pitchFamily="18" charset="0"/>
                <a:ea typeface="+mn-ea"/>
                <a:cs typeface="Times New Roman" pitchFamily="18" charset="0"/>
              </a:rPr>
              <a:t> </a:t>
            </a:r>
            <a:r>
              <a:rPr lang="en-GB" sz="1200" b="0" kern="1200" dirty="0" smtClean="0">
                <a:solidFill>
                  <a:schemeClr val="tx1"/>
                </a:solidFill>
                <a:latin typeface="Times New Roman" pitchFamily="18" charset="0"/>
                <a:ea typeface="+mn-ea"/>
                <a:cs typeface="Times New Roman" pitchFamily="18" charset="0"/>
              </a:rPr>
              <a:t>the rear seat passenger to sit in the middle seat (with the inferior seatbelt) just so they can lean forward and talk better to both front seat occupants. No matter how carefully you drive an unexpected crash can still happen.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Times New Roman" pitchFamily="18" charset="0"/>
                <a:ea typeface="+mn-ea"/>
                <a:cs typeface="Times New Roman" pitchFamily="18" charset="0"/>
              </a:rPr>
              <a:t>A diagonal 3-point seatbelt worn correctly will help minimize injuries to occupants.</a:t>
            </a:r>
          </a:p>
          <a:p>
            <a:endParaRPr lang="en-GB" sz="1200" b="0" kern="1200" dirty="0" smtClean="0">
              <a:solidFill>
                <a:schemeClr val="tx1"/>
              </a:solidFill>
              <a:latin typeface="Times New Roman" pitchFamily="18" charset="0"/>
              <a:ea typeface="+mn-ea"/>
              <a:cs typeface="Times New Roman" pitchFamily="18" charset="0"/>
            </a:endParaRPr>
          </a:p>
          <a:p>
            <a:r>
              <a:rPr lang="en-GB" sz="1200" b="0" kern="1200" dirty="0" smtClean="0">
                <a:solidFill>
                  <a:schemeClr val="tx1"/>
                </a:solidFill>
                <a:latin typeface="Times New Roman" pitchFamily="18" charset="0"/>
                <a:ea typeface="+mn-ea"/>
                <a:cs typeface="Times New Roman" pitchFamily="18" charset="0"/>
              </a:rPr>
              <a:t>When putting the seatbelt on pull up the slack in the bottom belt and allow the reel to wind up all the slack. The seatbelts when called on, put a lot of force on the body and this force needs to be directed to rugged bony structures such as the pelvis and rib cage. Simple steps to ensure include</a:t>
            </a:r>
          </a:p>
          <a:p>
            <a:endParaRPr lang="en-GB" sz="1200" b="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Times New Roman" pitchFamily="18" charset="0"/>
                <a:ea typeface="+mn-ea"/>
                <a:cs typeface="Times New Roman" pitchFamily="18" charset="0"/>
              </a:rPr>
              <a:t>Seatbelt</a:t>
            </a:r>
            <a:r>
              <a:rPr lang="en-GB" sz="1200" b="1" kern="1200" baseline="0" dirty="0" smtClean="0">
                <a:solidFill>
                  <a:schemeClr val="tx1"/>
                </a:solidFill>
                <a:latin typeface="Times New Roman" pitchFamily="18" charset="0"/>
                <a:ea typeface="+mn-ea"/>
                <a:cs typeface="Times New Roman" pitchFamily="18" charset="0"/>
              </a:rPr>
              <a:t> Twist: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Times New Roman" pitchFamily="18" charset="0"/>
                <a:ea typeface="+mn-ea"/>
                <a:cs typeface="Times New Roman" pitchFamily="18" charset="0"/>
              </a:rPr>
              <a:t>Check that the seatbelt is not twisted, if so the area restraining you is small increasing injury in this region. The belt when twisted can cut into you or leave permanent scarring. Extra seatbelt padding or covers can improve the distribution of forces. </a:t>
            </a:r>
          </a:p>
          <a:p>
            <a:endParaRPr lang="en-GB" sz="1200" b="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Times New Roman" pitchFamily="18" charset="0"/>
                <a:ea typeface="+mn-ea"/>
                <a:cs typeface="Times New Roman" pitchFamily="18" charset="0"/>
              </a:rPr>
              <a:t>Wear diagonal belt over the shoulder</a:t>
            </a:r>
            <a:r>
              <a:rPr lang="en-GB" sz="1200" b="1" kern="1200" baseline="0" dirty="0" smtClean="0">
                <a:solidFill>
                  <a:schemeClr val="tx1"/>
                </a:solidFill>
                <a:latin typeface="Times New Roman" pitchFamily="18" charset="0"/>
                <a:ea typeface="+mn-ea"/>
                <a:cs typeface="Times New Roman" pitchFamily="18" charset="0"/>
              </a:rPr>
              <a:t> not under the armpit: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Times New Roman" pitchFamily="18" charset="0"/>
                <a:ea typeface="+mn-ea"/>
                <a:cs typeface="Times New Roman" pitchFamily="18" charset="0"/>
              </a:rPr>
              <a:t>The</a:t>
            </a:r>
            <a:r>
              <a:rPr lang="en-GB" sz="1200" b="1" kern="1200" dirty="0" smtClean="0">
                <a:solidFill>
                  <a:schemeClr val="tx1"/>
                </a:solidFill>
                <a:latin typeface="Times New Roman" pitchFamily="18" charset="0"/>
                <a:ea typeface="+mn-ea"/>
                <a:cs typeface="Times New Roman" pitchFamily="18" charset="0"/>
              </a:rPr>
              <a:t> </a:t>
            </a:r>
            <a:r>
              <a:rPr lang="en-GB" sz="1200" b="0" kern="1200" dirty="0" smtClean="0">
                <a:solidFill>
                  <a:schemeClr val="tx1"/>
                </a:solidFill>
                <a:latin typeface="Times New Roman" pitchFamily="18" charset="0"/>
                <a:ea typeface="+mn-ea"/>
                <a:cs typeface="Times New Roman" pitchFamily="18" charset="0"/>
              </a:rPr>
              <a:t>belt should run naturally across your shoulder and never under your armpit. The fleshy area under your armpit will be sliced by the seatbelt in a crash. It must go over the shoulder were the bone is. Also</a:t>
            </a:r>
            <a:r>
              <a:rPr lang="en-GB" sz="1200" b="0" kern="1200" baseline="0" dirty="0" smtClean="0">
                <a:solidFill>
                  <a:schemeClr val="tx1"/>
                </a:solidFill>
                <a:latin typeface="Times New Roman" pitchFamily="18" charset="0"/>
                <a:ea typeface="+mn-ea"/>
                <a:cs typeface="Times New Roman" pitchFamily="18" charset="0"/>
              </a:rPr>
              <a:t> if the seatbelt goes under the armpit the wearer will not be restrained in a crash.</a:t>
            </a:r>
            <a:endParaRPr lang="en-GB" sz="1200" b="0" kern="1200" dirty="0" smtClean="0">
              <a:solidFill>
                <a:schemeClr val="tx1"/>
              </a:solidFill>
              <a:latin typeface="Times New Roman" pitchFamily="18" charset="0"/>
              <a:ea typeface="+mn-ea"/>
              <a:cs typeface="Times New Roman" pitchFamily="18" charset="0"/>
            </a:endParaRPr>
          </a:p>
          <a:p>
            <a:endParaRPr lang="en-GB" sz="1200" b="0" kern="1200" dirty="0" smtClean="0">
              <a:solidFill>
                <a:schemeClr val="tx1"/>
              </a:solidFill>
              <a:latin typeface="Times New Roman" pitchFamily="18" charset="0"/>
              <a:ea typeface="+mn-ea"/>
              <a:cs typeface="Times New Roman" pitchFamily="18" charset="0"/>
            </a:endParaRPr>
          </a:p>
          <a:p>
            <a:r>
              <a:rPr lang="en-GB" sz="1200" b="1" kern="1200" dirty="0" smtClean="0">
                <a:solidFill>
                  <a:schemeClr val="tx1"/>
                </a:solidFill>
                <a:latin typeface="Times New Roman" pitchFamily="18" charset="0"/>
                <a:ea typeface="+mn-ea"/>
                <a:cs typeface="Times New Roman" pitchFamily="18" charset="0"/>
              </a:rPr>
              <a:t>Adjust seat</a:t>
            </a:r>
            <a:r>
              <a:rPr lang="en-GB" sz="1200" b="0" kern="1200" dirty="0" smtClean="0">
                <a:solidFill>
                  <a:schemeClr val="tx1"/>
                </a:solidFill>
                <a:latin typeface="Times New Roman" pitchFamily="18" charset="0"/>
                <a:ea typeface="+mn-ea"/>
                <a:cs typeface="Times New Roman" pitchFamily="18" charset="0"/>
              </a:rPr>
              <a:t>:</a:t>
            </a:r>
            <a:r>
              <a:rPr lang="en-GB" sz="1200" b="0" kern="1200" baseline="0" dirty="0" smtClean="0">
                <a:solidFill>
                  <a:schemeClr val="tx1"/>
                </a:solidFill>
                <a:latin typeface="Times New Roman" pitchFamily="18" charset="0"/>
                <a:ea typeface="+mn-ea"/>
                <a:cs typeface="Times New Roman" pitchFamily="18" charset="0"/>
              </a:rPr>
              <a:t> </a:t>
            </a:r>
            <a:r>
              <a:rPr lang="en-GB" sz="1200" b="0" kern="1200" dirty="0" smtClean="0">
                <a:solidFill>
                  <a:schemeClr val="tx1"/>
                </a:solidFill>
                <a:latin typeface="Times New Roman" pitchFamily="18" charset="0"/>
                <a:ea typeface="+mn-ea"/>
                <a:cs typeface="Times New Roman" pitchFamily="18" charset="0"/>
              </a:rPr>
              <a:t>Many vehicles will allow adjustments to seat height, seat distance from dashboard, seat inclination, steering wheel height and reach, seatbelt height. It is important before driving to adjust these for best positioning. It doesn’t take long and makes a big difference to seatbelt effectiveness in a crash. </a:t>
            </a:r>
            <a:r>
              <a:rPr lang="en-US" sz="1200" b="1"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In a crash an air bag needs space to inflate. It is recommended that the distance between the driver or passenger and the air bag should be at least 10 inches. Remember the airbag inflates at 200mph and if you are too close to it on inflation you will </a:t>
            </a:r>
            <a:r>
              <a:rPr lang="en-US" sz="1200" kern="1200" baseline="0" dirty="0" smtClean="0">
                <a:solidFill>
                  <a:schemeClr val="tx1"/>
                </a:solidFill>
                <a:latin typeface="+mn-lt"/>
                <a:ea typeface="+mn-ea"/>
                <a:cs typeface="+mn-cs"/>
              </a:rPr>
              <a:t> be hurt.</a:t>
            </a:r>
            <a:endParaRPr lang="en-GB" sz="1200" b="0" kern="1200" dirty="0" smtClean="0">
              <a:solidFill>
                <a:schemeClr val="tx1"/>
              </a:solidFill>
              <a:latin typeface="Times New Roman" pitchFamily="18" charset="0"/>
              <a:ea typeface="+mn-ea"/>
              <a:cs typeface="Times New Roman" pitchFamily="18" charset="0"/>
            </a:endParaRPr>
          </a:p>
          <a:p>
            <a:endParaRPr lang="en-GB" sz="1200" b="0" kern="1200" dirty="0" smtClean="0">
              <a:solidFill>
                <a:schemeClr val="tx1"/>
              </a:solidFill>
              <a:latin typeface="Times New Roman" pitchFamily="18" charset="0"/>
              <a:ea typeface="+mn-ea"/>
              <a:cs typeface="Times New Roman" pitchFamily="18" charset="0"/>
            </a:endParaRPr>
          </a:p>
          <a:p>
            <a:r>
              <a:rPr lang="en-GB" sz="1200" b="0" kern="1200" dirty="0" smtClean="0">
                <a:solidFill>
                  <a:schemeClr val="tx1"/>
                </a:solidFill>
                <a:latin typeface="Times New Roman" pitchFamily="18" charset="0"/>
                <a:ea typeface="+mn-ea"/>
                <a:cs typeface="Times New Roman" pitchFamily="18" charset="0"/>
              </a:rPr>
              <a:t>The seat should</a:t>
            </a:r>
            <a:r>
              <a:rPr lang="en-GB" sz="1200" b="0" kern="1200" baseline="0" dirty="0" smtClean="0">
                <a:solidFill>
                  <a:schemeClr val="tx1"/>
                </a:solidFill>
                <a:latin typeface="Times New Roman" pitchFamily="18" charset="0"/>
                <a:ea typeface="+mn-ea"/>
                <a:cs typeface="Times New Roman" pitchFamily="18" charset="0"/>
              </a:rPr>
              <a:t> be</a:t>
            </a:r>
            <a:r>
              <a:rPr lang="en-GB" sz="1200" b="0" kern="1200" dirty="0" smtClean="0">
                <a:solidFill>
                  <a:schemeClr val="tx1"/>
                </a:solidFill>
                <a:latin typeface="Times New Roman" pitchFamily="18" charset="0"/>
                <a:ea typeface="+mn-ea"/>
                <a:cs typeface="Times New Roman" pitchFamily="18" charset="0"/>
              </a:rPr>
              <a:t> kept upright and you should sit deep in the seat to prevent </a:t>
            </a:r>
            <a:r>
              <a:rPr lang="en-GB" sz="1200" b="0" kern="1200" dirty="0" err="1" smtClean="0">
                <a:solidFill>
                  <a:schemeClr val="tx1"/>
                </a:solidFill>
                <a:latin typeface="Times New Roman" pitchFamily="18" charset="0"/>
                <a:ea typeface="+mn-ea"/>
                <a:cs typeface="Times New Roman" pitchFamily="18" charset="0"/>
              </a:rPr>
              <a:t>submarining</a:t>
            </a:r>
            <a:r>
              <a:rPr lang="en-GB" sz="1200" b="0" kern="1200" dirty="0" smtClean="0">
                <a:solidFill>
                  <a:schemeClr val="tx1"/>
                </a:solidFill>
                <a:latin typeface="Times New Roman" pitchFamily="18" charset="0"/>
                <a:ea typeface="+mn-ea"/>
                <a:cs typeface="Times New Roman" pitchFamily="18" charset="0"/>
              </a:rPr>
              <a:t> or sliding under the seatbelts. Position the lower lap belt across the pelvis on your hipbones not across your waist and stomach. Massive internal injuries can occur in a large crash to the soft stomach region if belt is too high.</a:t>
            </a:r>
          </a:p>
          <a:p>
            <a:endParaRPr lang="en-GB" sz="1200" b="0" kern="1200" dirty="0" smtClean="0">
              <a:solidFill>
                <a:schemeClr val="tx1"/>
              </a:solidFill>
              <a:latin typeface="Times New Roman" pitchFamily="18" charset="0"/>
              <a:ea typeface="+mn-ea"/>
              <a:cs typeface="Times New Roman" pitchFamily="18" charset="0"/>
            </a:endParaRPr>
          </a:p>
          <a:p>
            <a:r>
              <a:rPr lang="en-GB" sz="1200" b="0" kern="1200" dirty="0" smtClean="0">
                <a:solidFill>
                  <a:schemeClr val="tx1"/>
                </a:solidFill>
                <a:latin typeface="Times New Roman" pitchFamily="18" charset="0"/>
                <a:ea typeface="+mn-ea"/>
                <a:cs typeface="Times New Roman" pitchFamily="18" charset="0"/>
              </a:rPr>
              <a:t>Seatbelts are like crash helmet in that they are only designed to function once. After the severe crash the seatbelts should be replaced.</a:t>
            </a:r>
          </a:p>
          <a:p>
            <a:endParaRPr lang="en-GB" sz="1200" b="0" kern="1200" dirty="0" smtClean="0">
              <a:solidFill>
                <a:schemeClr val="tx1"/>
              </a:solidFill>
              <a:latin typeface="Times New Roman" pitchFamily="18" charset="0"/>
              <a:ea typeface="+mn-ea"/>
              <a:cs typeface="Times New Roman" pitchFamily="18" charset="0"/>
            </a:endParaRPr>
          </a:p>
          <a:p>
            <a:r>
              <a:rPr lang="en-GB" sz="1200" b="0" kern="1200" dirty="0" smtClean="0">
                <a:solidFill>
                  <a:schemeClr val="tx1"/>
                </a:solidFill>
                <a:latin typeface="Times New Roman" pitchFamily="18" charset="0"/>
                <a:ea typeface="+mn-ea"/>
                <a:cs typeface="Times New Roman" pitchFamily="18" charset="0"/>
              </a:rPr>
              <a:t>Children should never ride on passenger’s laps or share seatbelts with adults or even other children. A child is only safe when seated in the correct baby or child seat for their age and size and only after this seat has been correctly mounted in the car using the anchor points provided. </a:t>
            </a:r>
          </a:p>
          <a:p>
            <a:endParaRPr lang="en-GB" sz="1200" b="0" kern="1200" dirty="0" smtClean="0">
              <a:solidFill>
                <a:schemeClr val="tx1"/>
              </a:solidFill>
              <a:latin typeface="Times New Roman" pitchFamily="18" charset="0"/>
              <a:ea typeface="+mn-ea"/>
              <a:cs typeface="Times New Roman" pitchFamily="18" charset="0"/>
            </a:endParaRPr>
          </a:p>
          <a:p>
            <a:r>
              <a:rPr lang="en-GB" sz="1200" u="none" strike="noStrike" kern="1200" dirty="0" smtClean="0">
                <a:solidFill>
                  <a:schemeClr val="tx1"/>
                </a:solidFill>
                <a:latin typeface="+mn-lt"/>
                <a:ea typeface="+mn-ea"/>
                <a:cs typeface="+mn-cs"/>
              </a:rPr>
              <a:t>Dogs love to go for rides in the car. However, letting them have free rein inside your vehicle can be dangerous to both you and your pet’s health. In a recent AA survey, 31% of drivers admitted to being distracted at some point by a dog climbing into their lap when driving. You wouldn’t think twice about putting a seatbelt on a child or yourself when getting into a car, so what makes your pet any different? When you are driving a vehicle, having an unrestrained dog aboard is dangerous. Ensure the</a:t>
            </a:r>
            <a:r>
              <a:rPr lang="en-GB" sz="1200" u="none" strike="noStrike" kern="1200" baseline="0" dirty="0" smtClean="0">
                <a:solidFill>
                  <a:schemeClr val="tx1"/>
                </a:solidFill>
                <a:latin typeface="+mn-lt"/>
                <a:ea typeface="+mn-ea"/>
                <a:cs typeface="+mn-cs"/>
              </a:rPr>
              <a:t> dog</a:t>
            </a:r>
            <a:r>
              <a:rPr lang="en-GB" sz="1200" u="none" strike="noStrike" kern="1200" dirty="0" smtClean="0">
                <a:solidFill>
                  <a:schemeClr val="tx1"/>
                </a:solidFill>
                <a:latin typeface="+mn-lt"/>
                <a:ea typeface="+mn-ea"/>
                <a:cs typeface="+mn-cs"/>
              </a:rPr>
              <a:t> is</a:t>
            </a:r>
            <a:r>
              <a:rPr lang="en-GB" sz="1200" u="none" strike="noStrike" kern="1200" baseline="0" dirty="0" smtClean="0">
                <a:solidFill>
                  <a:schemeClr val="tx1"/>
                </a:solidFill>
                <a:latin typeface="+mn-lt"/>
                <a:ea typeface="+mn-ea"/>
                <a:cs typeface="+mn-cs"/>
              </a:rPr>
              <a:t> harnessed and seat belted.</a:t>
            </a:r>
            <a:r>
              <a:rPr lang="en-GB" sz="1200" u="none" strike="noStrike" kern="1200" dirty="0" smtClean="0">
                <a:solidFill>
                  <a:schemeClr val="tx1"/>
                </a:solidFill>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25004A2A-A4A9-4B7C-BDC4-17383EFACBC8}" type="slidenum">
              <a:rPr lang="en-GB" smtClean="0"/>
              <a:pPr/>
              <a:t>6</a:t>
            </a:fld>
            <a:endParaRPr lang="en-GB"/>
          </a:p>
        </p:txBody>
      </p:sp>
    </p:spTree>
    <p:extLst>
      <p:ext uri="{BB962C8B-B14F-4D97-AF65-F5344CB8AC3E}">
        <p14:creationId xmlns:p14="http://schemas.microsoft.com/office/powerpoint/2010/main" val="419628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GB" sz="1000" dirty="0" smtClean="0"/>
              <a:t>We have listed some possible answers but more should be forthcoming from the pupils.</a:t>
            </a:r>
          </a:p>
          <a:p>
            <a:endParaRPr lang="en-GB" sz="1000" dirty="0" smtClean="0"/>
          </a:p>
          <a:p>
            <a:r>
              <a:rPr lang="en-GB" sz="1000" dirty="0" smtClean="0"/>
              <a:t> </a:t>
            </a:r>
            <a:r>
              <a:rPr lang="en-GB" sz="1200" b="1" i="0" kern="1200" dirty="0" smtClean="0">
                <a:solidFill>
                  <a:schemeClr val="tx1"/>
                </a:solidFill>
                <a:latin typeface="Times New Roman" pitchFamily="18" charset="0"/>
                <a:ea typeface="+mn-ea"/>
                <a:cs typeface="Times New Roman" pitchFamily="18" charset="0"/>
              </a:rPr>
              <a:t>What's Your Reason For Not Wearing One?</a:t>
            </a:r>
          </a:p>
          <a:p>
            <a:r>
              <a:rPr lang="en-GB" sz="1200" i="0" kern="1200" dirty="0" smtClean="0">
                <a:solidFill>
                  <a:schemeClr val="tx1"/>
                </a:solidFill>
                <a:latin typeface="Times New Roman" pitchFamily="18" charset="0"/>
                <a:ea typeface="+mn-ea"/>
                <a:cs typeface="Times New Roman" pitchFamily="18" charset="0"/>
              </a:rPr>
              <a:t/>
            </a:r>
            <a:br>
              <a:rPr lang="en-GB" sz="1200" i="0" kern="1200" dirty="0" smtClean="0">
                <a:solidFill>
                  <a:schemeClr val="tx1"/>
                </a:solidFill>
                <a:latin typeface="Times New Roman" pitchFamily="18" charset="0"/>
                <a:ea typeface="+mn-ea"/>
                <a:cs typeface="Times New Roman" pitchFamily="18" charset="0"/>
              </a:rPr>
            </a:br>
            <a:r>
              <a:rPr lang="en-GB" sz="1200" i="0" kern="1200" dirty="0" smtClean="0">
                <a:solidFill>
                  <a:schemeClr val="tx1"/>
                </a:solidFill>
                <a:latin typeface="Times New Roman" pitchFamily="18" charset="0"/>
                <a:ea typeface="+mn-ea"/>
                <a:cs typeface="Times New Roman" pitchFamily="18" charset="0"/>
              </a:rPr>
              <a:t>"I'm travelling</a:t>
            </a:r>
            <a:r>
              <a:rPr lang="en-GB" sz="1200" i="0" kern="1200" baseline="0" dirty="0" smtClean="0">
                <a:solidFill>
                  <a:schemeClr val="tx1"/>
                </a:solidFill>
                <a:latin typeface="Times New Roman" pitchFamily="18" charset="0"/>
                <a:ea typeface="+mn-ea"/>
                <a:cs typeface="Times New Roman" pitchFamily="18" charset="0"/>
              </a:rPr>
              <a:t> a short distance</a:t>
            </a:r>
            <a:r>
              <a:rPr lang="en-GB" sz="1200" i="0" kern="1200" dirty="0" smtClean="0">
                <a:solidFill>
                  <a:schemeClr val="tx1"/>
                </a:solidFill>
                <a:latin typeface="Times New Roman" pitchFamily="18" charset="0"/>
                <a:ea typeface="+mn-ea"/>
                <a:cs typeface="Times New Roman" pitchFamily="18" charset="0"/>
              </a:rPr>
              <a:t>" Actually, this is the best time to wear a safety belt, since 80% of traffic fatalities occur within 25 miles of home and under 40 miles an hour. </a:t>
            </a:r>
          </a:p>
          <a:p>
            <a:endParaRPr lang="en-GB" sz="1200" i="0" kern="1200" dirty="0" smtClean="0">
              <a:solidFill>
                <a:schemeClr val="tx1"/>
              </a:solidFill>
              <a:latin typeface="Times New Roman" pitchFamily="18" charset="0"/>
              <a:ea typeface="+mn-ea"/>
              <a:cs typeface="Times New Roman" pitchFamily="18" charset="0"/>
            </a:endParaRPr>
          </a:p>
          <a:p>
            <a:r>
              <a:rPr lang="en-GB" sz="1200" i="0" kern="1200" dirty="0" smtClean="0">
                <a:solidFill>
                  <a:schemeClr val="tx1"/>
                </a:solidFill>
                <a:latin typeface="Times New Roman" pitchFamily="18" charset="0"/>
                <a:ea typeface="+mn-ea"/>
                <a:cs typeface="Times New Roman" pitchFamily="18" charset="0"/>
              </a:rPr>
              <a:t>"I won't be in an collision: I'm a good driver." Your good driving record will certainly help you avoid crashes. But even if you're a good driver, a bad driver may still hit you. </a:t>
            </a:r>
          </a:p>
          <a:p>
            <a:endParaRPr lang="en-GB" sz="1200" i="0" kern="1200" dirty="0" smtClean="0">
              <a:solidFill>
                <a:schemeClr val="tx1"/>
              </a:solidFill>
              <a:latin typeface="Times New Roman" pitchFamily="18" charset="0"/>
              <a:ea typeface="+mn-ea"/>
              <a:cs typeface="Times New Roman" pitchFamily="18" charset="0"/>
            </a:endParaRPr>
          </a:p>
          <a:p>
            <a:r>
              <a:rPr lang="en-GB" sz="1200" i="0" kern="1200" dirty="0" smtClean="0">
                <a:solidFill>
                  <a:schemeClr val="tx1"/>
                </a:solidFill>
                <a:latin typeface="Times New Roman" pitchFamily="18" charset="0"/>
                <a:ea typeface="+mn-ea"/>
                <a:cs typeface="Times New Roman" pitchFamily="18" charset="0"/>
              </a:rPr>
              <a:t>"They're uncomfortable." Actually, modern safety belts can be made so comfortable that you may wonder if they really work. Most of them give when you move - a device locks them in place only when the car stops suddenly. You can put a little bit of slack in most belts simply by pulling on the shoulder strap. Others come with comfort clips, which hold the belt in a slightly slackened position. If the belt won't fit around you, you can get a belt extender at most car dealerships.</a:t>
            </a:r>
          </a:p>
          <a:p>
            <a:r>
              <a:rPr lang="en-GB" sz="1200" i="0" kern="1200" dirty="0" smtClean="0">
                <a:solidFill>
                  <a:schemeClr val="tx1"/>
                </a:solidFill>
                <a:latin typeface="Times New Roman" pitchFamily="18" charset="0"/>
                <a:ea typeface="+mn-ea"/>
                <a:cs typeface="Times New Roman" pitchFamily="18"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i="0" kern="1200" dirty="0" smtClean="0">
                <a:solidFill>
                  <a:schemeClr val="tx1"/>
                </a:solidFill>
                <a:latin typeface="Times New Roman" pitchFamily="18" charset="0"/>
                <a:ea typeface="+mn-ea"/>
                <a:cs typeface="Times New Roman" pitchFamily="18" charset="0"/>
              </a:rPr>
              <a:t>"I don't need a belt - I've got an airbag." Lucky you! An air bag increases the effectiveness of a safety belt by 40 percent. But air bags were never meant to be used in place of safety belts, since they don't protect against side impacts at all. Unbuckled passengers of all ages can be injured or killed by an inflating air bag. Adults and teens riding in the front seat should buckle up and sit at least 10 inches away from the dashboard. Kids 12 years and younger should ride buckled up in the backseat.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i="0" kern="1200" dirty="0" smtClean="0">
              <a:solidFill>
                <a:schemeClr val="tx1"/>
              </a:solidFill>
              <a:latin typeface="Times New Roman" pitchFamily="18" charset="0"/>
              <a:ea typeface="+mn-ea"/>
              <a:cs typeface="Times New Roman" pitchFamily="18" charset="0"/>
            </a:endParaRPr>
          </a:p>
          <a:p>
            <a:endParaRPr lang="en-GB" sz="1200" i="0" kern="1200" dirty="0" smtClean="0">
              <a:solidFill>
                <a:schemeClr val="tx1"/>
              </a:solidFill>
              <a:latin typeface="Times New Roman" pitchFamily="18" charset="0"/>
              <a:ea typeface="+mn-ea"/>
              <a:cs typeface="Times New Roman" pitchFamily="18" charset="0"/>
            </a:endParaRPr>
          </a:p>
          <a:p>
            <a:r>
              <a:rPr lang="en-GB" sz="1200" i="0" kern="1200" dirty="0" smtClean="0">
                <a:solidFill>
                  <a:schemeClr val="tx1"/>
                </a:solidFill>
                <a:latin typeface="Times New Roman" pitchFamily="18" charset="0"/>
                <a:ea typeface="+mn-ea"/>
                <a:cs typeface="Times New Roman" pitchFamily="18" charset="0"/>
              </a:rPr>
              <a:t>“Forgot.”   Most cars make a noise when a seatbelt is not worn – so no excuses. </a:t>
            </a:r>
          </a:p>
          <a:p>
            <a:endParaRPr lang="en-GB" sz="1200" i="0" kern="1200" dirty="0" smtClean="0">
              <a:solidFill>
                <a:schemeClr val="tx1"/>
              </a:solidFill>
              <a:latin typeface="Times New Roman" pitchFamily="18" charset="0"/>
              <a:ea typeface="+mn-ea"/>
              <a:cs typeface="Times New Roman" pitchFamily="18" charset="0"/>
            </a:endParaRPr>
          </a:p>
          <a:p>
            <a:r>
              <a:rPr lang="en-GB" sz="1200" b="1" i="0" kern="1200" dirty="0" smtClean="0">
                <a:solidFill>
                  <a:schemeClr val="tx1"/>
                </a:solidFill>
                <a:latin typeface="Times New Roman" pitchFamily="18" charset="0"/>
                <a:ea typeface="+mn-ea"/>
                <a:cs typeface="Times New Roman" pitchFamily="18" charset="0"/>
              </a:rPr>
              <a:t>Other reasons may include...</a:t>
            </a:r>
          </a:p>
          <a:p>
            <a:endParaRPr lang="en-GB" sz="1000" dirty="0" smtClean="0"/>
          </a:p>
          <a:p>
            <a:r>
              <a:rPr lang="en-GB" sz="1000" dirty="0" smtClean="0"/>
              <a:t>”</a:t>
            </a:r>
            <a:r>
              <a:rPr lang="en-GB" sz="1000" i="0" kern="1200" dirty="0" smtClean="0">
                <a:solidFill>
                  <a:schemeClr val="tx1"/>
                </a:solidFill>
                <a:latin typeface="Times New Roman" pitchFamily="18" charset="0"/>
                <a:ea typeface="+mn-ea"/>
                <a:cs typeface="Times New Roman" pitchFamily="18" charset="0"/>
              </a:rPr>
              <a:t>I'll just brace myself." Even if you had the split-second timing to do this, the force of the impact would shatter the arm or leg you used to brace yourself. </a:t>
            </a:r>
            <a:endParaRPr lang="en-GB"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1" dirty="0" smtClean="0"/>
              <a:t/>
            </a:r>
            <a:br>
              <a:rPr lang="en-GB" sz="1000" b="1" dirty="0" smtClean="0"/>
            </a:br>
            <a:r>
              <a:rPr lang="en-GB" sz="1000" i="0" kern="1200" dirty="0" smtClean="0">
                <a:solidFill>
                  <a:schemeClr val="tx1"/>
                </a:solidFill>
                <a:latin typeface="Times New Roman" pitchFamily="18" charset="0"/>
                <a:ea typeface="+mn-ea"/>
                <a:cs typeface="Times New Roman" pitchFamily="18" charset="0"/>
              </a:rPr>
              <a:t>"I'm afraid the belt will trap me in the car." Statistically, the best place to be during a</a:t>
            </a:r>
            <a:r>
              <a:rPr lang="en-GB" sz="1000" i="0" kern="1200" baseline="0" dirty="0" smtClean="0">
                <a:solidFill>
                  <a:schemeClr val="tx1"/>
                </a:solidFill>
                <a:latin typeface="Times New Roman" pitchFamily="18" charset="0"/>
                <a:ea typeface="+mn-ea"/>
                <a:cs typeface="Times New Roman" pitchFamily="18" charset="0"/>
              </a:rPr>
              <a:t> crash</a:t>
            </a:r>
            <a:r>
              <a:rPr lang="en-GB" sz="1000" i="0" kern="1200" dirty="0" smtClean="0">
                <a:solidFill>
                  <a:schemeClr val="tx1"/>
                </a:solidFill>
                <a:latin typeface="Times New Roman" pitchFamily="18" charset="0"/>
                <a:ea typeface="+mn-ea"/>
                <a:cs typeface="Times New Roman" pitchFamily="18" charset="0"/>
              </a:rPr>
              <a:t> is in your car. If you're thrown out of the car, you're 25 times more likely to die. And if you need to get out of the car in a hurry - as in the extremely tiny percent of collisions involving fire or submergence - you can get out a lot faster if you haven't been knocked unconscious inside your car. </a:t>
            </a:r>
            <a:endParaRPr lang="en-GB" dirty="0"/>
          </a:p>
        </p:txBody>
      </p:sp>
      <p:sp>
        <p:nvSpPr>
          <p:cNvPr id="4" name="Slide Number Placeholder 3"/>
          <p:cNvSpPr>
            <a:spLocks noGrp="1"/>
          </p:cNvSpPr>
          <p:nvPr>
            <p:ph type="sldNum" sz="quarter" idx="10"/>
          </p:nvPr>
        </p:nvSpPr>
        <p:spPr/>
        <p:txBody>
          <a:bodyPr/>
          <a:lstStyle/>
          <a:p>
            <a:fld id="{25004A2A-A4A9-4B7C-BDC4-17383EFACBC8}" type="slidenum">
              <a:rPr lang="en-GB" smtClean="0"/>
              <a:pPr/>
              <a:t>7</a:t>
            </a:fld>
            <a:endParaRPr lang="en-GB"/>
          </a:p>
        </p:txBody>
      </p:sp>
    </p:spTree>
    <p:extLst>
      <p:ext uri="{BB962C8B-B14F-4D97-AF65-F5344CB8AC3E}">
        <p14:creationId xmlns:p14="http://schemas.microsoft.com/office/powerpoint/2010/main" val="2513159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1" dirty="0" smtClean="0"/>
              <a:t>Keeps you</a:t>
            </a:r>
            <a:r>
              <a:rPr lang="en-GB" sz="1000" b="1" baseline="0" dirty="0" smtClean="0"/>
              <a:t> Safe :   </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tx1"/>
                </a:solidFill>
                <a:latin typeface="+mn-lt"/>
                <a:ea typeface="+mn-ea"/>
                <a:cs typeface="+mn-cs"/>
              </a:rPr>
              <a:t>The most important reason for wearing a seat belt while</a:t>
            </a:r>
            <a:r>
              <a:rPr lang="en-GB" sz="1000" kern="1200" baseline="0" dirty="0" smtClean="0">
                <a:solidFill>
                  <a:schemeClr val="tx1"/>
                </a:solidFill>
                <a:latin typeface="+mn-lt"/>
                <a:ea typeface="+mn-ea"/>
                <a:cs typeface="+mn-cs"/>
              </a:rPr>
              <a:t> travelling in a vehicle </a:t>
            </a:r>
            <a:r>
              <a:rPr lang="en-GB" sz="1000" kern="1200" dirty="0" smtClean="0">
                <a:solidFill>
                  <a:schemeClr val="tx1"/>
                </a:solidFill>
                <a:latin typeface="+mn-lt"/>
                <a:ea typeface="+mn-ea"/>
                <a:cs typeface="+mn-cs"/>
              </a:rPr>
              <a:t>is that it reduces the chances of injury by 50%, if your vehicle is involved in a collision. Seat belt wearing saves over 2,000 lives every year.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It will prevent you from getting jerked to the sides or front if an collision occurs. </a:t>
            </a:r>
          </a:p>
          <a:p>
            <a:pPr lvl="0"/>
            <a:endParaRPr lang="en-GB" sz="1200" kern="1200" dirty="0" smtClean="0">
              <a:solidFill>
                <a:schemeClr val="tx1"/>
              </a:solidFill>
              <a:latin typeface="+mn-lt"/>
              <a:ea typeface="+mn-ea"/>
              <a:cs typeface="+mn-cs"/>
            </a:endParaRPr>
          </a:p>
          <a:p>
            <a:pPr lvl="0"/>
            <a:r>
              <a:rPr lang="en-GB" sz="1200" kern="1200" dirty="0" smtClean="0">
                <a:solidFill>
                  <a:schemeClr val="tx1"/>
                </a:solidFill>
                <a:latin typeface="+mn-lt"/>
                <a:ea typeface="+mn-ea"/>
                <a:cs typeface="+mn-cs"/>
              </a:rPr>
              <a:t>If the driver applies an instant brake to the vehicle, he and the passengers are thrown forward due to the law of inertia. Wearing a seat belt will prevent this to great extent. If two vehicles collide head on, each travelling at only 30</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mph, the inertial force on the occupants can be up to 60 times their body weight and you will be thrown from the car. If not wearing a seatbelt in any collision speed over 5mph/hr the</a:t>
            </a:r>
            <a:r>
              <a:rPr lang="en-GB" sz="1200" kern="1200" baseline="0" dirty="0" smtClean="0">
                <a:solidFill>
                  <a:schemeClr val="tx1"/>
                </a:solidFill>
                <a:latin typeface="+mn-lt"/>
                <a:ea typeface="+mn-ea"/>
                <a:cs typeface="+mn-cs"/>
              </a:rPr>
              <a:t> front seat passenger will </a:t>
            </a:r>
            <a:r>
              <a:rPr lang="en-GB" sz="1200" kern="1200" dirty="0" smtClean="0">
                <a:solidFill>
                  <a:schemeClr val="tx1"/>
                </a:solidFill>
                <a:latin typeface="+mn-lt"/>
                <a:ea typeface="+mn-ea"/>
                <a:cs typeface="+mn-cs"/>
              </a:rPr>
              <a:t>hit the vehicles dashboard and it is going to hurt!</a:t>
            </a:r>
          </a:p>
          <a:p>
            <a:pPr lvl="0"/>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It can protect a person's vital organs like head (brain) and chest (heart) from getting injured if they are in a crash.</a:t>
            </a:r>
          </a:p>
          <a:p>
            <a:pPr lvl="0"/>
            <a:r>
              <a:rPr lang="en-GB" sz="1200" kern="1200" dirty="0" smtClean="0">
                <a:solidFill>
                  <a:schemeClr val="tx1"/>
                </a:solidFill>
                <a:latin typeface="+mn-lt"/>
                <a:ea typeface="+mn-ea"/>
                <a:cs typeface="+mn-cs"/>
              </a:rPr>
              <a:t>Many people complain that they would prefer being thrown out of the vehicle if in an accident instead of being stuck inside. On the contrary, it is safer for a person to be inside the vehicle as one cannot be sure how would they land, if thrown out of the vehicle. </a:t>
            </a:r>
          </a:p>
          <a:p>
            <a:pPr lvl="0"/>
            <a:endParaRPr lang="en-GB" sz="1200" kern="1200" dirty="0" smtClean="0">
              <a:solidFill>
                <a:schemeClr val="tx1"/>
              </a:solidFill>
              <a:latin typeface="+mn-lt"/>
              <a:ea typeface="+mn-ea"/>
              <a:cs typeface="+mn-cs"/>
            </a:endParaRPr>
          </a:p>
          <a:p>
            <a:pPr lvl="0"/>
            <a:r>
              <a:rPr lang="en-GB" sz="1200" kern="1200" dirty="0" smtClean="0">
                <a:solidFill>
                  <a:schemeClr val="tx1"/>
                </a:solidFill>
                <a:latin typeface="+mn-lt"/>
                <a:ea typeface="+mn-ea"/>
                <a:cs typeface="+mn-cs"/>
              </a:rPr>
              <a:t>Some injuries that may occur as a result of wearing a seatbelt include fractured sternum, shoulder tendon sprain,</a:t>
            </a:r>
            <a:r>
              <a:rPr lang="en-US" sz="1200" kern="1200" dirty="0" smtClean="0">
                <a:solidFill>
                  <a:schemeClr val="tx1"/>
                </a:solidFill>
                <a:latin typeface="+mn-lt"/>
                <a:ea typeface="+mn-ea"/>
                <a:cs typeface="+mn-cs"/>
              </a:rPr>
              <a:t> shoulder joint sprain</a:t>
            </a:r>
            <a:r>
              <a:rPr lang="en-US" sz="1200" kern="1200" baseline="0" dirty="0" smtClean="0">
                <a:solidFill>
                  <a:schemeClr val="tx1"/>
                </a:solidFill>
                <a:latin typeface="+mn-lt"/>
                <a:ea typeface="+mn-ea"/>
                <a:cs typeface="+mn-cs"/>
              </a:rPr>
              <a:t> caused by</a:t>
            </a:r>
            <a:r>
              <a:rPr lang="en-US" sz="1200" kern="1200" dirty="0" smtClean="0">
                <a:solidFill>
                  <a:schemeClr val="tx1"/>
                </a:solidFill>
                <a:latin typeface="+mn-lt"/>
                <a:ea typeface="+mn-ea"/>
                <a:cs typeface="+mn-cs"/>
              </a:rPr>
              <a:t> the separation of the clavicle and shoulder,</a:t>
            </a:r>
            <a:r>
              <a:rPr lang="en-US" sz="1200" kern="1200" baseline="0" dirty="0" smtClean="0">
                <a:solidFill>
                  <a:schemeClr val="tx1"/>
                </a:solidFill>
                <a:latin typeface="+mn-lt"/>
                <a:ea typeface="+mn-ea"/>
                <a:cs typeface="+mn-cs"/>
              </a:rPr>
              <a:t> broken collar bone.</a:t>
            </a:r>
          </a:p>
          <a:p>
            <a:pPr lvl="0"/>
            <a:endParaRPr lang="en-US" sz="1200" kern="1200" baseline="0" dirty="0" smtClean="0">
              <a:solidFill>
                <a:schemeClr val="tx1"/>
              </a:solidFill>
              <a:latin typeface="+mn-lt"/>
              <a:ea typeface="+mn-ea"/>
              <a:cs typeface="+mn-cs"/>
            </a:endParaRPr>
          </a:p>
          <a:p>
            <a:pPr lvl="0"/>
            <a:r>
              <a:rPr lang="en-US" sz="1200" kern="1200" baseline="0" dirty="0" smtClean="0">
                <a:solidFill>
                  <a:schemeClr val="tx1"/>
                </a:solidFill>
                <a:latin typeface="+mn-lt"/>
                <a:ea typeface="+mn-ea"/>
                <a:cs typeface="+mn-cs"/>
              </a:rPr>
              <a:t>Without the seatbelt the injuries would be more severe including, brain damage and or neck injury – head hitting windscreen/window pillar; brain swollen and possible stroke from interruption of blood flow to the brain; possible paralysis and lose of control of bodily functions; multiple rib fractures that may puncture lungs and liver; heart and lungs damaged by hitting steering wheel; fractured hip joints caused by knees hitting dash – difficulty walking unaided. Some of these injuries will result in the death of the person involved in the crash.</a:t>
            </a:r>
            <a:endParaRPr lang="en-GB" sz="1200" kern="1200" dirty="0" smtClean="0">
              <a:solidFill>
                <a:schemeClr val="tx1"/>
              </a:solidFill>
              <a:latin typeface="+mn-lt"/>
              <a:ea typeface="+mn-ea"/>
              <a:cs typeface="+mn-cs"/>
            </a:endParaRPr>
          </a:p>
          <a:p>
            <a:pPr lvl="0"/>
            <a:endParaRPr lang="en-GB" sz="120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Keeps other Safe:  </a:t>
            </a:r>
          </a:p>
          <a:p>
            <a:r>
              <a:rPr lang="en-GB" sz="1200" kern="1200" dirty="0" smtClean="0">
                <a:solidFill>
                  <a:schemeClr val="tx1"/>
                </a:solidFill>
                <a:latin typeface="+mn-lt"/>
                <a:ea typeface="+mn-ea"/>
                <a:cs typeface="+mn-cs"/>
              </a:rPr>
              <a:t>Everyone knows they should wear a seat belt in the front seat, but many people still don’t realise how dangerous it is not to wear a seat belt in the back.</a:t>
            </a:r>
          </a:p>
          <a:p>
            <a:r>
              <a:rPr lang="en-GB" sz="700" kern="1200" dirty="0" smtClean="0">
                <a:solidFill>
                  <a:schemeClr val="tx1"/>
                </a:solidFill>
                <a:latin typeface="Times New Roman" pitchFamily="18" charset="0"/>
                <a:ea typeface="+mn-ea"/>
                <a:cs typeface="Times New Roman" pitchFamily="18" charset="0"/>
              </a:rPr>
              <a:t>in a crash at 30mph, if you are unrestrained, you will hit the front seat, and anyone in it, with a force of between 30 and 60 times your own body weight. </a:t>
            </a:r>
            <a:r>
              <a:rPr lang="en-GB" sz="1200" kern="1200" dirty="0" smtClean="0">
                <a:solidFill>
                  <a:schemeClr val="tx1"/>
                </a:solidFill>
                <a:latin typeface="+mn-lt"/>
                <a:ea typeface="+mn-ea"/>
                <a:cs typeface="+mn-cs"/>
              </a:rPr>
              <a:t>This could result in death or serious injury to you and people sitting in the front seat</a:t>
            </a:r>
            <a:r>
              <a:rPr lang="en-GB" sz="1200" kern="1200" baseline="0" dirty="0" smtClean="0">
                <a:solidFill>
                  <a:schemeClr val="tx1"/>
                </a:solidFill>
                <a:latin typeface="+mn-lt"/>
                <a:ea typeface="+mn-ea"/>
                <a:cs typeface="+mn-cs"/>
              </a:rPr>
              <a:t> or in the back as the advert showed.</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Any compensation for injury following an accident may be reduced if you were not wearing a seat belt.</a:t>
            </a:r>
          </a:p>
          <a:p>
            <a:r>
              <a:rPr lang="en-GB" dirty="0" smtClean="0"/>
              <a:t/>
            </a:r>
            <a:br>
              <a:rPr lang="en-GB" dirty="0" smtClean="0"/>
            </a:br>
            <a:r>
              <a:rPr lang="en-GB" sz="1000" b="1" dirty="0" smtClean="0"/>
              <a:t>Its the Law:</a:t>
            </a:r>
          </a:p>
          <a:p>
            <a:r>
              <a:rPr lang="en-GB" sz="4000" kern="1200" dirty="0" smtClean="0">
                <a:solidFill>
                  <a:schemeClr val="tx1"/>
                </a:solidFill>
                <a:latin typeface="+mn-lt"/>
                <a:ea typeface="+mn-ea"/>
                <a:cs typeface="+mn-cs"/>
              </a:rPr>
              <a:t>As wearing seat belts is a law, a person is heavily penalized if found not following it. The driver as well as the passengers in any vehicle should wear a seat belt.</a:t>
            </a:r>
            <a:r>
              <a:rPr lang="en-GB" sz="4000" dirty="0" smtClean="0"/>
              <a:t> In 1983 the wearing of front seat belts became compulsory for adults and in 1991 the wearing of rear seat belts became compulsory.</a:t>
            </a:r>
          </a:p>
          <a:p>
            <a:endParaRPr lang="en-GB" sz="4000" dirty="0" smtClean="0"/>
          </a:p>
          <a:p>
            <a:r>
              <a:rPr lang="en-GB" sz="4000" dirty="0" smtClean="0"/>
              <a:t>The Road traffic Act 1988 or the Road Traffic (Northern Ireland) Order 1995 makes it an offence to:</a:t>
            </a:r>
          </a:p>
          <a:p>
            <a:endParaRPr lang="en-GB" sz="4000" dirty="0" smtClean="0"/>
          </a:p>
          <a:p>
            <a:r>
              <a:rPr lang="en-GB" sz="4000" dirty="0" smtClean="0"/>
              <a:t>drive a motor vehicle; </a:t>
            </a:r>
          </a:p>
          <a:p>
            <a:r>
              <a:rPr lang="en-GB" sz="4000" dirty="0" smtClean="0"/>
              <a:t>or ride in the front or rear seat of a motor vehicle without wearing an adult seat belt.</a:t>
            </a:r>
          </a:p>
          <a:p>
            <a:r>
              <a:rPr lang="en-GB" sz="4000" dirty="0" smtClean="0"/>
              <a:t> </a:t>
            </a:r>
          </a:p>
          <a:p>
            <a:r>
              <a:rPr lang="en-GB" sz="4000" dirty="0" smtClean="0"/>
              <a:t>Drivers and adult front seat passengers in cars must wear a seat belt, unless they have a medical exemption certificate.</a:t>
            </a:r>
            <a:r>
              <a:rPr lang="en-GB" sz="4000" baseline="0" dirty="0" smtClean="0"/>
              <a:t> </a:t>
            </a:r>
            <a:r>
              <a:rPr lang="en-GB" sz="4000" dirty="0" smtClean="0"/>
              <a:t>Adults travelling in the rear of a car must also use seat belts, if they are fitted.</a:t>
            </a:r>
            <a:r>
              <a:rPr lang="en-GB" sz="4000" baseline="0" dirty="0" smtClean="0"/>
              <a:t> </a:t>
            </a:r>
            <a:r>
              <a:rPr lang="en-GB" sz="4000" dirty="0" smtClean="0"/>
              <a:t>The driver of the vehicle is responsible for ensuring that suitable safety restraints are worn by all passengers under 14 years old. Passengers 14 years and over are responsible for wearing their own seat belt, if available.</a:t>
            </a:r>
            <a:br>
              <a:rPr lang="en-GB" sz="4000" dirty="0" smtClean="0"/>
            </a:br>
            <a:r>
              <a:rPr lang="en-GB" sz="4000" dirty="0" smtClean="0"/>
              <a:t/>
            </a:r>
            <a:br>
              <a:rPr lang="en-GB" sz="4000" dirty="0" smtClean="0"/>
            </a:br>
            <a:r>
              <a:rPr lang="en-GB" sz="4000" dirty="0" smtClean="0"/>
              <a:t>This rule does not apply to the following:  motorcars registered before 1 January 1965 and people who are exempted from the seatbelt requirement </a:t>
            </a:r>
          </a:p>
          <a:p>
            <a:endParaRPr lang="en-GB" sz="4000" b="1" dirty="0" smtClean="0"/>
          </a:p>
          <a:p>
            <a:r>
              <a:rPr lang="en-GB" sz="4000" dirty="0" smtClean="0"/>
              <a:t>Failing to use seatbelts: three penalty points for driving without a seat belt or for drivers carrying a child unbelted. Fine on conviction for carrying child unbelted in the back to increase to a maximum £500. Children under three years MUST use an appropriate child restraint in any vehicle - the only exception being when travelling in the rear seat of a taxi. In vehicles where seat belts are fitted, children from three years and up to 135cms in height or 12 years of age, MUST use the appropriate child restraint. The only exceptions are in respect of taxis, unexpected short journeys and where two fitted child restraints prevent the fitting of a third.</a:t>
            </a:r>
          </a:p>
          <a:p>
            <a:r>
              <a:rPr lang="en-GB" sz="4000" b="1" dirty="0" smtClean="0"/>
              <a:t/>
            </a:r>
            <a:br>
              <a:rPr lang="en-GB" sz="4000" b="1" dirty="0" smtClean="0"/>
            </a:br>
            <a:r>
              <a:rPr lang="en-GB" sz="4000" b="1" dirty="0" smtClean="0"/>
              <a:t>Compensation: </a:t>
            </a:r>
          </a:p>
          <a:p>
            <a:r>
              <a:rPr lang="en-GB" sz="1200" kern="1200" dirty="0" smtClean="0">
                <a:solidFill>
                  <a:schemeClr val="tx1"/>
                </a:solidFill>
                <a:latin typeface="+mn-lt"/>
                <a:ea typeface="+mn-ea"/>
                <a:cs typeface="+mn-cs"/>
              </a:rPr>
              <a:t>The law has been settled for more than 20 years as a result of a case called </a:t>
            </a:r>
            <a:r>
              <a:rPr lang="en-GB" sz="1200" kern="1200" dirty="0" err="1" smtClean="0">
                <a:solidFill>
                  <a:schemeClr val="tx1"/>
                </a:solidFill>
                <a:latin typeface="+mn-lt"/>
                <a:ea typeface="+mn-ea"/>
                <a:cs typeface="+mn-cs"/>
              </a:rPr>
              <a:t>Froom</a:t>
            </a:r>
            <a:r>
              <a:rPr lang="en-GB" sz="1200" kern="1200" dirty="0" smtClean="0">
                <a:solidFill>
                  <a:schemeClr val="tx1"/>
                </a:solidFill>
                <a:latin typeface="+mn-lt"/>
                <a:ea typeface="+mn-ea"/>
                <a:cs typeface="+mn-cs"/>
              </a:rPr>
              <a:t> v Butcher.</a:t>
            </a:r>
            <a:r>
              <a:rPr lang="en-GB" sz="1200" kern="1200" baseline="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If you would have escaped the collision with no injuries if you had been wearing a seatbelt then you lose 25% of the value of your award;</a:t>
            </a:r>
            <a:r>
              <a:rPr lang="en-GB" sz="1200" kern="1200" baseline="0" dirty="0" smtClean="0">
                <a:solidFill>
                  <a:schemeClr val="tx1"/>
                </a:solidFill>
                <a:latin typeface="+mn-lt"/>
                <a:ea typeface="+mn-ea"/>
                <a:cs typeface="+mn-cs"/>
              </a:rPr>
              <a:t> </a:t>
            </a:r>
          </a:p>
          <a:p>
            <a:r>
              <a:rPr lang="en-GB" sz="1200" kern="1200" baseline="0" dirty="0" smtClean="0">
                <a:solidFill>
                  <a:schemeClr val="tx1"/>
                </a:solidFill>
                <a:latin typeface="+mn-lt"/>
                <a:ea typeface="+mn-ea"/>
                <a:cs typeface="+mn-cs"/>
              </a:rPr>
              <a:t>I</a:t>
            </a:r>
            <a:r>
              <a:rPr lang="en-GB" sz="1200" kern="1200" dirty="0" smtClean="0">
                <a:solidFill>
                  <a:schemeClr val="tx1"/>
                </a:solidFill>
                <a:latin typeface="+mn-lt"/>
                <a:ea typeface="+mn-ea"/>
                <a:cs typeface="+mn-cs"/>
              </a:rPr>
              <a:t>f you would have been injured even if you were wearing a seatbelt but your injuries would not have been severe you lose 15% of the value of your claim; </a:t>
            </a:r>
          </a:p>
          <a:p>
            <a:pPr lvl="0"/>
            <a:r>
              <a:rPr lang="en-GB" sz="1200" kern="1200" dirty="0" smtClean="0">
                <a:solidFill>
                  <a:schemeClr val="tx1"/>
                </a:solidFill>
                <a:latin typeface="+mn-lt"/>
                <a:ea typeface="+mn-ea"/>
                <a:cs typeface="+mn-cs"/>
              </a:rPr>
              <a:t>If failing to wear a seatbelt has made no difference to the injuries you suffered, then there is no deduction from your compensation. </a:t>
            </a:r>
          </a:p>
        </p:txBody>
      </p:sp>
      <p:sp>
        <p:nvSpPr>
          <p:cNvPr id="4" name="Slide Number Placeholder 3"/>
          <p:cNvSpPr>
            <a:spLocks noGrp="1"/>
          </p:cNvSpPr>
          <p:nvPr>
            <p:ph type="sldNum" sz="quarter" idx="10"/>
          </p:nvPr>
        </p:nvSpPr>
        <p:spPr/>
        <p:txBody>
          <a:bodyPr/>
          <a:lstStyle/>
          <a:p>
            <a:fld id="{25004A2A-A4A9-4B7C-BDC4-17383EFACBC8}" type="slidenum">
              <a:rPr lang="en-GB" smtClean="0"/>
              <a:pPr/>
              <a:t>8</a:t>
            </a:fld>
            <a:endParaRPr lang="en-GB"/>
          </a:p>
        </p:txBody>
      </p:sp>
    </p:spTree>
    <p:extLst>
      <p:ext uri="{BB962C8B-B14F-4D97-AF65-F5344CB8AC3E}">
        <p14:creationId xmlns:p14="http://schemas.microsoft.com/office/powerpoint/2010/main" val="3459504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b="1" dirty="0" smtClean="0"/>
              <a:t>TIMELINE OF KEY MILESTONES IN THE HISTORY OF VEHICLE SAFETY.</a:t>
            </a:r>
            <a:endParaRPr lang="en-GB" dirty="0" smtClean="0"/>
          </a:p>
          <a:p>
            <a:r>
              <a:rPr lang="en-GB" b="1" dirty="0" smtClean="0"/>
              <a:t>1958 - Seat Belt</a:t>
            </a:r>
          </a:p>
          <a:p>
            <a:r>
              <a:rPr lang="en-GB" dirty="0" smtClean="0"/>
              <a:t>Volvo introduces the seat belt. It remains the most beneficial car safety device of all time. </a:t>
            </a:r>
          </a:p>
          <a:p>
            <a:r>
              <a:rPr lang="en-GB" b="1" dirty="0" smtClean="0"/>
              <a:t>1960 - Padded Dashboard</a:t>
            </a:r>
          </a:p>
          <a:p>
            <a:r>
              <a:rPr lang="en-GB" dirty="0" smtClean="0"/>
              <a:t>Volvo introduces a padded dashboard, in an attempt to reduce facial/chest injuries from frontal collisions. </a:t>
            </a:r>
          </a:p>
          <a:p>
            <a:r>
              <a:rPr lang="en-GB" b="1" dirty="0" smtClean="0"/>
              <a:t>1967 - Seat Belts</a:t>
            </a:r>
          </a:p>
          <a:p>
            <a:r>
              <a:rPr lang="en-GB" dirty="0" smtClean="0"/>
              <a:t>All cars sold in the UK must be fitted with front seat belts. </a:t>
            </a:r>
          </a:p>
          <a:p>
            <a:r>
              <a:rPr lang="en-GB" b="1" dirty="0" smtClean="0"/>
              <a:t>1981 - Drivers Airbags</a:t>
            </a:r>
          </a:p>
          <a:p>
            <a:r>
              <a:rPr lang="en-GB" dirty="0" smtClean="0"/>
              <a:t>Mercedes-Benz S-class is the first production car with a driver's airbag. </a:t>
            </a:r>
          </a:p>
          <a:p>
            <a:r>
              <a:rPr lang="en-GB" b="1" dirty="0" smtClean="0"/>
              <a:t>1983 - Seat Belts</a:t>
            </a:r>
          </a:p>
          <a:p>
            <a:r>
              <a:rPr lang="en-GB" dirty="0" smtClean="0"/>
              <a:t>Becomes compulsory to wear front seat belts in the UK. </a:t>
            </a:r>
          </a:p>
          <a:p>
            <a:r>
              <a:rPr lang="en-GB" b="1" dirty="0" smtClean="0"/>
              <a:t>1987 - Rear Seat Belts</a:t>
            </a:r>
          </a:p>
          <a:p>
            <a:r>
              <a:rPr lang="en-GB" dirty="0" smtClean="0"/>
              <a:t>New cars sold in the UK must be fitted with rear seat belts. </a:t>
            </a:r>
          </a:p>
          <a:p>
            <a:r>
              <a:rPr lang="en-GB" b="1" dirty="0" smtClean="0"/>
              <a:t>1989 - Rear Seat Belts</a:t>
            </a:r>
          </a:p>
          <a:p>
            <a:r>
              <a:rPr lang="en-GB" dirty="0" smtClean="0"/>
              <a:t>Rear seat belts, if fitted, must be worn by children under 14 years in all cars driven in the UK. </a:t>
            </a:r>
          </a:p>
          <a:p>
            <a:r>
              <a:rPr lang="en-GB" b="1" dirty="0" smtClean="0"/>
              <a:t>1991 - Seat Belts</a:t>
            </a:r>
          </a:p>
          <a:p>
            <a:r>
              <a:rPr lang="en-GB" dirty="0" smtClean="0"/>
              <a:t>Seat belts, if fitted, must be worn by all rear seat passengers including adults. </a:t>
            </a:r>
          </a:p>
          <a:p>
            <a:r>
              <a:rPr lang="en-GB" b="1" dirty="0" smtClean="0"/>
              <a:t>2007 – Child restraints</a:t>
            </a:r>
          </a:p>
          <a:p>
            <a:r>
              <a:rPr lang="en-GB" dirty="0" smtClean="0"/>
              <a:t>Children under age of 12 or under 135cms (whichever comes first) must use an appropriate child restraint in any vehicle front or rear.</a:t>
            </a:r>
          </a:p>
        </p:txBody>
      </p:sp>
      <p:sp>
        <p:nvSpPr>
          <p:cNvPr id="4" name="Slide Number Placeholder 3"/>
          <p:cNvSpPr>
            <a:spLocks noGrp="1"/>
          </p:cNvSpPr>
          <p:nvPr>
            <p:ph type="sldNum" sz="quarter" idx="10"/>
          </p:nvPr>
        </p:nvSpPr>
        <p:spPr/>
        <p:txBody>
          <a:bodyPr/>
          <a:lstStyle/>
          <a:p>
            <a:fld id="{25004A2A-A4A9-4B7C-BDC4-17383EFACBC8}" type="slidenum">
              <a:rPr lang="en-GB" smtClean="0"/>
              <a:pPr/>
              <a:t>9</a:t>
            </a:fld>
            <a:endParaRPr lang="en-GB"/>
          </a:p>
        </p:txBody>
      </p:sp>
    </p:spTree>
    <p:extLst>
      <p:ext uri="{BB962C8B-B14F-4D97-AF65-F5344CB8AC3E}">
        <p14:creationId xmlns:p14="http://schemas.microsoft.com/office/powerpoint/2010/main" val="3725436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post-evaluation at the end of the presentation. This is located at Annex B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r>
              <a:rPr lang="en-GB" baseline="0" dirty="0" smtClean="0"/>
              <a:t>If teachers could complete a hard copy of this and then return to Road Safety Promotion and Outreach Branch, Room G-31, Clarence Court, 10-18 Adelaide Street, Belfast, BT2 8GB or email </a:t>
            </a:r>
            <a:r>
              <a:rPr lang="en-GB" baseline="0" smtClean="0"/>
              <a:t>to  </a:t>
            </a:r>
            <a:r>
              <a:rPr lang="en-GB" sz="1200" u="sng" kern="1200" smtClean="0">
                <a:solidFill>
                  <a:schemeClr val="tx1"/>
                </a:solidFill>
                <a:effectLst/>
                <a:latin typeface="+mn-lt"/>
                <a:ea typeface="+mn-ea"/>
                <a:cs typeface="+mn-cs"/>
                <a:hlinkClick r:id="rId3"/>
              </a:rPr>
              <a:t>safeandsustainabletravel@infrastructure-ni.gov.uk</a:t>
            </a:r>
            <a:endParaRPr lang="en-GB" baseline="0" dirty="0" smtClean="0"/>
          </a:p>
        </p:txBody>
      </p:sp>
      <p:sp>
        <p:nvSpPr>
          <p:cNvPr id="4" name="Slide Number Placeholder 3"/>
          <p:cNvSpPr>
            <a:spLocks noGrp="1"/>
          </p:cNvSpPr>
          <p:nvPr>
            <p:ph type="sldNum" sz="quarter" idx="10"/>
          </p:nvPr>
        </p:nvSpPr>
        <p:spPr/>
        <p:txBody>
          <a:bodyPr/>
          <a:lstStyle/>
          <a:p>
            <a:fld id="{6D7CFAB1-85B0-4A39-B1E0-D0DEDE93A8FE}" type="slidenum">
              <a:rPr lang="en-GB" smtClean="0"/>
              <a:pPr/>
              <a:t>10</a:t>
            </a:fld>
            <a:endParaRPr lang="en-GB"/>
          </a:p>
        </p:txBody>
      </p:sp>
    </p:spTree>
    <p:extLst>
      <p:ext uri="{BB962C8B-B14F-4D97-AF65-F5344CB8AC3E}">
        <p14:creationId xmlns:p14="http://schemas.microsoft.com/office/powerpoint/2010/main" val="1602082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760944-82BB-437E-BF3E-8050DF6D376D}" type="datetimeFigureOut">
              <a:rPr lang="en-GB" smtClean="0"/>
              <a:pPr/>
              <a:t>29/01/2018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D07A27-C95D-4C85-B297-6600C1B389D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60944-82BB-437E-BF3E-8050DF6D376D}" type="datetimeFigureOut">
              <a:rPr lang="en-GB" smtClean="0"/>
              <a:pPr/>
              <a:t>29/01/2018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07A27-C95D-4C85-B297-6600C1B389D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youtube.com/watch?v=3RpJBDdjelE" TargetMode="External"/><Relationship Id="rId5" Type="http://schemas.openxmlformats.org/officeDocument/2006/relationships/image" Target="../media/image2.jpeg"/><Relationship Id="rId4" Type="http://schemas.openxmlformats.org/officeDocument/2006/relationships/hyperlink" Target="http://movietheque.com/player.aspx?v=1dfspgyw&amp;KeepThis=true&amp;TB_iframe=true&amp;height=400&amp;width=496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8"/>
          <p:cNvSpPr txBox="1">
            <a:spLocks noChangeArrowheads="1"/>
          </p:cNvSpPr>
          <p:nvPr/>
        </p:nvSpPr>
        <p:spPr>
          <a:xfrm>
            <a:off x="0" y="2461846"/>
            <a:ext cx="9144001" cy="2305050"/>
          </a:xfrm>
          <a:prstGeom prst="rect">
            <a:avLst/>
          </a:prstGeom>
          <a:noFill/>
          <a:ln/>
        </p:spPr>
        <p:txBody>
          <a:bodyPr vert="horz" lIns="91440" tIns="45720" rIns="91440" bIns="45720" rtlCol="0">
            <a:normAutofit/>
          </a:bodyPr>
          <a:lstStyle/>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Wearing a Seatbelt</a:t>
            </a:r>
          </a:p>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chemeClr val="bg1"/>
                </a:solidFill>
                <a:effectLst/>
                <a:uLnTx/>
                <a:uFillTx/>
                <a:latin typeface="+mn-lt"/>
                <a:ea typeface="+mn-ea"/>
                <a:cs typeface="+mn-cs"/>
              </a:rPr>
              <a:t> </a:t>
            </a:r>
            <a:endParaRPr kumimoji="0" lang="en-GB" sz="44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7200" y="948718"/>
            <a:ext cx="8686800" cy="400110"/>
          </a:xfrm>
          <a:prstGeom prst="rect">
            <a:avLst/>
          </a:prstGeom>
          <a:noFill/>
        </p:spPr>
        <p:txBody>
          <a:bodyPr wrap="square" rtlCol="0">
            <a:spAutoFit/>
          </a:bodyPr>
          <a:lstStyle/>
          <a:p>
            <a:r>
              <a:rPr lang="en-US" sz="2000" b="1" dirty="0" smtClean="0">
                <a:solidFill>
                  <a:srgbClr val="254061"/>
                </a:solidFill>
                <a:latin typeface="Helvetica Neue"/>
                <a:cs typeface="Helvetica Neue"/>
              </a:rPr>
              <a:t>Post-Evaluation – Seatbelts</a:t>
            </a:r>
            <a:endParaRPr lang="en-US" sz="2000" b="1" dirty="0">
              <a:solidFill>
                <a:srgbClr val="254061"/>
              </a:solidFill>
              <a:latin typeface="Helvetica Neue"/>
              <a:cs typeface="Helvetica Neue"/>
            </a:endParaRPr>
          </a:p>
        </p:txBody>
      </p:sp>
      <p:graphicFrame>
        <p:nvGraphicFramePr>
          <p:cNvPr id="5" name="Table 4"/>
          <p:cNvGraphicFramePr>
            <a:graphicFrameLocks noGrp="1"/>
          </p:cNvGraphicFramePr>
          <p:nvPr/>
        </p:nvGraphicFramePr>
        <p:xfrm>
          <a:off x="539552" y="1916832"/>
          <a:ext cx="8064896" cy="4629834"/>
        </p:xfrm>
        <a:graphic>
          <a:graphicData uri="http://schemas.openxmlformats.org/drawingml/2006/table">
            <a:tbl>
              <a:tblPr/>
              <a:tblGrid>
                <a:gridCol w="2866271"/>
                <a:gridCol w="1039725"/>
                <a:gridCol w="1039725"/>
                <a:gridCol w="1039725"/>
                <a:gridCol w="1039725"/>
                <a:gridCol w="1039725"/>
              </a:tblGrid>
              <a:tr h="648072">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Seatbelt</a:t>
                      </a:r>
                      <a:r>
                        <a:rPr lang="en-GB" sz="1400" b="1" baseline="0" dirty="0" smtClean="0">
                          <a:solidFill>
                            <a:schemeClr val="accent1">
                              <a:lumMod val="50000"/>
                            </a:schemeClr>
                          </a:solidFill>
                          <a:latin typeface="+mn-lt"/>
                          <a:ea typeface="Calibri"/>
                          <a:cs typeface="Times New Roman"/>
                        </a:rPr>
                        <a:t> wearing should not be compulsory.</a:t>
                      </a:r>
                      <a:endParaRPr lang="en-GB" sz="1400"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400" b="1" dirty="0" smtClean="0">
                          <a:solidFill>
                            <a:schemeClr val="accent1">
                              <a:lumMod val="50000"/>
                            </a:schemeClr>
                          </a:solidFill>
                          <a:latin typeface="+mn-lt"/>
                          <a:ea typeface="Calibri"/>
                          <a:cs typeface="Times New Roman" pitchFamily="18" charset="0"/>
                        </a:rPr>
                        <a:t>Seatbelts</a:t>
                      </a:r>
                      <a:r>
                        <a:rPr lang="en-GB" sz="1400" b="1" baseline="0" dirty="0" smtClean="0">
                          <a:solidFill>
                            <a:schemeClr val="accent1">
                              <a:lumMod val="50000"/>
                            </a:schemeClr>
                          </a:solidFill>
                          <a:latin typeface="+mn-lt"/>
                          <a:ea typeface="Calibri"/>
                          <a:cs typeface="Times New Roman" pitchFamily="18" charset="0"/>
                        </a:rPr>
                        <a:t> should only be worn on long journeys.</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pitchFamily="18" charset="0"/>
                        </a:rPr>
                        <a:t>The</a:t>
                      </a:r>
                      <a:r>
                        <a:rPr lang="en-GB" sz="1400" b="1" baseline="0" dirty="0" smtClean="0">
                          <a:solidFill>
                            <a:schemeClr val="accent1">
                              <a:lumMod val="50000"/>
                            </a:schemeClr>
                          </a:solidFill>
                          <a:latin typeface="+mn-lt"/>
                          <a:ea typeface="Calibri"/>
                          <a:cs typeface="Times New Roman" pitchFamily="18" charset="0"/>
                        </a:rPr>
                        <a:t> modern airbags make seatbelt wearing unnecessary</a:t>
                      </a:r>
                      <a:endParaRPr lang="en-GB" sz="1400" b="1" dirty="0" smtClean="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pitchFamily="18" charset="0"/>
                        </a:rPr>
                        <a:t>It is safer to brace yourself </a:t>
                      </a:r>
                      <a:r>
                        <a:rPr lang="en-GB" sz="1400" b="1" baseline="0" dirty="0" smtClean="0">
                          <a:solidFill>
                            <a:schemeClr val="accent1">
                              <a:lumMod val="50000"/>
                            </a:schemeClr>
                          </a:solidFill>
                          <a:latin typeface="+mn-lt"/>
                          <a:ea typeface="Calibri"/>
                          <a:cs typeface="Times New Roman" pitchFamily="18" charset="0"/>
                        </a:rPr>
                        <a:t>in a collision than wear a seatbelt that may trap you in the car.</a:t>
                      </a:r>
                      <a:endParaRPr lang="en-GB" sz="1400" b="1" dirty="0">
                        <a:solidFill>
                          <a:schemeClr val="accent1">
                            <a:lumMod val="50000"/>
                          </a:schemeClr>
                        </a:solidFill>
                        <a:latin typeface="+mn-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algn="ctr">
                        <a:lnSpc>
                          <a:spcPct val="115000"/>
                        </a:lnSpc>
                        <a:spcAft>
                          <a:spcPts val="0"/>
                        </a:spcAft>
                      </a:pPr>
                      <a:r>
                        <a:rPr lang="en-GB" sz="1400" b="1" baseline="0" dirty="0" smtClean="0">
                          <a:solidFill>
                            <a:schemeClr val="accent1">
                              <a:lumMod val="50000"/>
                            </a:schemeClr>
                          </a:solidFill>
                          <a:latin typeface="+mn-lt"/>
                          <a:ea typeface="Calibri"/>
                          <a:cs typeface="Times New Roman" pitchFamily="18" charset="0"/>
                        </a:rPr>
                        <a:t>Seatbelts are very uncomfortable to wear.</a:t>
                      </a:r>
                      <a:endParaRPr lang="en-GB" sz="1400" b="1" dirty="0">
                        <a:solidFill>
                          <a:schemeClr val="accent1">
                            <a:lumMod val="50000"/>
                          </a:schemeClr>
                        </a:solidFill>
                        <a:latin typeface="+mn-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pitchFamily="18" charset="0"/>
                        </a:rPr>
                        <a:t>Everyone in the car must wear</a:t>
                      </a:r>
                      <a:r>
                        <a:rPr lang="en-GB" sz="1400" b="1" baseline="0" dirty="0" smtClean="0">
                          <a:solidFill>
                            <a:schemeClr val="accent1">
                              <a:lumMod val="50000"/>
                            </a:schemeClr>
                          </a:solidFill>
                          <a:latin typeface="+mn-lt"/>
                          <a:ea typeface="Calibri"/>
                          <a:cs typeface="Times New Roman" pitchFamily="18" charset="0"/>
                        </a:rPr>
                        <a:t> the seatbelt all the time.</a:t>
                      </a:r>
                      <a:endParaRPr lang="en-GB" sz="1400" b="1" dirty="0">
                        <a:solidFill>
                          <a:schemeClr val="accent1">
                            <a:lumMod val="50000"/>
                          </a:schemeClr>
                        </a:solidFill>
                        <a:latin typeface="+mn-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7200" y="948718"/>
            <a:ext cx="8686800" cy="400110"/>
          </a:xfrm>
          <a:prstGeom prst="rect">
            <a:avLst/>
          </a:prstGeom>
          <a:noFill/>
        </p:spPr>
        <p:txBody>
          <a:bodyPr wrap="square" rtlCol="0">
            <a:spAutoFit/>
          </a:bodyPr>
          <a:lstStyle/>
          <a:p>
            <a:r>
              <a:rPr lang="en-US" sz="2000" b="1" dirty="0" smtClean="0">
                <a:solidFill>
                  <a:srgbClr val="254061"/>
                </a:solidFill>
                <a:latin typeface="Helvetica Neue"/>
                <a:cs typeface="Helvetica Neue"/>
              </a:rPr>
              <a:t>Pre-Evaluation – Seatbelts</a:t>
            </a:r>
            <a:endParaRPr lang="en-US" sz="2000" b="1" dirty="0">
              <a:solidFill>
                <a:srgbClr val="254061"/>
              </a:solidFill>
              <a:latin typeface="Helvetica Neue"/>
              <a:cs typeface="Helvetica Neue"/>
            </a:endParaRPr>
          </a:p>
        </p:txBody>
      </p:sp>
      <p:graphicFrame>
        <p:nvGraphicFramePr>
          <p:cNvPr id="6" name="Table 5"/>
          <p:cNvGraphicFramePr>
            <a:graphicFrameLocks noGrp="1"/>
          </p:cNvGraphicFramePr>
          <p:nvPr/>
        </p:nvGraphicFramePr>
        <p:xfrm>
          <a:off x="539552" y="1988840"/>
          <a:ext cx="8064896" cy="4536504"/>
        </p:xfrm>
        <a:graphic>
          <a:graphicData uri="http://schemas.openxmlformats.org/drawingml/2006/table">
            <a:tbl>
              <a:tblPr/>
              <a:tblGrid>
                <a:gridCol w="2866271"/>
                <a:gridCol w="1039725"/>
                <a:gridCol w="1039725"/>
                <a:gridCol w="1039725"/>
                <a:gridCol w="1039725"/>
                <a:gridCol w="1039725"/>
              </a:tblGrid>
              <a:tr h="756084">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Seatbelt</a:t>
                      </a:r>
                      <a:r>
                        <a:rPr lang="en-GB" sz="1400" b="1" baseline="0" dirty="0" smtClean="0">
                          <a:solidFill>
                            <a:schemeClr val="accent1">
                              <a:lumMod val="50000"/>
                            </a:schemeClr>
                          </a:solidFill>
                          <a:latin typeface="+mn-lt"/>
                          <a:ea typeface="Calibri"/>
                          <a:cs typeface="Times New Roman"/>
                        </a:rPr>
                        <a:t> wearing should not be compulsory.</a:t>
                      </a:r>
                      <a:endParaRPr lang="en-GB" sz="1400"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400" b="1" dirty="0" smtClean="0">
                          <a:solidFill>
                            <a:schemeClr val="accent1">
                              <a:lumMod val="50000"/>
                            </a:schemeClr>
                          </a:solidFill>
                          <a:latin typeface="+mn-lt"/>
                          <a:ea typeface="Calibri"/>
                          <a:cs typeface="Times New Roman" pitchFamily="18" charset="0"/>
                        </a:rPr>
                        <a:t>Seatbelts</a:t>
                      </a:r>
                      <a:r>
                        <a:rPr lang="en-GB" sz="1400" b="1" baseline="0" dirty="0" smtClean="0">
                          <a:solidFill>
                            <a:schemeClr val="accent1">
                              <a:lumMod val="50000"/>
                            </a:schemeClr>
                          </a:solidFill>
                          <a:latin typeface="+mn-lt"/>
                          <a:ea typeface="Calibri"/>
                          <a:cs typeface="Times New Roman" pitchFamily="18" charset="0"/>
                        </a:rPr>
                        <a:t> should only be worn on long journeys.</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pitchFamily="18" charset="0"/>
                        </a:rPr>
                        <a:t>The</a:t>
                      </a:r>
                      <a:r>
                        <a:rPr lang="en-GB" sz="1400" b="1" baseline="0" dirty="0" smtClean="0">
                          <a:solidFill>
                            <a:schemeClr val="accent1">
                              <a:lumMod val="50000"/>
                            </a:schemeClr>
                          </a:solidFill>
                          <a:latin typeface="+mn-lt"/>
                          <a:ea typeface="Calibri"/>
                          <a:cs typeface="Times New Roman" pitchFamily="18" charset="0"/>
                        </a:rPr>
                        <a:t> modern airbags make seatbelt wearing unnecessary</a:t>
                      </a:r>
                      <a:endParaRPr lang="en-GB" sz="1400" b="1" dirty="0" smtClean="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pitchFamily="18" charset="0"/>
                        </a:rPr>
                        <a:t>It is safer to brace yourself </a:t>
                      </a:r>
                      <a:r>
                        <a:rPr lang="en-GB" sz="1400" b="1" baseline="0" dirty="0" smtClean="0">
                          <a:solidFill>
                            <a:schemeClr val="accent1">
                              <a:lumMod val="50000"/>
                            </a:schemeClr>
                          </a:solidFill>
                          <a:latin typeface="+mn-lt"/>
                          <a:ea typeface="Calibri"/>
                          <a:cs typeface="Times New Roman" pitchFamily="18" charset="0"/>
                        </a:rPr>
                        <a:t>in a collision than wear a seatbelt that may trap you in the car.</a:t>
                      </a:r>
                      <a:endParaRPr lang="en-GB" sz="1400" b="1" dirty="0">
                        <a:solidFill>
                          <a:schemeClr val="accent1">
                            <a:lumMod val="50000"/>
                          </a:schemeClr>
                        </a:solidFill>
                        <a:latin typeface="+mn-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baseline="0" smtClean="0">
                          <a:solidFill>
                            <a:schemeClr val="accent1">
                              <a:lumMod val="50000"/>
                            </a:schemeClr>
                          </a:solidFill>
                          <a:latin typeface="+mn-lt"/>
                          <a:ea typeface="Calibri"/>
                          <a:cs typeface="Times New Roman" pitchFamily="18" charset="0"/>
                        </a:rPr>
                        <a:t>Seatbelts are very uncomfortable to wear.</a:t>
                      </a:r>
                      <a:endParaRPr lang="en-GB" sz="1400" b="1" dirty="0">
                        <a:solidFill>
                          <a:schemeClr val="accent1">
                            <a:lumMod val="50000"/>
                          </a:schemeClr>
                        </a:solidFill>
                        <a:latin typeface="+mn-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descr="C:\Users\temp-lappinn\Documents\Untitled-1.jpg">
            <a:hlinkClick r:id="rId4"/>
          </p:cNvPr>
          <p:cNvPicPr>
            <a:picLocks noChangeAspect="1" noChangeArrowheads="1"/>
          </p:cNvPicPr>
          <p:nvPr/>
        </p:nvPicPr>
        <p:blipFill>
          <a:blip r:embed="rId5" cstate="print"/>
          <a:srcRect b="2353"/>
          <a:stretch>
            <a:fillRect/>
          </a:stretch>
        </p:blipFill>
        <p:spPr bwMode="auto">
          <a:xfrm>
            <a:off x="1547664" y="2060848"/>
            <a:ext cx="6264696" cy="4248472"/>
          </a:xfrm>
          <a:prstGeom prst="rect">
            <a:avLst/>
          </a:prstGeom>
          <a:noFill/>
        </p:spPr>
      </p:pic>
      <p:sp>
        <p:nvSpPr>
          <p:cNvPr id="4" name="Action Button: Movie 3">
            <a:hlinkClick r:id="rId6" highlightClick="1"/>
          </p:cNvPr>
          <p:cNvSpPr/>
          <p:nvPr/>
        </p:nvSpPr>
        <p:spPr>
          <a:xfrm>
            <a:off x="6444208" y="4725144"/>
            <a:ext cx="1080120" cy="936104"/>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Rectangle 8"/>
          <p:cNvSpPr txBox="1">
            <a:spLocks noChangeArrowheads="1"/>
          </p:cNvSpPr>
          <p:nvPr/>
        </p:nvSpPr>
        <p:spPr>
          <a:xfrm>
            <a:off x="478301" y="2420888"/>
            <a:ext cx="8665699" cy="3248994"/>
          </a:xfrm>
          <a:prstGeom prst="rect">
            <a:avLst/>
          </a:prstGeom>
          <a:noFill/>
          <a:ln/>
        </p:spPr>
        <p:txBody>
          <a:bodyPr vert="horz" lIns="91440" tIns="45720" rIns="91440" bIns="45720" rtlCol="0">
            <a:normAutofit fontScale="40000" lnSpcReduction="20000"/>
          </a:bodyPr>
          <a:lstStyle/>
          <a:p>
            <a:pPr>
              <a:spcBef>
                <a:spcPct val="50000"/>
              </a:spcBef>
            </a:pPr>
            <a:r>
              <a:rPr lang="en-US" sz="5500" dirty="0" smtClean="0">
                <a:solidFill>
                  <a:srgbClr val="254061"/>
                </a:solidFill>
                <a:latin typeface="Arial" pitchFamily="34" charset="0"/>
                <a:ea typeface="ＭＳ Ｐゴシック" charset="0"/>
                <a:cs typeface="Arial" pitchFamily="34" charset="0"/>
              </a:rPr>
              <a:t>What factors contributed to the collision?</a:t>
            </a:r>
          </a:p>
          <a:p>
            <a:pPr>
              <a:spcBef>
                <a:spcPct val="50000"/>
              </a:spcBef>
            </a:pPr>
            <a:endParaRPr lang="en-US" sz="5500" dirty="0" smtClean="0">
              <a:solidFill>
                <a:srgbClr val="254061"/>
              </a:solidFill>
              <a:latin typeface="Arial" pitchFamily="34" charset="0"/>
              <a:ea typeface="ＭＳ Ｐゴシック" charset="0"/>
              <a:cs typeface="Arial" pitchFamily="34" charset="0"/>
            </a:endParaRPr>
          </a:p>
          <a:p>
            <a:pPr>
              <a:spcBef>
                <a:spcPct val="50000"/>
              </a:spcBef>
            </a:pPr>
            <a:r>
              <a:rPr lang="en-US" sz="5500" dirty="0" smtClean="0">
                <a:solidFill>
                  <a:srgbClr val="254061"/>
                </a:solidFill>
                <a:latin typeface="Arial" pitchFamily="34" charset="0"/>
                <a:ea typeface="ＭＳ Ｐゴシック" charset="0"/>
                <a:cs typeface="Arial" pitchFamily="34" charset="0"/>
              </a:rPr>
              <a:t>Who was killed and why?</a:t>
            </a:r>
          </a:p>
          <a:p>
            <a:pPr>
              <a:spcBef>
                <a:spcPct val="50000"/>
              </a:spcBef>
            </a:pPr>
            <a:endParaRPr lang="en-US" sz="5500" dirty="0" smtClean="0">
              <a:solidFill>
                <a:srgbClr val="254061"/>
              </a:solidFill>
              <a:latin typeface="Arial" pitchFamily="34" charset="0"/>
              <a:ea typeface="ＭＳ Ｐゴシック" charset="0"/>
              <a:cs typeface="Arial" pitchFamily="34" charset="0"/>
            </a:endParaRPr>
          </a:p>
          <a:p>
            <a:pPr>
              <a:spcBef>
                <a:spcPct val="50000"/>
              </a:spcBef>
            </a:pPr>
            <a:r>
              <a:rPr lang="en-US" sz="5500" dirty="0" smtClean="0">
                <a:solidFill>
                  <a:srgbClr val="254061"/>
                </a:solidFill>
                <a:latin typeface="Arial" pitchFamily="34" charset="0"/>
                <a:ea typeface="ＭＳ Ｐゴシック" charset="0"/>
                <a:cs typeface="Arial" pitchFamily="34" charset="0"/>
              </a:rPr>
              <a:t>What injuries could have been sustained by the survivors?</a:t>
            </a:r>
          </a:p>
          <a:p>
            <a:pPr>
              <a:spcBef>
                <a:spcPct val="50000"/>
              </a:spcBef>
            </a:pPr>
            <a:endParaRPr lang="en-US" sz="5500" dirty="0" smtClean="0">
              <a:solidFill>
                <a:srgbClr val="254061"/>
              </a:solidFill>
              <a:latin typeface="Arial" pitchFamily="34" charset="0"/>
              <a:ea typeface="ＭＳ Ｐゴシック" charset="0"/>
              <a:cs typeface="Arial" pitchFamily="34" charset="0"/>
            </a:endParaRPr>
          </a:p>
          <a:p>
            <a:pPr>
              <a:spcBef>
                <a:spcPct val="50000"/>
              </a:spcBef>
            </a:pPr>
            <a:r>
              <a:rPr lang="en-US" sz="5500" dirty="0" smtClean="0">
                <a:solidFill>
                  <a:srgbClr val="254061"/>
                </a:solidFill>
                <a:latin typeface="Arial" pitchFamily="34" charset="0"/>
                <a:ea typeface="ＭＳ Ｐゴシック" charset="0"/>
                <a:cs typeface="Arial" pitchFamily="34" charset="0"/>
              </a:rPr>
              <a:t>What could have reduced the injuries?</a:t>
            </a:r>
          </a:p>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mn-lt"/>
                <a:ea typeface="+mn-ea"/>
                <a:cs typeface="+mn-cs"/>
              </a:rPr>
              <a:t> </a:t>
            </a:r>
            <a:endParaRPr kumimoji="0" lang="en-GB" sz="4400" b="1" i="0" u="none" strike="noStrike" kern="1200" cap="none" spc="0" normalizeH="0" baseline="0" noProof="0" dirty="0">
              <a:ln>
                <a:noFill/>
              </a:ln>
              <a:solidFill>
                <a:srgbClr val="254061"/>
              </a:solidFill>
              <a:effectLst/>
              <a:uLnTx/>
              <a:uFillTx/>
              <a:latin typeface="+mn-lt"/>
              <a:ea typeface="+mn-ea"/>
              <a:cs typeface="+mn-cs"/>
            </a:endParaRPr>
          </a:p>
        </p:txBody>
      </p:sp>
      <p:sp>
        <p:nvSpPr>
          <p:cNvPr id="5" name="Rectangle 8"/>
          <p:cNvSpPr txBox="1">
            <a:spLocks noChangeArrowheads="1"/>
          </p:cNvSpPr>
          <p:nvPr/>
        </p:nvSpPr>
        <p:spPr>
          <a:xfrm>
            <a:off x="478301" y="872196"/>
            <a:ext cx="6724357" cy="1252026"/>
          </a:xfrm>
          <a:prstGeom prst="rect">
            <a:avLst/>
          </a:prstGeom>
          <a:noFill/>
          <a:ln/>
        </p:spPr>
        <p:txBody>
          <a:bodyPr vert="horz" lIns="91440" tIns="45720" rIns="91440" bIns="45720" rtlCol="0">
            <a:normAutofit fontScale="92500" lnSpcReduction="10000"/>
          </a:bodyPr>
          <a:lstStyle/>
          <a:p>
            <a:pPr marL="342900" marR="0" lvl="0" indent="-342900"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Discussion</a:t>
            </a:r>
          </a:p>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chemeClr val="bg1"/>
                </a:solidFill>
                <a:effectLst/>
                <a:uLnTx/>
                <a:uFillTx/>
                <a:latin typeface="+mn-lt"/>
                <a:ea typeface="+mn-ea"/>
                <a:cs typeface="+mn-cs"/>
              </a:rPr>
              <a:t> </a:t>
            </a:r>
            <a:endParaRPr kumimoji="0" lang="en-GB" sz="44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ssolve">
                                      <p:cBhvr>
                                        <p:cTn id="12" dur="1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dissolve">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dissolve">
                                      <p:cBhvr>
                                        <p:cTn id="22" dur="10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dissolve">
                                      <p:cBhvr>
                                        <p:cTn id="27" dur="10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ssolve">
                                      <p:cBhvr>
                                        <p:cTn id="32" dur="1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Effect transition="in" filter="dissolve">
                                      <p:cBhvr>
                                        <p:cTn id="37"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8"/>
          <p:cNvSpPr txBox="1">
            <a:spLocks noChangeArrowheads="1"/>
          </p:cNvSpPr>
          <p:nvPr/>
        </p:nvSpPr>
        <p:spPr>
          <a:xfrm>
            <a:off x="467544" y="980728"/>
            <a:ext cx="6724357" cy="1252026"/>
          </a:xfrm>
          <a:prstGeom prst="rect">
            <a:avLst/>
          </a:prstGeom>
          <a:noFill/>
          <a:ln/>
        </p:spPr>
        <p:txBody>
          <a:bodyPr vert="horz" lIns="91440" tIns="45720" rIns="91440" bIns="45720" rtlCol="0">
            <a:normAutofit fontScale="55000" lnSpcReduction="20000"/>
          </a:bodyPr>
          <a:lstStyle/>
          <a:p>
            <a:pPr marL="342900" marR="0" lvl="0" indent="-342900" defTabSz="457200" rtl="0" eaLnBrk="1" fontAlgn="auto" latinLnBrk="0" hangingPunct="1">
              <a:lnSpc>
                <a:spcPct val="90000"/>
              </a:lnSpc>
              <a:spcBef>
                <a:spcPct val="20000"/>
              </a:spcBef>
              <a:spcAft>
                <a:spcPts val="0"/>
              </a:spcAft>
              <a:buClrTx/>
              <a:buSzTx/>
              <a:buFontTx/>
              <a:buNone/>
              <a:tabLst/>
              <a:defRPr/>
            </a:pPr>
            <a:endPar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endParaRPr>
          </a:p>
          <a:p>
            <a:pPr marL="342900" marR="0" lvl="0" indent="-342900"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Seatbelts,</a:t>
            </a:r>
            <a:r>
              <a:rPr kumimoji="0" lang="en-GB" sz="4400" b="1" i="0" u="none" strike="noStrike" kern="1200" cap="none" spc="0" normalizeH="0" noProof="0" dirty="0" smtClean="0">
                <a:ln>
                  <a:noFill/>
                </a:ln>
                <a:solidFill>
                  <a:srgbClr val="254061"/>
                </a:solidFill>
                <a:effectLst/>
                <a:uLnTx/>
                <a:uFillTx/>
                <a:latin typeface="Arial" pitchFamily="34" charset="0"/>
                <a:ea typeface="+mn-ea"/>
                <a:cs typeface="Arial" pitchFamily="34" charset="0"/>
              </a:rPr>
              <a:t> Child Restraints and the Law</a:t>
            </a:r>
            <a:endPar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endParaRPr>
          </a:p>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chemeClr val="bg1"/>
                </a:solidFill>
                <a:effectLst/>
                <a:uLnTx/>
                <a:uFillTx/>
                <a:latin typeface="+mn-lt"/>
                <a:ea typeface="+mn-ea"/>
                <a:cs typeface="+mn-cs"/>
              </a:rPr>
              <a:t> </a:t>
            </a:r>
            <a:endParaRPr kumimoji="0" lang="en-GB" sz="4400" b="1" i="0" u="none" strike="noStrike" kern="1200" cap="none" spc="0" normalizeH="0" baseline="0" noProof="0" dirty="0">
              <a:ln>
                <a:noFill/>
              </a:ln>
              <a:solidFill>
                <a:schemeClr val="bg1"/>
              </a:solidFill>
              <a:effectLst/>
              <a:uLnTx/>
              <a:uFillTx/>
              <a:latin typeface="+mn-lt"/>
              <a:ea typeface="+mn-ea"/>
              <a:cs typeface="+mn-cs"/>
            </a:endParaRPr>
          </a:p>
        </p:txBody>
      </p:sp>
      <p:sp>
        <p:nvSpPr>
          <p:cNvPr id="4" name="Text Box 3"/>
          <p:cNvSpPr txBox="1">
            <a:spLocks noChangeArrowheads="1"/>
          </p:cNvSpPr>
          <p:nvPr/>
        </p:nvSpPr>
        <p:spPr bwMode="auto">
          <a:xfrm>
            <a:off x="683568" y="2204864"/>
            <a:ext cx="3459088" cy="3785652"/>
          </a:xfrm>
          <a:prstGeom prst="rect">
            <a:avLst/>
          </a:prstGeom>
          <a:noFill/>
          <a:ln w="9525">
            <a:noFill/>
            <a:miter lim="800000"/>
            <a:headEnd/>
            <a:tailEnd/>
          </a:ln>
        </p:spPr>
        <p:txBody>
          <a:bodyPr wrap="square">
            <a:prstTxWarp prst="textNoShape">
              <a:avLst/>
            </a:prstTxWarp>
            <a:spAutoFit/>
          </a:bodyPr>
          <a:lstStyle/>
          <a:p>
            <a:r>
              <a:rPr lang="en-GB" sz="1600" b="1" u="sng" dirty="0" smtClean="0">
                <a:solidFill>
                  <a:srgbClr val="FF0000"/>
                </a:solidFill>
                <a:latin typeface="Arial" pitchFamily="34" charset="0"/>
                <a:cs typeface="Arial" pitchFamily="34" charset="0"/>
              </a:rPr>
              <a:t>Under 12 years AND below 135cm tall</a:t>
            </a:r>
            <a:endParaRPr lang="en-GB" sz="1600" dirty="0" smtClean="0">
              <a:solidFill>
                <a:srgbClr val="FF0000"/>
              </a:solidFill>
              <a:latin typeface="Arial" pitchFamily="34" charset="0"/>
              <a:cs typeface="Arial" pitchFamily="34" charset="0"/>
            </a:endParaRPr>
          </a:p>
          <a:p>
            <a:r>
              <a:rPr lang="en-GB" sz="1600" dirty="0" smtClean="0">
                <a:solidFill>
                  <a:schemeClr val="accent1">
                    <a:lumMod val="50000"/>
                  </a:schemeClr>
                </a:solidFill>
                <a:latin typeface="Arial" pitchFamily="34" charset="0"/>
                <a:cs typeface="Arial" pitchFamily="34" charset="0"/>
              </a:rPr>
              <a:t> </a:t>
            </a:r>
          </a:p>
          <a:p>
            <a:r>
              <a:rPr lang="en-GB" sz="1600" dirty="0" smtClean="0">
                <a:solidFill>
                  <a:schemeClr val="accent1">
                    <a:lumMod val="50000"/>
                  </a:schemeClr>
                </a:solidFill>
                <a:latin typeface="Arial" pitchFamily="34" charset="0"/>
                <a:cs typeface="Arial" pitchFamily="34" charset="0"/>
              </a:rPr>
              <a:t>Rear-facing restraint with harness</a:t>
            </a:r>
          </a:p>
          <a:p>
            <a:r>
              <a:rPr lang="en-GB" sz="1600" dirty="0" smtClean="0">
                <a:solidFill>
                  <a:schemeClr val="accent1">
                    <a:lumMod val="50000"/>
                  </a:schemeClr>
                </a:solidFill>
                <a:latin typeface="Arial" pitchFamily="34" charset="0"/>
                <a:cs typeface="Arial" pitchFamily="34" charset="0"/>
              </a:rPr>
              <a:t>Forward facing restraint with harness</a:t>
            </a:r>
          </a:p>
          <a:p>
            <a:r>
              <a:rPr lang="en-GB" sz="1600" dirty="0" smtClean="0">
                <a:solidFill>
                  <a:schemeClr val="accent1">
                    <a:lumMod val="50000"/>
                  </a:schemeClr>
                </a:solidFill>
                <a:latin typeface="Arial" pitchFamily="34" charset="0"/>
                <a:cs typeface="Arial" pitchFamily="34" charset="0"/>
              </a:rPr>
              <a:t>Booster Seat (Back &amp; Base) &amp; Seatbelt</a:t>
            </a:r>
          </a:p>
          <a:p>
            <a:r>
              <a:rPr lang="en-GB" sz="1600" dirty="0" smtClean="0">
                <a:solidFill>
                  <a:schemeClr val="accent1">
                    <a:lumMod val="50000"/>
                  </a:schemeClr>
                </a:solidFill>
                <a:latin typeface="Arial" pitchFamily="34" charset="0"/>
                <a:cs typeface="Arial" pitchFamily="34" charset="0"/>
              </a:rPr>
              <a:t>Booster Cushion (Base Only) &amp; Seatbelt</a:t>
            </a:r>
          </a:p>
          <a:p>
            <a:endParaRPr lang="en-GB" sz="1600" dirty="0" smtClean="0">
              <a:solidFill>
                <a:schemeClr val="accent1">
                  <a:lumMod val="50000"/>
                </a:schemeClr>
              </a:solidFill>
              <a:latin typeface="Arial" pitchFamily="34" charset="0"/>
              <a:cs typeface="Arial" pitchFamily="34" charset="0"/>
            </a:endParaRPr>
          </a:p>
          <a:p>
            <a:endParaRPr lang="en-GB" sz="1600" dirty="0" smtClean="0">
              <a:solidFill>
                <a:schemeClr val="accent1">
                  <a:lumMod val="50000"/>
                </a:schemeClr>
              </a:solidFill>
              <a:latin typeface="Arial" pitchFamily="34" charset="0"/>
              <a:cs typeface="Arial" pitchFamily="34" charset="0"/>
            </a:endParaRPr>
          </a:p>
          <a:p>
            <a:r>
              <a:rPr lang="en-GB" sz="1600" b="1" u="sng" dirty="0" smtClean="0">
                <a:solidFill>
                  <a:srgbClr val="FF0000"/>
                </a:solidFill>
                <a:latin typeface="Arial" pitchFamily="34" charset="0"/>
                <a:cs typeface="Arial" pitchFamily="34" charset="0"/>
              </a:rPr>
              <a:t>12 years onwards or 135cm tall</a:t>
            </a:r>
            <a:endParaRPr lang="en-GB" sz="1600" dirty="0" smtClean="0">
              <a:solidFill>
                <a:srgbClr val="FF0000"/>
              </a:solidFill>
              <a:latin typeface="Arial" pitchFamily="34" charset="0"/>
              <a:cs typeface="Arial" pitchFamily="34" charset="0"/>
            </a:endParaRPr>
          </a:p>
          <a:p>
            <a:r>
              <a:rPr lang="en-GB" sz="1600" dirty="0" smtClean="0">
                <a:solidFill>
                  <a:schemeClr val="accent1">
                    <a:lumMod val="50000"/>
                  </a:schemeClr>
                </a:solidFill>
                <a:latin typeface="Arial" pitchFamily="34" charset="0"/>
                <a:cs typeface="Arial" pitchFamily="34" charset="0"/>
              </a:rPr>
              <a:t>Seatbelt only</a:t>
            </a:r>
          </a:p>
          <a:p>
            <a:endParaRPr lang="en-GB" sz="1600" dirty="0">
              <a:solidFill>
                <a:schemeClr val="accent1">
                  <a:lumMod val="50000"/>
                </a:schemeClr>
              </a:solidFill>
              <a:latin typeface="Arial" pitchFamily="34" charset="0"/>
              <a:cs typeface="Arial" pitchFamily="34" charset="0"/>
            </a:endParaRPr>
          </a:p>
        </p:txBody>
      </p:sp>
      <p:sp>
        <p:nvSpPr>
          <p:cNvPr id="5" name="Text Box 3"/>
          <p:cNvSpPr txBox="1">
            <a:spLocks noChangeArrowheads="1"/>
          </p:cNvSpPr>
          <p:nvPr/>
        </p:nvSpPr>
        <p:spPr bwMode="auto">
          <a:xfrm>
            <a:off x="5076056" y="2204864"/>
            <a:ext cx="2667000" cy="3785652"/>
          </a:xfrm>
          <a:prstGeom prst="rect">
            <a:avLst/>
          </a:prstGeom>
          <a:noFill/>
          <a:ln w="9525">
            <a:noFill/>
            <a:miter lim="800000"/>
            <a:headEnd/>
            <a:tailEnd/>
          </a:ln>
        </p:spPr>
        <p:txBody>
          <a:bodyPr>
            <a:prstTxWarp prst="textNoShape">
              <a:avLst/>
            </a:prstTxWarp>
            <a:spAutoFit/>
          </a:bodyPr>
          <a:lstStyle/>
          <a:p>
            <a:r>
              <a:rPr lang="en-GB" sz="1600" b="1" u="sng" dirty="0" smtClean="0">
                <a:solidFill>
                  <a:srgbClr val="FF0000"/>
                </a:solidFill>
                <a:latin typeface="Arial" pitchFamily="34" charset="0"/>
                <a:cs typeface="Arial" pitchFamily="34" charset="0"/>
              </a:rPr>
              <a:t>Under 14 Years</a:t>
            </a:r>
            <a:endParaRPr lang="en-GB" sz="1600" dirty="0" smtClean="0">
              <a:solidFill>
                <a:srgbClr val="FF0000"/>
              </a:solidFill>
              <a:latin typeface="Arial" pitchFamily="34" charset="0"/>
              <a:cs typeface="Arial" pitchFamily="34" charset="0"/>
            </a:endParaRPr>
          </a:p>
          <a:p>
            <a:r>
              <a:rPr lang="en-GB" sz="1600" dirty="0" smtClean="0">
                <a:solidFill>
                  <a:schemeClr val="accent1">
                    <a:lumMod val="50000"/>
                  </a:schemeClr>
                </a:solidFill>
                <a:latin typeface="Arial" pitchFamily="34" charset="0"/>
                <a:cs typeface="Arial" pitchFamily="34" charset="0"/>
              </a:rPr>
              <a:t>Driver is responsible</a:t>
            </a:r>
          </a:p>
          <a:p>
            <a:endParaRPr lang="en-GB" sz="1600" dirty="0" smtClean="0">
              <a:solidFill>
                <a:schemeClr val="accent1">
                  <a:lumMod val="50000"/>
                </a:schemeClr>
              </a:solidFill>
              <a:latin typeface="Arial" pitchFamily="34" charset="0"/>
              <a:cs typeface="Arial" pitchFamily="34" charset="0"/>
            </a:endParaRPr>
          </a:p>
          <a:p>
            <a:endParaRPr lang="en-GB" sz="1600" dirty="0" smtClean="0">
              <a:solidFill>
                <a:schemeClr val="accent1">
                  <a:lumMod val="50000"/>
                </a:schemeClr>
              </a:solidFill>
              <a:latin typeface="Arial" pitchFamily="34" charset="0"/>
              <a:cs typeface="Arial" pitchFamily="34" charset="0"/>
            </a:endParaRPr>
          </a:p>
          <a:p>
            <a:endParaRPr lang="en-GB" sz="1600" dirty="0" smtClean="0">
              <a:solidFill>
                <a:schemeClr val="accent1">
                  <a:lumMod val="50000"/>
                </a:schemeClr>
              </a:solidFill>
              <a:latin typeface="Arial" pitchFamily="34" charset="0"/>
              <a:cs typeface="Arial" pitchFamily="34" charset="0"/>
            </a:endParaRPr>
          </a:p>
          <a:p>
            <a:endParaRPr lang="en-GB" sz="1600" dirty="0" smtClean="0">
              <a:solidFill>
                <a:schemeClr val="accent1">
                  <a:lumMod val="50000"/>
                </a:schemeClr>
              </a:solidFill>
              <a:latin typeface="Arial" pitchFamily="34" charset="0"/>
              <a:cs typeface="Arial" pitchFamily="34" charset="0"/>
            </a:endParaRPr>
          </a:p>
          <a:p>
            <a:endParaRPr lang="en-GB" sz="1600" dirty="0" smtClean="0">
              <a:solidFill>
                <a:schemeClr val="accent1">
                  <a:lumMod val="50000"/>
                </a:schemeClr>
              </a:solidFill>
              <a:latin typeface="Arial" pitchFamily="34" charset="0"/>
              <a:cs typeface="Arial" pitchFamily="34" charset="0"/>
            </a:endParaRPr>
          </a:p>
          <a:p>
            <a:endParaRPr lang="en-GB" sz="1600" dirty="0" smtClean="0">
              <a:solidFill>
                <a:schemeClr val="accent1">
                  <a:lumMod val="50000"/>
                </a:schemeClr>
              </a:solidFill>
              <a:latin typeface="Arial" pitchFamily="34" charset="0"/>
              <a:cs typeface="Arial" pitchFamily="34" charset="0"/>
            </a:endParaRPr>
          </a:p>
          <a:p>
            <a:endParaRPr lang="en-GB" sz="1600" dirty="0" smtClean="0">
              <a:solidFill>
                <a:schemeClr val="accent1">
                  <a:lumMod val="50000"/>
                </a:schemeClr>
              </a:solidFill>
              <a:latin typeface="Arial" pitchFamily="34" charset="0"/>
              <a:cs typeface="Arial" pitchFamily="34" charset="0"/>
            </a:endParaRPr>
          </a:p>
          <a:p>
            <a:endParaRPr lang="en-GB" sz="1600" dirty="0" smtClean="0">
              <a:solidFill>
                <a:schemeClr val="accent1">
                  <a:lumMod val="50000"/>
                </a:schemeClr>
              </a:solidFill>
              <a:latin typeface="Arial" pitchFamily="34" charset="0"/>
              <a:cs typeface="Arial" pitchFamily="34" charset="0"/>
            </a:endParaRPr>
          </a:p>
          <a:p>
            <a:endParaRPr lang="en-GB" sz="1600" dirty="0" smtClean="0">
              <a:solidFill>
                <a:schemeClr val="accent1">
                  <a:lumMod val="50000"/>
                </a:schemeClr>
              </a:solidFill>
              <a:latin typeface="Arial" pitchFamily="34" charset="0"/>
              <a:cs typeface="Arial" pitchFamily="34" charset="0"/>
            </a:endParaRPr>
          </a:p>
          <a:p>
            <a:endParaRPr lang="en-GB" sz="1600" dirty="0" smtClean="0">
              <a:solidFill>
                <a:schemeClr val="accent1">
                  <a:lumMod val="50000"/>
                </a:schemeClr>
              </a:solidFill>
              <a:latin typeface="Arial" pitchFamily="34" charset="0"/>
              <a:cs typeface="Arial" pitchFamily="34" charset="0"/>
            </a:endParaRPr>
          </a:p>
          <a:p>
            <a:r>
              <a:rPr lang="en-GB" sz="1600" b="1" u="sng" dirty="0" smtClean="0">
                <a:solidFill>
                  <a:srgbClr val="FF0000"/>
                </a:solidFill>
                <a:latin typeface="Arial" pitchFamily="34" charset="0"/>
                <a:cs typeface="Arial" pitchFamily="34" charset="0"/>
              </a:rPr>
              <a:t>14 Years +</a:t>
            </a:r>
            <a:endParaRPr lang="en-GB" sz="1600" dirty="0" smtClean="0">
              <a:solidFill>
                <a:srgbClr val="FF0000"/>
              </a:solidFill>
              <a:latin typeface="Arial" pitchFamily="34" charset="0"/>
              <a:cs typeface="Arial" pitchFamily="34" charset="0"/>
            </a:endParaRPr>
          </a:p>
          <a:p>
            <a:r>
              <a:rPr lang="en-GB" sz="1600" dirty="0" smtClean="0">
                <a:solidFill>
                  <a:schemeClr val="accent1">
                    <a:lumMod val="50000"/>
                  </a:schemeClr>
                </a:solidFill>
                <a:latin typeface="Arial" pitchFamily="34" charset="0"/>
                <a:cs typeface="Arial" pitchFamily="34" charset="0"/>
              </a:rPr>
              <a:t>Person responsible</a:t>
            </a:r>
          </a:p>
          <a:p>
            <a:endParaRPr lang="en-GB" sz="1600" dirty="0">
              <a:solidFill>
                <a:schemeClr val="accent1">
                  <a:lumMod val="5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4" cstate="print"/>
          <a:srcRect/>
          <a:stretch>
            <a:fillRect/>
          </a:stretch>
        </p:blipFill>
        <p:spPr bwMode="auto">
          <a:xfrm>
            <a:off x="5004048" y="3284984"/>
            <a:ext cx="1053117" cy="936104"/>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7956376" y="3140968"/>
            <a:ext cx="936104" cy="1236364"/>
          </a:xfrm>
          <a:prstGeom prst="rect">
            <a:avLst/>
          </a:prstGeom>
          <a:noFill/>
          <a:ln w="9525">
            <a:noFill/>
            <a:miter lim="800000"/>
            <a:headEnd/>
            <a:tailEnd/>
          </a:ln>
        </p:spPr>
      </p:pic>
      <p:pic>
        <p:nvPicPr>
          <p:cNvPr id="1029" name="Picture 5"/>
          <p:cNvPicPr>
            <a:picLocks noChangeAspect="1" noChangeArrowheads="1"/>
          </p:cNvPicPr>
          <p:nvPr/>
        </p:nvPicPr>
        <p:blipFill>
          <a:blip r:embed="rId6" cstate="print"/>
          <a:srcRect/>
          <a:stretch>
            <a:fillRect/>
          </a:stretch>
        </p:blipFill>
        <p:spPr bwMode="auto">
          <a:xfrm>
            <a:off x="6444208" y="3140968"/>
            <a:ext cx="1152128" cy="130574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1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fade">
                                      <p:cBhvr>
                                        <p:cTn id="22" dur="1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10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fade">
                                      <p:cBhvr>
                                        <p:cTn id="32" dur="10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fade">
                                      <p:cBhvr>
                                        <p:cTn id="37" dur="10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10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10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0" end="0"/>
                                            </p:txEl>
                                          </p:spTgt>
                                        </p:tgtEl>
                                        <p:attrNameLst>
                                          <p:attrName>style.visibility</p:attrName>
                                        </p:attrNameLst>
                                      </p:cBhvr>
                                      <p:to>
                                        <p:strVal val="visible"/>
                                      </p:to>
                                    </p:set>
                                    <p:animEffect transition="in" filter="fade">
                                      <p:cBhvr>
                                        <p:cTn id="57" dur="1000"/>
                                        <p:tgtEl>
                                          <p:spTgt spid="5">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 end="1"/>
                                            </p:txEl>
                                          </p:spTgt>
                                        </p:tgtEl>
                                        <p:attrNameLst>
                                          <p:attrName>style.visibility</p:attrName>
                                        </p:attrNameLst>
                                      </p:cBhvr>
                                      <p:to>
                                        <p:strVal val="visible"/>
                                      </p:to>
                                    </p:set>
                                    <p:animEffect transition="in" filter="fade">
                                      <p:cBhvr>
                                        <p:cTn id="62" dur="1000"/>
                                        <p:tgtEl>
                                          <p:spTgt spid="5">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fade">
                                      <p:cBhvr>
                                        <p:cTn id="67" dur="10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fade">
                                      <p:cBhvr>
                                        <p:cTn id="72" dur="10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8"/>
          <p:cNvSpPr txBox="1">
            <a:spLocks noChangeArrowheads="1"/>
          </p:cNvSpPr>
          <p:nvPr/>
        </p:nvSpPr>
        <p:spPr>
          <a:xfrm>
            <a:off x="323528" y="692696"/>
            <a:ext cx="6724357" cy="1252026"/>
          </a:xfrm>
          <a:prstGeom prst="rect">
            <a:avLst/>
          </a:prstGeom>
          <a:noFill/>
          <a:ln/>
        </p:spPr>
        <p:txBody>
          <a:bodyPr vert="horz" lIns="91440" tIns="45720" rIns="91440" bIns="45720" rtlCol="0">
            <a:normAutofit fontScale="85000" lnSpcReduction="10000"/>
          </a:bodyPr>
          <a:lstStyle/>
          <a:p>
            <a:pPr marL="342900" marR="0" lvl="0" indent="-342900" defTabSz="457200" rtl="0" eaLnBrk="1" fontAlgn="auto" latinLnBrk="0" hangingPunct="1">
              <a:lnSpc>
                <a:spcPct val="90000"/>
              </a:lnSpc>
              <a:spcBef>
                <a:spcPct val="20000"/>
              </a:spcBef>
              <a:spcAft>
                <a:spcPts val="0"/>
              </a:spcAft>
              <a:buClrTx/>
              <a:buSzTx/>
              <a:buFontTx/>
              <a:buNone/>
              <a:tabLst/>
              <a:defRPr/>
            </a:pPr>
            <a:endPar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endParaRPr>
          </a:p>
          <a:p>
            <a:pPr marL="342900" marR="0" lvl="0" indent="-342900"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Tips for Wearing</a:t>
            </a:r>
            <a:r>
              <a:rPr kumimoji="0" lang="en-GB" sz="4400" b="1" i="0" u="none" strike="noStrike" kern="1200" cap="none" spc="0" normalizeH="0" noProof="0" dirty="0" smtClean="0">
                <a:ln>
                  <a:noFill/>
                </a:ln>
                <a:solidFill>
                  <a:srgbClr val="254061"/>
                </a:solidFill>
                <a:effectLst/>
                <a:uLnTx/>
                <a:uFillTx/>
                <a:latin typeface="Arial" pitchFamily="34" charset="0"/>
                <a:ea typeface="+mn-ea"/>
                <a:cs typeface="Arial" pitchFamily="34" charset="0"/>
              </a:rPr>
              <a:t> a Seatbelt</a:t>
            </a:r>
            <a:endParaRPr kumimoji="0" lang="en-GB" sz="4400" b="1" i="0" u="none" strike="noStrike" kern="1200" cap="none" spc="0" normalizeH="0" baseline="0" noProof="0" dirty="0">
              <a:ln>
                <a:noFill/>
              </a:ln>
              <a:solidFill>
                <a:schemeClr val="bg1"/>
              </a:solidFill>
              <a:effectLst/>
              <a:uLnTx/>
              <a:uFillTx/>
              <a:latin typeface="+mn-lt"/>
              <a:ea typeface="+mn-ea"/>
              <a:cs typeface="+mn-cs"/>
            </a:endParaRPr>
          </a:p>
        </p:txBody>
      </p:sp>
      <p:sp>
        <p:nvSpPr>
          <p:cNvPr id="4" name="Text Box 3"/>
          <p:cNvSpPr txBox="1">
            <a:spLocks noChangeArrowheads="1"/>
          </p:cNvSpPr>
          <p:nvPr/>
        </p:nvSpPr>
        <p:spPr bwMode="auto">
          <a:xfrm>
            <a:off x="467544" y="2132856"/>
            <a:ext cx="5376862" cy="4247317"/>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solidFill>
                  <a:schemeClr val="tx2">
                    <a:lumMod val="50000"/>
                  </a:schemeClr>
                </a:solidFill>
                <a:latin typeface="Arial" pitchFamily="34" charset="0"/>
                <a:ea typeface="ＭＳ Ｐゴシック" charset="0"/>
                <a:cs typeface="Arial" pitchFamily="34" charset="0"/>
              </a:rPr>
              <a:t>Choose the 3 point </a:t>
            </a:r>
            <a:r>
              <a:rPr lang="en-US" sz="2000" dirty="0" smtClean="0">
                <a:solidFill>
                  <a:schemeClr val="tx2">
                    <a:lumMod val="50000"/>
                  </a:schemeClr>
                </a:solidFill>
                <a:latin typeface="Arial" pitchFamily="34" charset="0"/>
                <a:ea typeface="ＭＳ Ｐゴシック" charset="0"/>
                <a:cs typeface="Arial" pitchFamily="34" charset="0"/>
              </a:rPr>
              <a:t>belt </a:t>
            </a:r>
            <a:r>
              <a:rPr lang="en-US" sz="2000" dirty="0">
                <a:solidFill>
                  <a:schemeClr val="tx2">
                    <a:lumMod val="50000"/>
                  </a:schemeClr>
                </a:solidFill>
                <a:latin typeface="Arial" pitchFamily="34" charset="0"/>
                <a:ea typeface="ＭＳ Ｐゴシック" charset="0"/>
                <a:cs typeface="Arial" pitchFamily="34" charset="0"/>
              </a:rPr>
              <a:t>over the 2 point belt</a:t>
            </a:r>
          </a:p>
          <a:p>
            <a:pPr>
              <a:spcBef>
                <a:spcPct val="50000"/>
              </a:spcBef>
            </a:pPr>
            <a:endParaRPr lang="en-US" sz="2000" dirty="0">
              <a:solidFill>
                <a:schemeClr val="tx2">
                  <a:lumMod val="50000"/>
                </a:schemeClr>
              </a:solidFill>
              <a:latin typeface="Arial" pitchFamily="34" charset="0"/>
              <a:ea typeface="ＭＳ Ｐゴシック" charset="0"/>
              <a:cs typeface="Arial" pitchFamily="34" charset="0"/>
            </a:endParaRPr>
          </a:p>
          <a:p>
            <a:pPr>
              <a:spcBef>
                <a:spcPct val="50000"/>
              </a:spcBef>
            </a:pPr>
            <a:r>
              <a:rPr lang="en-US" sz="2000" dirty="0">
                <a:solidFill>
                  <a:schemeClr val="tx2">
                    <a:lumMod val="50000"/>
                  </a:schemeClr>
                </a:solidFill>
                <a:latin typeface="Arial" pitchFamily="34" charset="0"/>
                <a:ea typeface="ＭＳ Ｐゴシック" charset="0"/>
                <a:cs typeface="Arial" pitchFamily="34" charset="0"/>
              </a:rPr>
              <a:t>Make sure the belt is not twisted </a:t>
            </a:r>
          </a:p>
          <a:p>
            <a:pPr>
              <a:spcBef>
                <a:spcPct val="50000"/>
              </a:spcBef>
            </a:pPr>
            <a:endParaRPr lang="en-US" sz="2000" dirty="0">
              <a:solidFill>
                <a:schemeClr val="tx2">
                  <a:lumMod val="50000"/>
                </a:schemeClr>
              </a:solidFill>
              <a:latin typeface="Arial" pitchFamily="34" charset="0"/>
              <a:ea typeface="ＭＳ Ｐゴシック" charset="0"/>
              <a:cs typeface="Arial" pitchFamily="34" charset="0"/>
            </a:endParaRPr>
          </a:p>
          <a:p>
            <a:pPr>
              <a:spcBef>
                <a:spcPct val="50000"/>
              </a:spcBef>
            </a:pPr>
            <a:r>
              <a:rPr lang="en-US" sz="2000" dirty="0">
                <a:solidFill>
                  <a:schemeClr val="tx2">
                    <a:lumMod val="50000"/>
                  </a:schemeClr>
                </a:solidFill>
                <a:latin typeface="Arial" pitchFamily="34" charset="0"/>
                <a:ea typeface="ＭＳ Ｐゴシック" charset="0"/>
                <a:cs typeface="Arial" pitchFamily="34" charset="0"/>
              </a:rPr>
              <a:t>Never place the diagonal belt </a:t>
            </a:r>
            <a:r>
              <a:rPr lang="en-US" sz="2000" dirty="0" smtClean="0">
                <a:solidFill>
                  <a:schemeClr val="tx2">
                    <a:lumMod val="50000"/>
                  </a:schemeClr>
                </a:solidFill>
                <a:latin typeface="Arial" pitchFamily="34" charset="0"/>
                <a:ea typeface="ＭＳ Ｐゴシック" charset="0"/>
                <a:cs typeface="Arial" pitchFamily="34" charset="0"/>
              </a:rPr>
              <a:t>under the </a:t>
            </a:r>
            <a:r>
              <a:rPr lang="en-US" sz="2000" dirty="0">
                <a:solidFill>
                  <a:schemeClr val="tx2">
                    <a:lumMod val="50000"/>
                  </a:schemeClr>
                </a:solidFill>
                <a:latin typeface="Arial" pitchFamily="34" charset="0"/>
                <a:ea typeface="ＭＳ Ｐゴシック" charset="0"/>
                <a:cs typeface="Arial" pitchFamily="34" charset="0"/>
              </a:rPr>
              <a:t>armpit</a:t>
            </a:r>
          </a:p>
          <a:p>
            <a:pPr>
              <a:spcBef>
                <a:spcPct val="50000"/>
              </a:spcBef>
            </a:pPr>
            <a:endParaRPr lang="en-US" sz="2000" dirty="0">
              <a:solidFill>
                <a:schemeClr val="tx2">
                  <a:lumMod val="50000"/>
                </a:schemeClr>
              </a:solidFill>
              <a:latin typeface="Arial" pitchFamily="34" charset="0"/>
              <a:ea typeface="ＭＳ Ｐゴシック" charset="0"/>
              <a:cs typeface="Arial" pitchFamily="34" charset="0"/>
            </a:endParaRPr>
          </a:p>
          <a:p>
            <a:pPr>
              <a:spcBef>
                <a:spcPct val="50000"/>
              </a:spcBef>
            </a:pPr>
            <a:r>
              <a:rPr lang="en-US" sz="2000" dirty="0">
                <a:solidFill>
                  <a:schemeClr val="tx2">
                    <a:lumMod val="50000"/>
                  </a:schemeClr>
                </a:solidFill>
                <a:latin typeface="Arial" pitchFamily="34" charset="0"/>
                <a:ea typeface="ＭＳ Ｐゴシック" charset="0"/>
                <a:cs typeface="Arial" pitchFamily="34" charset="0"/>
              </a:rPr>
              <a:t>Adjust seat for your size and sit </a:t>
            </a:r>
            <a:r>
              <a:rPr lang="en-US" sz="2000" dirty="0" smtClean="0">
                <a:solidFill>
                  <a:schemeClr val="tx2">
                    <a:lumMod val="50000"/>
                  </a:schemeClr>
                </a:solidFill>
                <a:latin typeface="Arial" pitchFamily="34" charset="0"/>
                <a:ea typeface="ＭＳ Ｐゴシック" charset="0"/>
                <a:cs typeface="Arial" pitchFamily="34" charset="0"/>
              </a:rPr>
              <a:t>in it - </a:t>
            </a:r>
            <a:br>
              <a:rPr lang="en-US" sz="2000" dirty="0" smtClean="0">
                <a:solidFill>
                  <a:schemeClr val="tx2">
                    <a:lumMod val="50000"/>
                  </a:schemeClr>
                </a:solidFill>
                <a:latin typeface="Arial" pitchFamily="34" charset="0"/>
                <a:ea typeface="ＭＳ Ｐゴシック" charset="0"/>
                <a:cs typeface="Arial" pitchFamily="34" charset="0"/>
              </a:rPr>
            </a:br>
            <a:r>
              <a:rPr lang="en-US" sz="2000" dirty="0" smtClean="0">
                <a:solidFill>
                  <a:schemeClr val="tx2">
                    <a:lumMod val="50000"/>
                  </a:schemeClr>
                </a:solidFill>
                <a:latin typeface="Arial" pitchFamily="34" charset="0"/>
                <a:ea typeface="ＭＳ Ｐゴシック" charset="0"/>
                <a:cs typeface="Arial" pitchFamily="34" charset="0"/>
              </a:rPr>
              <a:t>properly </a:t>
            </a:r>
            <a:endParaRPr lang="en-US" sz="2000" dirty="0">
              <a:solidFill>
                <a:schemeClr val="tx2">
                  <a:lumMod val="50000"/>
                </a:schemeClr>
              </a:solidFill>
              <a:latin typeface="Arial" pitchFamily="34" charset="0"/>
              <a:ea typeface="ＭＳ Ｐゴシック" charset="0"/>
              <a:cs typeface="Arial" pitchFamily="34" charset="0"/>
            </a:endParaRPr>
          </a:p>
          <a:p>
            <a:pPr>
              <a:spcBef>
                <a:spcPct val="50000"/>
              </a:spcBef>
            </a:pPr>
            <a:endParaRPr lang="en-US" sz="2000" dirty="0">
              <a:latin typeface="Calibri" pitchFamily="-72" charset="0"/>
              <a:ea typeface="ＭＳ Ｐゴシック" charset="0"/>
              <a:cs typeface="ＭＳ Ｐゴシック" charset="0"/>
            </a:endParaRPr>
          </a:p>
        </p:txBody>
      </p:sp>
      <p:pic>
        <p:nvPicPr>
          <p:cNvPr id="1026" name="Picture 2"/>
          <p:cNvPicPr>
            <a:picLocks noChangeAspect="1" noChangeArrowheads="1"/>
          </p:cNvPicPr>
          <p:nvPr/>
        </p:nvPicPr>
        <p:blipFill>
          <a:blip r:embed="rId4" cstate="print"/>
          <a:srcRect l="2340" t="1642"/>
          <a:stretch>
            <a:fillRect/>
          </a:stretch>
        </p:blipFill>
        <p:spPr bwMode="auto">
          <a:xfrm>
            <a:off x="5508104" y="2636912"/>
            <a:ext cx="2946598" cy="302570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10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051" name="Picture 3"/>
          <p:cNvPicPr>
            <a:picLocks noChangeAspect="1" noChangeArrowheads="1"/>
          </p:cNvPicPr>
          <p:nvPr/>
        </p:nvPicPr>
        <p:blipFill>
          <a:blip r:embed="rId4" cstate="print"/>
          <a:srcRect/>
          <a:stretch>
            <a:fillRect/>
          </a:stretch>
        </p:blipFill>
        <p:spPr bwMode="auto">
          <a:xfrm>
            <a:off x="5364088" y="2204864"/>
            <a:ext cx="3381375" cy="3381375"/>
          </a:xfrm>
          <a:prstGeom prst="rect">
            <a:avLst/>
          </a:prstGeom>
          <a:noFill/>
          <a:ln w="9525">
            <a:noFill/>
            <a:miter lim="800000"/>
            <a:headEnd/>
            <a:tailEnd/>
          </a:ln>
        </p:spPr>
      </p:pic>
      <p:sp>
        <p:nvSpPr>
          <p:cNvPr id="5" name="Text Box 3"/>
          <p:cNvSpPr txBox="1">
            <a:spLocks noChangeArrowheads="1"/>
          </p:cNvSpPr>
          <p:nvPr/>
        </p:nvSpPr>
        <p:spPr bwMode="auto">
          <a:xfrm>
            <a:off x="467544" y="1988840"/>
            <a:ext cx="5376862" cy="4555093"/>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smtClean="0">
                <a:solidFill>
                  <a:schemeClr val="accent1">
                    <a:lumMod val="50000"/>
                  </a:schemeClr>
                </a:solidFill>
                <a:latin typeface="Arial" pitchFamily="34" charset="0"/>
                <a:ea typeface="ＭＳ Ｐゴシック" charset="0"/>
                <a:cs typeface="Arial" pitchFamily="34" charset="0"/>
              </a:rPr>
              <a:t>Travelling a short distance</a:t>
            </a:r>
          </a:p>
          <a:p>
            <a:pPr>
              <a:spcBef>
                <a:spcPct val="50000"/>
              </a:spcBef>
            </a:pPr>
            <a:endParaRPr lang="en-US" sz="2000" dirty="0" smtClean="0">
              <a:solidFill>
                <a:schemeClr val="accent1">
                  <a:lumMod val="50000"/>
                </a:schemeClr>
              </a:solidFill>
              <a:latin typeface="Arial" pitchFamily="34" charset="0"/>
              <a:ea typeface="ＭＳ Ｐゴシック" charset="0"/>
              <a:cs typeface="Arial" pitchFamily="34" charset="0"/>
            </a:endParaRPr>
          </a:p>
          <a:p>
            <a:pPr>
              <a:spcBef>
                <a:spcPct val="50000"/>
              </a:spcBef>
            </a:pPr>
            <a:r>
              <a:rPr lang="en-US" sz="2000" dirty="0" smtClean="0">
                <a:solidFill>
                  <a:schemeClr val="accent1">
                    <a:lumMod val="50000"/>
                  </a:schemeClr>
                </a:solidFill>
                <a:latin typeface="Arial" pitchFamily="34" charset="0"/>
                <a:ea typeface="ＭＳ Ｐゴシック" charset="0"/>
                <a:cs typeface="Arial" pitchFamily="34" charset="0"/>
              </a:rPr>
              <a:t>Crash? It won’t happen to me</a:t>
            </a:r>
          </a:p>
          <a:p>
            <a:pPr>
              <a:spcBef>
                <a:spcPct val="50000"/>
              </a:spcBef>
            </a:pPr>
            <a:endParaRPr lang="en-US" sz="2000" dirty="0" smtClean="0">
              <a:solidFill>
                <a:schemeClr val="accent1">
                  <a:lumMod val="50000"/>
                </a:schemeClr>
              </a:solidFill>
              <a:latin typeface="Arial" pitchFamily="34" charset="0"/>
              <a:ea typeface="ＭＳ Ｐゴシック" charset="0"/>
              <a:cs typeface="Arial" pitchFamily="34" charset="0"/>
            </a:endParaRPr>
          </a:p>
          <a:p>
            <a:pPr>
              <a:spcBef>
                <a:spcPct val="50000"/>
              </a:spcBef>
            </a:pPr>
            <a:r>
              <a:rPr lang="en-US" sz="2000" dirty="0" smtClean="0">
                <a:solidFill>
                  <a:schemeClr val="accent1">
                    <a:lumMod val="50000"/>
                  </a:schemeClr>
                </a:solidFill>
                <a:latin typeface="Arial" pitchFamily="34" charset="0"/>
                <a:ea typeface="ＭＳ Ｐゴシック" charset="0"/>
                <a:cs typeface="Arial" pitchFamily="34" charset="0"/>
              </a:rPr>
              <a:t>They are uncomfortable </a:t>
            </a:r>
          </a:p>
          <a:p>
            <a:pPr>
              <a:spcBef>
                <a:spcPct val="50000"/>
              </a:spcBef>
            </a:pPr>
            <a:endParaRPr lang="en-US" sz="2000" dirty="0" smtClean="0">
              <a:solidFill>
                <a:schemeClr val="accent1">
                  <a:lumMod val="50000"/>
                </a:schemeClr>
              </a:solidFill>
              <a:latin typeface="Arial" pitchFamily="34" charset="0"/>
              <a:ea typeface="ＭＳ Ｐゴシック" charset="0"/>
              <a:cs typeface="Arial" pitchFamily="34" charset="0"/>
            </a:endParaRPr>
          </a:p>
          <a:p>
            <a:pPr>
              <a:spcBef>
                <a:spcPct val="50000"/>
              </a:spcBef>
            </a:pPr>
            <a:r>
              <a:rPr lang="en-US" sz="2000" dirty="0" smtClean="0">
                <a:solidFill>
                  <a:schemeClr val="accent1">
                    <a:lumMod val="50000"/>
                  </a:schemeClr>
                </a:solidFill>
                <a:latin typeface="Arial" pitchFamily="34" charset="0"/>
                <a:ea typeface="ＭＳ Ｐゴシック" charset="0"/>
                <a:cs typeface="Arial" pitchFamily="34" charset="0"/>
              </a:rPr>
              <a:t>Don’t need the seatbelt as I have the airbag </a:t>
            </a:r>
          </a:p>
          <a:p>
            <a:pPr>
              <a:spcBef>
                <a:spcPct val="50000"/>
              </a:spcBef>
            </a:pPr>
            <a:endParaRPr lang="en-US" sz="2000" dirty="0" smtClean="0">
              <a:solidFill>
                <a:schemeClr val="accent1">
                  <a:lumMod val="50000"/>
                </a:schemeClr>
              </a:solidFill>
              <a:latin typeface="Arial" pitchFamily="34" charset="0"/>
              <a:ea typeface="ＭＳ Ｐゴシック" charset="0"/>
              <a:cs typeface="Arial" pitchFamily="34" charset="0"/>
            </a:endParaRPr>
          </a:p>
          <a:p>
            <a:pPr>
              <a:spcBef>
                <a:spcPct val="50000"/>
              </a:spcBef>
            </a:pPr>
            <a:r>
              <a:rPr lang="en-US" sz="2000" dirty="0" smtClean="0">
                <a:solidFill>
                  <a:schemeClr val="accent1">
                    <a:lumMod val="50000"/>
                  </a:schemeClr>
                </a:solidFill>
                <a:latin typeface="Arial" pitchFamily="34" charset="0"/>
                <a:ea typeface="ＭＳ Ｐゴシック" charset="0"/>
                <a:cs typeface="Arial" pitchFamily="34" charset="0"/>
              </a:rPr>
              <a:t>Forgot</a:t>
            </a:r>
          </a:p>
          <a:p>
            <a:pPr>
              <a:spcBef>
                <a:spcPct val="50000"/>
              </a:spcBef>
            </a:pPr>
            <a:endParaRPr lang="en-US" sz="2000" dirty="0">
              <a:latin typeface="Calibri" pitchFamily="-72" charset="0"/>
              <a:ea typeface="ＭＳ Ｐゴシック" charset="0"/>
              <a:cs typeface="ＭＳ Ｐゴシック" charset="0"/>
            </a:endParaRPr>
          </a:p>
        </p:txBody>
      </p:sp>
      <p:sp>
        <p:nvSpPr>
          <p:cNvPr id="7" name="Rectangle 8"/>
          <p:cNvSpPr txBox="1">
            <a:spLocks noChangeArrowheads="1"/>
          </p:cNvSpPr>
          <p:nvPr/>
        </p:nvSpPr>
        <p:spPr>
          <a:xfrm>
            <a:off x="323528" y="908720"/>
            <a:ext cx="6724357" cy="1252026"/>
          </a:xfrm>
          <a:prstGeom prst="rect">
            <a:avLst/>
          </a:prstGeom>
          <a:noFill/>
          <a:ln/>
        </p:spPr>
        <p:txBody>
          <a:bodyPr vert="horz" lIns="91440" tIns="45720" rIns="91440" bIns="45720" rtlCol="0">
            <a:normAutofit fontScale="55000" lnSpcReduction="20000"/>
          </a:bodyPr>
          <a:lstStyle/>
          <a:p>
            <a:pPr marL="342900" marR="0" lvl="0" indent="-342900" defTabSz="457200" rtl="0" eaLnBrk="1" fontAlgn="auto" latinLnBrk="0" hangingPunct="1">
              <a:lnSpc>
                <a:spcPct val="90000"/>
              </a:lnSpc>
              <a:spcBef>
                <a:spcPct val="20000"/>
              </a:spcBef>
              <a:spcAft>
                <a:spcPts val="0"/>
              </a:spcAft>
              <a:buClrTx/>
              <a:buSzTx/>
              <a:buFontTx/>
              <a:buNone/>
              <a:tabLst/>
              <a:defRPr/>
            </a:pPr>
            <a:endPar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endParaRPr>
          </a:p>
          <a:p>
            <a:pPr marL="342900" marR="0" lvl="0" indent="-342900"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Reasons Given for not</a:t>
            </a:r>
            <a:r>
              <a:rPr kumimoji="0" lang="en-GB" sz="4400" b="1" i="0" u="none" strike="noStrike" kern="1200" cap="none" spc="0" normalizeH="0" noProof="0" dirty="0" smtClean="0">
                <a:ln>
                  <a:noFill/>
                </a:ln>
                <a:solidFill>
                  <a:srgbClr val="254061"/>
                </a:solidFill>
                <a:effectLst/>
                <a:uLnTx/>
                <a:uFillTx/>
                <a:latin typeface="Arial" pitchFamily="34" charset="0"/>
                <a:ea typeface="+mn-ea"/>
                <a:cs typeface="Arial" pitchFamily="34" charset="0"/>
              </a:rPr>
              <a:t> Wearing a Seatbelt</a:t>
            </a:r>
            <a:endPar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endParaRPr>
          </a:p>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chemeClr val="bg1"/>
                </a:solidFill>
                <a:effectLst/>
                <a:uLnTx/>
                <a:uFillTx/>
                <a:latin typeface="+mn-lt"/>
                <a:ea typeface="+mn-ea"/>
                <a:cs typeface="+mn-cs"/>
              </a:rPr>
              <a:t> </a:t>
            </a:r>
            <a:endParaRPr kumimoji="0" lang="en-GB" sz="44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10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10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fade">
                                      <p:cBhvr>
                                        <p:cTn id="27" dur="1000"/>
                                        <p:tgtEl>
                                          <p:spTgt spid="5">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dissolve">
                                      <p:cBhvr>
                                        <p:cTn id="32" dur="1000"/>
                                        <p:tgtEl>
                                          <p:spTgt spid="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animEffect transition="in" filter="dissolve">
                                      <p:cBhvr>
                                        <p:cTn id="37" dur="1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 Box 3"/>
          <p:cNvSpPr txBox="1">
            <a:spLocks noChangeArrowheads="1"/>
          </p:cNvSpPr>
          <p:nvPr/>
        </p:nvSpPr>
        <p:spPr bwMode="auto">
          <a:xfrm>
            <a:off x="467544" y="1988840"/>
            <a:ext cx="5376862" cy="3631763"/>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smtClean="0">
                <a:solidFill>
                  <a:schemeClr val="accent1">
                    <a:lumMod val="50000"/>
                  </a:schemeClr>
                </a:solidFill>
                <a:latin typeface="Arial" pitchFamily="34" charset="0"/>
                <a:ea typeface="ＭＳ Ｐゴシック" charset="0"/>
                <a:cs typeface="Arial" pitchFamily="34" charset="0"/>
              </a:rPr>
              <a:t>Keeps you safe</a:t>
            </a:r>
          </a:p>
          <a:p>
            <a:pPr>
              <a:spcBef>
                <a:spcPct val="50000"/>
              </a:spcBef>
            </a:pPr>
            <a:endParaRPr lang="en-US" sz="2000" dirty="0" smtClean="0">
              <a:solidFill>
                <a:schemeClr val="accent1">
                  <a:lumMod val="50000"/>
                </a:schemeClr>
              </a:solidFill>
              <a:latin typeface="Arial" pitchFamily="34" charset="0"/>
              <a:ea typeface="ＭＳ Ｐゴシック" charset="0"/>
              <a:cs typeface="Arial" pitchFamily="34" charset="0"/>
            </a:endParaRPr>
          </a:p>
          <a:p>
            <a:pPr>
              <a:spcBef>
                <a:spcPct val="50000"/>
              </a:spcBef>
            </a:pPr>
            <a:r>
              <a:rPr lang="en-US" sz="2000" dirty="0" smtClean="0">
                <a:solidFill>
                  <a:schemeClr val="accent1">
                    <a:lumMod val="50000"/>
                  </a:schemeClr>
                </a:solidFill>
                <a:latin typeface="Arial" pitchFamily="34" charset="0"/>
                <a:ea typeface="ＭＳ Ｐゴシック" charset="0"/>
                <a:cs typeface="Arial" pitchFamily="34" charset="0"/>
              </a:rPr>
              <a:t>Keeps others safe </a:t>
            </a:r>
          </a:p>
          <a:p>
            <a:pPr>
              <a:spcBef>
                <a:spcPct val="50000"/>
              </a:spcBef>
            </a:pPr>
            <a:endParaRPr lang="en-US" sz="2000" dirty="0" smtClean="0">
              <a:solidFill>
                <a:schemeClr val="accent1">
                  <a:lumMod val="50000"/>
                </a:schemeClr>
              </a:solidFill>
              <a:latin typeface="Arial" pitchFamily="34" charset="0"/>
              <a:ea typeface="ＭＳ Ｐゴシック" charset="0"/>
              <a:cs typeface="Arial" pitchFamily="34" charset="0"/>
            </a:endParaRPr>
          </a:p>
          <a:p>
            <a:pPr>
              <a:spcBef>
                <a:spcPct val="50000"/>
              </a:spcBef>
            </a:pPr>
            <a:r>
              <a:rPr lang="en-US" sz="2000" dirty="0" smtClean="0">
                <a:solidFill>
                  <a:schemeClr val="accent1">
                    <a:lumMod val="50000"/>
                  </a:schemeClr>
                </a:solidFill>
                <a:latin typeface="Arial" pitchFamily="34" charset="0"/>
                <a:ea typeface="ＭＳ Ｐゴシック" charset="0"/>
                <a:cs typeface="Arial" pitchFamily="34" charset="0"/>
              </a:rPr>
              <a:t>It’s the law</a:t>
            </a:r>
          </a:p>
          <a:p>
            <a:pPr>
              <a:spcBef>
                <a:spcPct val="50000"/>
              </a:spcBef>
            </a:pPr>
            <a:endParaRPr lang="en-US" sz="2000" dirty="0" smtClean="0">
              <a:solidFill>
                <a:schemeClr val="accent1">
                  <a:lumMod val="50000"/>
                </a:schemeClr>
              </a:solidFill>
              <a:latin typeface="Arial" pitchFamily="34" charset="0"/>
              <a:ea typeface="ＭＳ Ｐゴシック" charset="0"/>
              <a:cs typeface="Arial" pitchFamily="34" charset="0"/>
            </a:endParaRPr>
          </a:p>
          <a:p>
            <a:pPr>
              <a:spcBef>
                <a:spcPct val="50000"/>
              </a:spcBef>
            </a:pPr>
            <a:r>
              <a:rPr lang="en-US" sz="2000" dirty="0" smtClean="0">
                <a:solidFill>
                  <a:schemeClr val="accent1">
                    <a:lumMod val="50000"/>
                  </a:schemeClr>
                </a:solidFill>
                <a:latin typeface="Arial" pitchFamily="34" charset="0"/>
                <a:ea typeface="ＭＳ Ｐゴシック" charset="0"/>
                <a:cs typeface="Arial" pitchFamily="34" charset="0"/>
              </a:rPr>
              <a:t>Compensation</a:t>
            </a:r>
          </a:p>
          <a:p>
            <a:pPr>
              <a:spcBef>
                <a:spcPct val="50000"/>
              </a:spcBef>
            </a:pPr>
            <a:endParaRPr lang="en-US" sz="2000" dirty="0">
              <a:latin typeface="Calibri" pitchFamily="-72" charset="0"/>
              <a:ea typeface="ＭＳ Ｐゴシック" charset="0"/>
              <a:cs typeface="ＭＳ Ｐゴシック" charset="0"/>
            </a:endParaRPr>
          </a:p>
        </p:txBody>
      </p:sp>
      <p:sp>
        <p:nvSpPr>
          <p:cNvPr id="4" name="Rectangle 8"/>
          <p:cNvSpPr txBox="1">
            <a:spLocks noChangeArrowheads="1"/>
          </p:cNvSpPr>
          <p:nvPr/>
        </p:nvSpPr>
        <p:spPr>
          <a:xfrm>
            <a:off x="323528" y="908720"/>
            <a:ext cx="6724357" cy="1252026"/>
          </a:xfrm>
          <a:prstGeom prst="rect">
            <a:avLst/>
          </a:prstGeom>
          <a:noFill/>
          <a:ln/>
        </p:spPr>
        <p:txBody>
          <a:bodyPr vert="horz" lIns="91440" tIns="45720" rIns="91440" bIns="45720" rtlCol="0">
            <a:normAutofit/>
          </a:bodyPr>
          <a:lstStyle/>
          <a:p>
            <a:pPr marL="342900" marR="0" lvl="0" indent="-342900"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Why Wear</a:t>
            </a:r>
            <a:r>
              <a:rPr kumimoji="0" lang="en-GB" sz="4400" b="1" i="0" u="none" strike="noStrike" kern="1200" cap="none" spc="0" normalizeH="0" noProof="0" dirty="0" smtClean="0">
                <a:ln>
                  <a:noFill/>
                </a:ln>
                <a:solidFill>
                  <a:srgbClr val="254061"/>
                </a:solidFill>
                <a:effectLst/>
                <a:uLnTx/>
                <a:uFillTx/>
                <a:latin typeface="Arial" pitchFamily="34" charset="0"/>
                <a:ea typeface="+mn-ea"/>
                <a:cs typeface="Arial" pitchFamily="34" charset="0"/>
              </a:rPr>
              <a:t> a Seatbelt</a:t>
            </a:r>
            <a:endParaRPr kumimoji="0" lang="en-GB" sz="4400" b="1" i="0" u="none" strike="noStrike" kern="1200" cap="none" spc="0" normalizeH="0" baseline="0" noProof="0" dirty="0">
              <a:ln>
                <a:noFill/>
              </a:ln>
              <a:solidFill>
                <a:schemeClr val="bg1"/>
              </a:solidFill>
              <a:effectLst/>
              <a:uLnTx/>
              <a:uFillTx/>
              <a:latin typeface="+mn-lt"/>
              <a:ea typeface="+mn-ea"/>
              <a:cs typeface="+mn-cs"/>
            </a:endParaRPr>
          </a:p>
        </p:txBody>
      </p:sp>
      <p:pic>
        <p:nvPicPr>
          <p:cNvPr id="3075" name="Picture 3"/>
          <p:cNvPicPr>
            <a:picLocks noChangeAspect="1" noChangeArrowheads="1"/>
          </p:cNvPicPr>
          <p:nvPr/>
        </p:nvPicPr>
        <p:blipFill>
          <a:blip r:embed="rId4" cstate="print"/>
          <a:srcRect b="6001"/>
          <a:stretch>
            <a:fillRect/>
          </a:stretch>
        </p:blipFill>
        <p:spPr bwMode="auto">
          <a:xfrm>
            <a:off x="4644008" y="2276872"/>
            <a:ext cx="3467100" cy="3384376"/>
          </a:xfrm>
          <a:prstGeom prst="rect">
            <a:avLst/>
          </a:prstGeom>
          <a:noFill/>
          <a:ln w="9525">
            <a:noFill/>
            <a:miter lim="800000"/>
            <a:headEnd/>
            <a:tailEnd/>
          </a:ln>
        </p:spPr>
      </p:pic>
      <p:pic>
        <p:nvPicPr>
          <p:cNvPr id="3078" name="Picture 6" descr="C:\Users\1502035\AppData\Local\Microsoft\Windows\Temporary Internet Files\Content.IE5\Y2ILF9FV\ok-button-4308-large[1].png"/>
          <p:cNvPicPr>
            <a:picLocks noChangeAspect="1" noChangeArrowheads="1"/>
          </p:cNvPicPr>
          <p:nvPr/>
        </p:nvPicPr>
        <p:blipFill>
          <a:blip r:embed="rId5" cstate="print"/>
          <a:srcRect/>
          <a:stretch>
            <a:fillRect/>
          </a:stretch>
        </p:blipFill>
        <p:spPr bwMode="auto">
          <a:xfrm>
            <a:off x="7164288" y="4437112"/>
            <a:ext cx="1548152" cy="1548152"/>
          </a:xfrm>
          <a:prstGeom prst="rect">
            <a:avLst/>
          </a:prstGeom>
          <a:noFill/>
        </p:spPr>
      </p:pic>
      <p:pic>
        <p:nvPicPr>
          <p:cNvPr id="10" name="Picture 3"/>
          <p:cNvPicPr>
            <a:picLocks noChangeAspect="1" noChangeArrowheads="1"/>
          </p:cNvPicPr>
          <p:nvPr/>
        </p:nvPicPr>
        <p:blipFill>
          <a:blip r:embed="rId4" cstate="print"/>
          <a:srcRect l="64384" r="14847" b="79167"/>
          <a:stretch>
            <a:fillRect/>
          </a:stretch>
        </p:blipFill>
        <p:spPr bwMode="auto">
          <a:xfrm rot="1374743" flipV="1">
            <a:off x="6228184" y="5301208"/>
            <a:ext cx="720080" cy="72008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dissolve">
                                      <p:cBhvr>
                                        <p:cTn id="2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8"/>
          <p:cNvSpPr txBox="1">
            <a:spLocks noChangeArrowheads="1"/>
          </p:cNvSpPr>
          <p:nvPr/>
        </p:nvSpPr>
        <p:spPr>
          <a:xfrm>
            <a:off x="323528" y="908720"/>
            <a:ext cx="6724357" cy="1252026"/>
          </a:xfrm>
          <a:prstGeom prst="rect">
            <a:avLst/>
          </a:prstGeom>
          <a:noFill/>
          <a:ln/>
        </p:spPr>
        <p:txBody>
          <a:bodyPr vert="horz" lIns="91440" tIns="45720" rIns="91440" bIns="45720" rtlCol="0">
            <a:normAutofit/>
          </a:bodyPr>
          <a:lstStyle/>
          <a:p>
            <a:pPr marL="342900" marR="0" lvl="0" indent="-342900"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Seatbelts Timeline</a:t>
            </a:r>
            <a:endParaRPr kumimoji="0" lang="en-GB" sz="4400" b="1" i="0" u="none" strike="noStrike" kern="1200" cap="none" spc="0" normalizeH="0" baseline="0" noProof="0" dirty="0">
              <a:ln>
                <a:noFill/>
              </a:ln>
              <a:solidFill>
                <a:schemeClr val="bg1"/>
              </a:solidFill>
              <a:effectLst/>
              <a:uLnTx/>
              <a:uFillTx/>
              <a:latin typeface="+mn-lt"/>
              <a:ea typeface="+mn-ea"/>
              <a:cs typeface="+mn-cs"/>
            </a:endParaRPr>
          </a:p>
        </p:txBody>
      </p:sp>
      <p:sp>
        <p:nvSpPr>
          <p:cNvPr id="4" name="Text Box 3"/>
          <p:cNvSpPr txBox="1">
            <a:spLocks noChangeArrowheads="1"/>
          </p:cNvSpPr>
          <p:nvPr/>
        </p:nvSpPr>
        <p:spPr bwMode="auto">
          <a:xfrm>
            <a:off x="611560" y="2132856"/>
            <a:ext cx="7920880" cy="3554819"/>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sz="1800" b="1" dirty="0">
                <a:solidFill>
                  <a:schemeClr val="accent1">
                    <a:lumMod val="50000"/>
                  </a:schemeClr>
                </a:solidFill>
                <a:latin typeface="Calibri" pitchFamily="-72" charset="0"/>
                <a:ea typeface="ＭＳ Ｐゴシック" charset="0"/>
                <a:cs typeface="ＭＳ Ｐゴシック" charset="0"/>
              </a:rPr>
              <a:t>Volvo introduces the seatbelt. </a:t>
            </a:r>
            <a:r>
              <a:rPr lang="en-US" sz="1800" b="1" dirty="0" smtClean="0">
                <a:solidFill>
                  <a:schemeClr val="accent1">
                    <a:lumMod val="50000"/>
                  </a:schemeClr>
                </a:solidFill>
                <a:latin typeface="Calibri" pitchFamily="-72" charset="0"/>
                <a:ea typeface="ＭＳ Ｐゴシック" charset="0"/>
                <a:cs typeface="ＭＳ Ｐゴシック" charset="0"/>
              </a:rPr>
              <a:t/>
            </a:r>
            <a:br>
              <a:rPr lang="en-US" sz="1800" b="1" dirty="0" smtClean="0">
                <a:solidFill>
                  <a:schemeClr val="accent1">
                    <a:lumMod val="50000"/>
                  </a:schemeClr>
                </a:solidFill>
                <a:latin typeface="Calibri" pitchFamily="-72" charset="0"/>
                <a:ea typeface="ＭＳ Ｐゴシック" charset="0"/>
                <a:cs typeface="ＭＳ Ｐゴシック" charset="0"/>
              </a:rPr>
            </a:br>
            <a:r>
              <a:rPr lang="en-US" sz="1800" b="1" dirty="0" smtClean="0">
                <a:solidFill>
                  <a:schemeClr val="accent1">
                    <a:lumMod val="50000"/>
                  </a:schemeClr>
                </a:solidFill>
                <a:latin typeface="Calibri" pitchFamily="-72" charset="0"/>
                <a:ea typeface="ＭＳ Ｐゴシック" charset="0"/>
                <a:cs typeface="ＭＳ Ｐゴシック" charset="0"/>
              </a:rPr>
              <a:t>It </a:t>
            </a:r>
            <a:r>
              <a:rPr lang="en-US" sz="1800" b="1" dirty="0">
                <a:solidFill>
                  <a:schemeClr val="accent1">
                    <a:lumMod val="50000"/>
                  </a:schemeClr>
                </a:solidFill>
                <a:latin typeface="Calibri" pitchFamily="-72" charset="0"/>
                <a:ea typeface="ＭＳ Ｐゴシック" charset="0"/>
                <a:cs typeface="ＭＳ Ｐゴシック" charset="0"/>
              </a:rPr>
              <a:t>is the most </a:t>
            </a:r>
            <a:r>
              <a:rPr lang="en-US" sz="1800" b="1" dirty="0" smtClean="0">
                <a:solidFill>
                  <a:schemeClr val="accent1">
                    <a:lumMod val="50000"/>
                  </a:schemeClr>
                </a:solidFill>
                <a:latin typeface="Calibri" pitchFamily="-72" charset="0"/>
                <a:ea typeface="ＭＳ Ｐゴシック" charset="0"/>
                <a:cs typeface="ＭＳ Ｐゴシック" charset="0"/>
              </a:rPr>
              <a:t>beneficial car </a:t>
            </a:r>
            <a:r>
              <a:rPr lang="en-US" sz="1800" b="1" dirty="0">
                <a:solidFill>
                  <a:schemeClr val="accent1">
                    <a:lumMod val="50000"/>
                  </a:schemeClr>
                </a:solidFill>
                <a:latin typeface="Calibri" pitchFamily="-72" charset="0"/>
                <a:ea typeface="ＭＳ Ｐゴシック" charset="0"/>
                <a:cs typeface="ＭＳ Ｐゴシック" charset="0"/>
              </a:rPr>
              <a:t>safety device of all </a:t>
            </a:r>
            <a:r>
              <a:rPr lang="en-US" sz="1800" b="1" dirty="0" smtClean="0">
                <a:solidFill>
                  <a:schemeClr val="accent1">
                    <a:lumMod val="50000"/>
                  </a:schemeClr>
                </a:solidFill>
                <a:latin typeface="Calibri" pitchFamily="-72" charset="0"/>
                <a:ea typeface="ＭＳ Ｐゴシック" charset="0"/>
                <a:cs typeface="ＭＳ Ｐゴシック" charset="0"/>
              </a:rPr>
              <a:t>time.    		            </a:t>
            </a:r>
            <a:r>
              <a:rPr lang="en-US" sz="1800" b="1" dirty="0" smtClean="0">
                <a:solidFill>
                  <a:srgbClr val="FF0000"/>
                </a:solidFill>
                <a:latin typeface="Calibri" pitchFamily="-72" charset="0"/>
                <a:ea typeface="ＭＳ Ｐゴシック" charset="0"/>
                <a:cs typeface="ＭＳ Ｐゴシック" charset="0"/>
              </a:rPr>
              <a:t>1958</a:t>
            </a:r>
            <a:endParaRPr lang="en-US" sz="1800" b="1" dirty="0">
              <a:solidFill>
                <a:srgbClr val="FF0000"/>
              </a:solidFill>
              <a:latin typeface="Calibri" pitchFamily="-72" charset="0"/>
              <a:ea typeface="ＭＳ Ｐゴシック" charset="0"/>
              <a:cs typeface="ＭＳ Ｐゴシック" charset="0"/>
            </a:endParaRPr>
          </a:p>
          <a:p>
            <a:pPr>
              <a:spcBef>
                <a:spcPct val="50000"/>
              </a:spcBef>
            </a:pPr>
            <a:r>
              <a:rPr lang="en-US" sz="1800" b="1" dirty="0">
                <a:solidFill>
                  <a:schemeClr val="accent1">
                    <a:lumMod val="50000"/>
                  </a:schemeClr>
                </a:solidFill>
                <a:latin typeface="Calibri" pitchFamily="-72" charset="0"/>
                <a:ea typeface="ＭＳ Ｐゴシック" charset="0"/>
                <a:cs typeface="ＭＳ Ｐゴシック" charset="0"/>
              </a:rPr>
              <a:t>All cars in the UK must be fitted with front </a:t>
            </a:r>
            <a:r>
              <a:rPr lang="en-US" sz="1800" b="1" dirty="0" smtClean="0">
                <a:solidFill>
                  <a:schemeClr val="accent1">
                    <a:lumMod val="50000"/>
                  </a:schemeClr>
                </a:solidFill>
                <a:latin typeface="Calibri" pitchFamily="-72" charset="0"/>
                <a:ea typeface="ＭＳ Ｐゴシック" charset="0"/>
                <a:cs typeface="ＭＳ Ｐゴシック" charset="0"/>
              </a:rPr>
              <a:t>seatbelts.                                        </a:t>
            </a:r>
            <a:r>
              <a:rPr lang="en-US" sz="1800" b="1" dirty="0" smtClean="0">
                <a:solidFill>
                  <a:srgbClr val="FF0000"/>
                </a:solidFill>
                <a:latin typeface="Calibri" pitchFamily="-72" charset="0"/>
                <a:ea typeface="ＭＳ Ｐゴシック" charset="0"/>
                <a:cs typeface="ＭＳ Ｐゴシック" charset="0"/>
              </a:rPr>
              <a:t>1967</a:t>
            </a:r>
            <a:endParaRPr lang="en-US" sz="1800" b="1" dirty="0">
              <a:solidFill>
                <a:srgbClr val="FF0000"/>
              </a:solidFill>
              <a:latin typeface="Calibri" pitchFamily="-72" charset="0"/>
              <a:ea typeface="ＭＳ Ｐゴシック" charset="0"/>
              <a:cs typeface="ＭＳ Ｐゴシック" charset="0"/>
            </a:endParaRPr>
          </a:p>
          <a:p>
            <a:pPr>
              <a:spcBef>
                <a:spcPct val="50000"/>
              </a:spcBef>
            </a:pPr>
            <a:r>
              <a:rPr lang="en-US" sz="1800" b="1" dirty="0">
                <a:solidFill>
                  <a:schemeClr val="accent1">
                    <a:lumMod val="50000"/>
                  </a:schemeClr>
                </a:solidFill>
                <a:latin typeface="Calibri" pitchFamily="-72" charset="0"/>
                <a:ea typeface="ＭＳ Ｐゴシック" charset="0"/>
                <a:cs typeface="ＭＳ Ｐゴシック" charset="0"/>
              </a:rPr>
              <a:t>Compulsory to wear front seatbelts in the </a:t>
            </a:r>
            <a:r>
              <a:rPr lang="en-US" sz="1800" b="1" dirty="0" smtClean="0">
                <a:solidFill>
                  <a:schemeClr val="accent1">
                    <a:lumMod val="50000"/>
                  </a:schemeClr>
                </a:solidFill>
                <a:latin typeface="Calibri" pitchFamily="-72" charset="0"/>
                <a:ea typeface="ＭＳ Ｐゴシック" charset="0"/>
                <a:cs typeface="ＭＳ Ｐゴシック" charset="0"/>
              </a:rPr>
              <a:t>UK.                                                    </a:t>
            </a:r>
            <a:r>
              <a:rPr lang="en-US" sz="1800" b="1" dirty="0" smtClean="0">
                <a:solidFill>
                  <a:srgbClr val="FF0000"/>
                </a:solidFill>
                <a:latin typeface="Calibri" pitchFamily="-72" charset="0"/>
                <a:ea typeface="ＭＳ Ｐゴシック" charset="0"/>
                <a:cs typeface="ＭＳ Ｐゴシック" charset="0"/>
              </a:rPr>
              <a:t>1983</a:t>
            </a:r>
            <a:endParaRPr lang="en-US" sz="1800" b="1" dirty="0">
              <a:solidFill>
                <a:srgbClr val="FF0000"/>
              </a:solidFill>
              <a:latin typeface="Calibri" pitchFamily="-72" charset="0"/>
              <a:ea typeface="ＭＳ Ｐゴシック" charset="0"/>
              <a:cs typeface="ＭＳ Ｐゴシック" charset="0"/>
            </a:endParaRPr>
          </a:p>
          <a:p>
            <a:pPr>
              <a:spcBef>
                <a:spcPct val="50000"/>
              </a:spcBef>
            </a:pPr>
            <a:r>
              <a:rPr lang="en-US" sz="1800" b="1" dirty="0">
                <a:solidFill>
                  <a:schemeClr val="accent1">
                    <a:lumMod val="50000"/>
                  </a:schemeClr>
                </a:solidFill>
                <a:latin typeface="Calibri" pitchFamily="-72" charset="0"/>
                <a:ea typeface="ＭＳ Ｐゴシック" charset="0"/>
                <a:cs typeface="ＭＳ Ｐゴシック" charset="0"/>
              </a:rPr>
              <a:t>Rear seatbelts, if fitted, must worn by children under </a:t>
            </a:r>
            <a:r>
              <a:rPr lang="en-US" sz="1800" b="1" dirty="0" smtClean="0">
                <a:solidFill>
                  <a:schemeClr val="accent1">
                    <a:lumMod val="50000"/>
                  </a:schemeClr>
                </a:solidFill>
                <a:latin typeface="Calibri" pitchFamily="-72" charset="0"/>
                <a:ea typeface="ＭＳ Ｐゴシック" charset="0"/>
                <a:cs typeface="ＭＳ Ｐゴシック" charset="0"/>
              </a:rPr>
              <a:t>the</a:t>
            </a:r>
            <a:br>
              <a:rPr lang="en-US" sz="1800" b="1" dirty="0" smtClean="0">
                <a:solidFill>
                  <a:schemeClr val="accent1">
                    <a:lumMod val="50000"/>
                  </a:schemeClr>
                </a:solidFill>
                <a:latin typeface="Calibri" pitchFamily="-72" charset="0"/>
                <a:ea typeface="ＭＳ Ｐゴシック" charset="0"/>
                <a:cs typeface="ＭＳ Ｐゴシック" charset="0"/>
              </a:rPr>
            </a:br>
            <a:r>
              <a:rPr lang="en-US" sz="1800" b="1" dirty="0" smtClean="0">
                <a:solidFill>
                  <a:schemeClr val="accent1">
                    <a:lumMod val="50000"/>
                  </a:schemeClr>
                </a:solidFill>
                <a:latin typeface="Calibri" pitchFamily="-72" charset="0"/>
                <a:ea typeface="ＭＳ Ｐゴシック" charset="0"/>
                <a:cs typeface="ＭＳ Ｐゴシック" charset="0"/>
              </a:rPr>
              <a:t>age </a:t>
            </a:r>
            <a:r>
              <a:rPr lang="en-US" sz="1800" b="1" dirty="0">
                <a:solidFill>
                  <a:schemeClr val="accent1">
                    <a:lumMod val="50000"/>
                  </a:schemeClr>
                </a:solidFill>
                <a:latin typeface="Calibri" pitchFamily="-72" charset="0"/>
                <a:ea typeface="ＭＳ Ｐゴシック" charset="0"/>
                <a:cs typeface="ＭＳ Ｐゴシック" charset="0"/>
              </a:rPr>
              <a:t>of 14 in all cars in the </a:t>
            </a:r>
            <a:r>
              <a:rPr lang="en-US" sz="1800" b="1" dirty="0" smtClean="0">
                <a:solidFill>
                  <a:schemeClr val="accent1">
                    <a:lumMod val="50000"/>
                  </a:schemeClr>
                </a:solidFill>
                <a:latin typeface="Calibri" pitchFamily="-72" charset="0"/>
                <a:ea typeface="ＭＳ Ｐゴシック" charset="0"/>
                <a:cs typeface="ＭＳ Ｐゴシック" charset="0"/>
              </a:rPr>
              <a:t>UK.                                                                                  </a:t>
            </a:r>
            <a:r>
              <a:rPr lang="en-US" sz="1800" b="1" dirty="0" smtClean="0">
                <a:solidFill>
                  <a:srgbClr val="FF0000"/>
                </a:solidFill>
                <a:latin typeface="Calibri" pitchFamily="-72" charset="0"/>
                <a:ea typeface="ＭＳ Ｐゴシック" charset="0"/>
                <a:cs typeface="ＭＳ Ｐゴシック" charset="0"/>
              </a:rPr>
              <a:t>1989</a:t>
            </a:r>
            <a:endParaRPr lang="en-US" sz="1800" b="1" dirty="0">
              <a:solidFill>
                <a:srgbClr val="FF0000"/>
              </a:solidFill>
              <a:latin typeface="Calibri" pitchFamily="-72" charset="0"/>
              <a:ea typeface="ＭＳ Ｐゴシック" charset="0"/>
              <a:cs typeface="ＭＳ Ｐゴシック" charset="0"/>
            </a:endParaRPr>
          </a:p>
          <a:p>
            <a:pPr>
              <a:spcBef>
                <a:spcPct val="50000"/>
              </a:spcBef>
            </a:pPr>
            <a:r>
              <a:rPr lang="en-US" sz="1800" b="1" dirty="0">
                <a:solidFill>
                  <a:schemeClr val="accent1">
                    <a:lumMod val="50000"/>
                  </a:schemeClr>
                </a:solidFill>
                <a:latin typeface="Calibri" pitchFamily="-72" charset="0"/>
                <a:ea typeface="ＭＳ Ｐゴシック" charset="0"/>
                <a:cs typeface="ＭＳ Ｐゴシック" charset="0"/>
              </a:rPr>
              <a:t>Seatbelts, if fitted, must be worn by all rear passengers, </a:t>
            </a:r>
            <a:r>
              <a:rPr lang="en-US" sz="1800" b="1" dirty="0" smtClean="0">
                <a:solidFill>
                  <a:schemeClr val="accent1">
                    <a:lumMod val="50000"/>
                  </a:schemeClr>
                </a:solidFill>
                <a:latin typeface="Calibri" pitchFamily="-72" charset="0"/>
                <a:ea typeface="ＭＳ Ｐゴシック" charset="0"/>
                <a:cs typeface="ＭＳ Ｐゴシック" charset="0"/>
              </a:rPr>
              <a:t/>
            </a:r>
            <a:br>
              <a:rPr lang="en-US" sz="1800" b="1" dirty="0" smtClean="0">
                <a:solidFill>
                  <a:schemeClr val="accent1">
                    <a:lumMod val="50000"/>
                  </a:schemeClr>
                </a:solidFill>
                <a:latin typeface="Calibri" pitchFamily="-72" charset="0"/>
                <a:ea typeface="ＭＳ Ｐゴシック" charset="0"/>
                <a:cs typeface="ＭＳ Ｐゴシック" charset="0"/>
              </a:rPr>
            </a:br>
            <a:r>
              <a:rPr lang="en-US" sz="1800" b="1" dirty="0" smtClean="0">
                <a:solidFill>
                  <a:schemeClr val="accent1">
                    <a:lumMod val="50000"/>
                  </a:schemeClr>
                </a:solidFill>
                <a:latin typeface="Calibri" pitchFamily="-72" charset="0"/>
                <a:ea typeface="ＭＳ Ｐゴシック" charset="0"/>
                <a:cs typeface="ＭＳ Ｐゴシック" charset="0"/>
              </a:rPr>
              <a:t>including adults.                                                                                                          </a:t>
            </a:r>
            <a:r>
              <a:rPr lang="en-US" sz="1800" b="1" dirty="0" smtClean="0">
                <a:solidFill>
                  <a:srgbClr val="FF0000"/>
                </a:solidFill>
                <a:latin typeface="Calibri" pitchFamily="-72" charset="0"/>
                <a:ea typeface="ＭＳ Ｐゴシック" charset="0"/>
                <a:cs typeface="ＭＳ Ｐゴシック" charset="0"/>
              </a:rPr>
              <a:t>1991</a:t>
            </a:r>
            <a:endParaRPr lang="en-US" sz="1800" b="1" dirty="0">
              <a:solidFill>
                <a:srgbClr val="FF0000"/>
              </a:solidFill>
              <a:latin typeface="Calibri" pitchFamily="-72" charset="0"/>
              <a:ea typeface="ＭＳ Ｐゴシック" charset="0"/>
              <a:cs typeface="ＭＳ Ｐゴシック" charset="0"/>
            </a:endParaRPr>
          </a:p>
          <a:p>
            <a:pPr>
              <a:spcBef>
                <a:spcPct val="50000"/>
              </a:spcBef>
            </a:pPr>
            <a:r>
              <a:rPr lang="en-US" sz="1800" b="1" dirty="0">
                <a:solidFill>
                  <a:schemeClr val="accent1">
                    <a:lumMod val="50000"/>
                  </a:schemeClr>
                </a:solidFill>
                <a:latin typeface="Calibri" pitchFamily="-72" charset="0"/>
                <a:ea typeface="ＭＳ Ｐゴシック" charset="0"/>
                <a:cs typeface="ＭＳ Ｐゴシック" charset="0"/>
              </a:rPr>
              <a:t>Children under the age of 12, or under 135cms must use </a:t>
            </a:r>
            <a:r>
              <a:rPr lang="en-US" sz="1800" b="1" dirty="0" smtClean="0">
                <a:solidFill>
                  <a:schemeClr val="accent1">
                    <a:lumMod val="50000"/>
                  </a:schemeClr>
                </a:solidFill>
                <a:latin typeface="Calibri" pitchFamily="-72" charset="0"/>
                <a:ea typeface="ＭＳ Ｐゴシック" charset="0"/>
                <a:cs typeface="ＭＳ Ｐゴシック" charset="0"/>
              </a:rPr>
              <a:t/>
            </a:r>
            <a:br>
              <a:rPr lang="en-US" sz="1800" b="1" dirty="0" smtClean="0">
                <a:solidFill>
                  <a:schemeClr val="accent1">
                    <a:lumMod val="50000"/>
                  </a:schemeClr>
                </a:solidFill>
                <a:latin typeface="Calibri" pitchFamily="-72" charset="0"/>
                <a:ea typeface="ＭＳ Ｐゴシック" charset="0"/>
                <a:cs typeface="ＭＳ Ｐゴシック" charset="0"/>
              </a:rPr>
            </a:br>
            <a:r>
              <a:rPr lang="en-US" sz="1800" b="1" dirty="0" smtClean="0">
                <a:solidFill>
                  <a:schemeClr val="accent1">
                    <a:lumMod val="50000"/>
                  </a:schemeClr>
                </a:solidFill>
                <a:latin typeface="Calibri" pitchFamily="-72" charset="0"/>
                <a:ea typeface="ＭＳ Ｐゴシック" charset="0"/>
                <a:cs typeface="ＭＳ Ｐゴシック" charset="0"/>
              </a:rPr>
              <a:t>an </a:t>
            </a:r>
            <a:r>
              <a:rPr lang="en-US" sz="1800" b="1" dirty="0">
                <a:solidFill>
                  <a:schemeClr val="accent1">
                    <a:lumMod val="50000"/>
                  </a:schemeClr>
                </a:solidFill>
                <a:latin typeface="Calibri" pitchFamily="-72" charset="0"/>
                <a:ea typeface="ＭＳ Ｐゴシック" charset="0"/>
                <a:cs typeface="ＭＳ Ｐゴシック" charset="0"/>
              </a:rPr>
              <a:t>appropriate child restraint, in any vehicle, front or </a:t>
            </a:r>
            <a:r>
              <a:rPr lang="en-US" sz="1800" b="1" dirty="0" smtClean="0">
                <a:solidFill>
                  <a:schemeClr val="accent1">
                    <a:lumMod val="50000"/>
                  </a:schemeClr>
                </a:solidFill>
                <a:latin typeface="Calibri" pitchFamily="-72" charset="0"/>
                <a:ea typeface="ＭＳ Ｐゴシック" charset="0"/>
                <a:cs typeface="ＭＳ Ｐゴシック" charset="0"/>
              </a:rPr>
              <a:t>rear.                               </a:t>
            </a:r>
            <a:r>
              <a:rPr lang="en-US" sz="1800" b="1" dirty="0" smtClean="0">
                <a:solidFill>
                  <a:srgbClr val="FF0000"/>
                </a:solidFill>
                <a:latin typeface="Calibri" pitchFamily="-72" charset="0"/>
                <a:ea typeface="ＭＳ Ｐゴシック" charset="0"/>
                <a:cs typeface="ＭＳ Ｐゴシック" charset="0"/>
              </a:rPr>
              <a:t>2007</a:t>
            </a:r>
            <a:endParaRPr lang="en-US" sz="2000" b="1" dirty="0">
              <a:solidFill>
                <a:srgbClr val="FF0000"/>
              </a:solidFill>
              <a:latin typeface="Calibri" pitchFamily="-72" charset="0"/>
              <a:ea typeface="ＭＳ Ｐゴシック" charset="0"/>
              <a:cs typeface="ＭＳ Ｐゴシック"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1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10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10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10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2465</Words>
  <Application>Microsoft Office PowerPoint</Application>
  <PresentationFormat>On-screen Show (4:3)</PresentationFormat>
  <Paragraphs>297</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Calibri</vt:lpstr>
      <vt:lpstr>Helvetica Neue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 Assist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 Graham</dc:creator>
  <cp:lastModifiedBy>Christine Tolerton</cp:lastModifiedBy>
  <cp:revision>13</cp:revision>
  <dcterms:created xsi:type="dcterms:W3CDTF">2016-11-22T08:18:06Z</dcterms:created>
  <dcterms:modified xsi:type="dcterms:W3CDTF">2018-01-29T14:00:20Z</dcterms:modified>
</cp:coreProperties>
</file>