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7" r:id="rId2"/>
    <p:sldId id="298" r:id="rId3"/>
    <p:sldId id="280" r:id="rId4"/>
    <p:sldId id="278" r:id="rId5"/>
    <p:sldId id="288" r:id="rId6"/>
    <p:sldId id="283" r:id="rId7"/>
    <p:sldId id="294" r:id="rId8"/>
    <p:sldId id="282" r:id="rId9"/>
    <p:sldId id="290" r:id="rId10"/>
    <p:sldId id="291" r:id="rId11"/>
    <p:sldId id="279" r:id="rId12"/>
    <p:sldId id="295" r:id="rId13"/>
    <p:sldId id="285" r:id="rId14"/>
    <p:sldId id="292" r:id="rId15"/>
    <p:sldId id="293" r:id="rId16"/>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31" autoAdjust="0"/>
  </p:normalViewPr>
  <p:slideViewPr>
    <p:cSldViewPr snapToGrid="0" snapToObjects="1">
      <p:cViewPr varScale="1">
        <p:scale>
          <a:sx n="63" d="100"/>
          <a:sy n="63" d="100"/>
        </p:scale>
        <p:origin x="21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09B7FE47-D407-4D66-897F-FED30A6DC376}" type="datetimeFigureOut">
              <a:rPr lang="en-GB" smtClean="0"/>
              <a:pPr/>
              <a:t>12/03/2019</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610A1466-233B-48D0-A260-F95FB4BEFE2E}" type="slidenum">
              <a:rPr lang="en-GB" smtClean="0"/>
              <a:pPr/>
              <a:t>‹#›</a:t>
            </a:fld>
            <a:endParaRPr lang="en-GB" dirty="0"/>
          </a:p>
        </p:txBody>
      </p:sp>
    </p:spTree>
    <p:extLst>
      <p:ext uri="{BB962C8B-B14F-4D97-AF65-F5344CB8AC3E}">
        <p14:creationId xmlns:p14="http://schemas.microsoft.com/office/powerpoint/2010/main" val="35644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hink.direct.gov.uk/roadsafety.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idirect.gov.uk/information-and-services/road-safety-education-resources/road-safety-primary-school-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200" b="1" kern="1200" dirty="0" smtClean="0">
                <a:solidFill>
                  <a:schemeClr val="tx1"/>
                </a:solidFill>
                <a:latin typeface="+mn-lt"/>
                <a:ea typeface="+mn-ea"/>
                <a:cs typeface="+mn-cs"/>
              </a:rPr>
              <a:t>SLIDE 1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Road Safety Presentation - Keeping Safe on the Road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presentation was created by DfI Safe and Sustainable Travel, Promotion and Outreach Branch. The purpose of the presentation is to educate pupils about road safety issues associated</a:t>
            </a:r>
            <a:r>
              <a:rPr lang="en-GB" sz="1200" kern="1200" baseline="0" dirty="0" smtClean="0">
                <a:solidFill>
                  <a:schemeClr val="tx1"/>
                </a:solidFill>
                <a:latin typeface="+mn-lt"/>
                <a:ea typeface="+mn-ea"/>
                <a:cs typeface="+mn-cs"/>
              </a:rPr>
              <a:t> with how to keep them safe.  It will also raise their awareness of the </a:t>
            </a:r>
            <a:r>
              <a:rPr lang="en-GB" sz="1200" kern="1200" dirty="0" smtClean="0">
                <a:solidFill>
                  <a:schemeClr val="tx1"/>
                </a:solidFill>
                <a:latin typeface="+mn-lt"/>
                <a:ea typeface="+mn-ea"/>
                <a:cs typeface="+mn-cs"/>
              </a:rPr>
              <a:t>dangers encountered as a pedestrian,</a:t>
            </a:r>
            <a:r>
              <a:rPr lang="en-GB" sz="1200" kern="1200" baseline="0" dirty="0" smtClean="0">
                <a:solidFill>
                  <a:schemeClr val="tx1"/>
                </a:solidFill>
                <a:latin typeface="+mn-lt"/>
                <a:ea typeface="+mn-ea"/>
                <a:cs typeface="+mn-cs"/>
              </a:rPr>
              <a:t> cyclist and passenger.</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Everyone is a road user,</a:t>
            </a:r>
            <a:r>
              <a:rPr lang="en-GB" sz="1200" kern="1200" baseline="0" dirty="0" smtClean="0">
                <a:solidFill>
                  <a:schemeClr val="tx1"/>
                </a:solidFill>
                <a:latin typeface="+mn-lt"/>
                <a:ea typeface="+mn-ea"/>
                <a:cs typeface="+mn-cs"/>
              </a:rPr>
              <a:t> therefore it is everyone’s responsibility to stay safe no matter what their age.  D</a:t>
            </a:r>
            <a:r>
              <a:rPr lang="en-GB" sz="1200" kern="1200" dirty="0" smtClean="0">
                <a:solidFill>
                  <a:schemeClr val="tx1"/>
                </a:solidFill>
                <a:latin typeface="+mn-lt"/>
                <a:ea typeface="+mn-ea"/>
                <a:cs typeface="+mn-cs"/>
              </a:rPr>
              <a:t>uring this presentation we will explore what measures pupils can take to ensure their</a:t>
            </a:r>
            <a:r>
              <a:rPr lang="en-GB" sz="1200" kern="1200" baseline="0" dirty="0" smtClean="0">
                <a:solidFill>
                  <a:schemeClr val="tx1"/>
                </a:solidFill>
                <a:latin typeface="+mn-lt"/>
                <a:ea typeface="+mn-ea"/>
                <a:cs typeface="+mn-cs"/>
              </a:rPr>
              <a:t> safety</a:t>
            </a:r>
            <a:r>
              <a:rPr lang="en-GB" sz="1200" kern="1200" dirty="0" smtClean="0">
                <a:solidFill>
                  <a:schemeClr val="tx1"/>
                </a:solidFill>
                <a:latin typeface="+mn-lt"/>
                <a:ea typeface="+mn-ea"/>
                <a:cs typeface="+mn-cs"/>
              </a:rPr>
              <a:t>. Pupils need to</a:t>
            </a:r>
            <a:r>
              <a:rPr lang="en-GB" sz="1200" kern="1200" baseline="0" dirty="0" smtClean="0">
                <a:solidFill>
                  <a:schemeClr val="tx1"/>
                </a:solidFill>
                <a:latin typeface="+mn-lt"/>
                <a:ea typeface="+mn-ea"/>
                <a:cs typeface="+mn-cs"/>
              </a:rPr>
              <a:t> have an awareness of danger and remain alert in order </a:t>
            </a:r>
            <a:r>
              <a:rPr lang="en-GB" sz="1200" kern="1200" dirty="0" smtClean="0">
                <a:solidFill>
                  <a:schemeClr val="tx1"/>
                </a:solidFill>
                <a:latin typeface="+mn-lt"/>
                <a:ea typeface="+mn-ea"/>
                <a:cs typeface="+mn-cs"/>
              </a:rPr>
              <a:t>to stay safe.</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You are encouraged to establish any relevant history of incidents (or near misses) involving pupils from the school prior to delivering</a:t>
            </a:r>
            <a:r>
              <a:rPr lang="en-GB" sz="1200" kern="1200" baseline="0" dirty="0" smtClean="0">
                <a:solidFill>
                  <a:schemeClr val="tx1"/>
                </a:solidFill>
                <a:latin typeface="+mn-lt"/>
                <a:ea typeface="+mn-ea"/>
                <a:cs typeface="+mn-cs"/>
              </a:rPr>
              <a:t> the presentation </a:t>
            </a:r>
            <a:r>
              <a:rPr lang="en-GB" sz="1200" kern="1200" dirty="0" smtClean="0">
                <a:solidFill>
                  <a:schemeClr val="tx1"/>
                </a:solidFill>
                <a:latin typeface="+mn-lt"/>
                <a:ea typeface="+mn-ea"/>
                <a:cs typeface="+mn-cs"/>
              </a:rPr>
              <a:t>as this information will help you make the messages feel more relevant and real to your pupils.</a:t>
            </a:r>
            <a:r>
              <a:rPr lang="en-GB" sz="1200" kern="1200" baseline="0" dirty="0" smtClean="0">
                <a:solidFill>
                  <a:schemeClr val="tx1"/>
                </a:solidFill>
                <a:latin typeface="+mn-lt"/>
                <a:ea typeface="+mn-ea"/>
                <a:cs typeface="+mn-cs"/>
              </a:rPr>
              <a:t> Where possible put situations in context by using recognisable place/street names to make it more real for them.</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Avoid causing undue stress by stating at the start of the lesson that if they, their family or friends have  been involved in a collision or affected in any way and  feel uncomfortable during the presentation that they have the option to leave the room and await a member of staff.</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Even if you travel to school daily by </a:t>
            </a:r>
            <a:r>
              <a:rPr lang="en-GB" sz="1200" kern="1200" baseline="0" dirty="0" smtClean="0">
                <a:solidFill>
                  <a:schemeClr val="tx1"/>
                </a:solidFill>
                <a:latin typeface="+mn-lt"/>
                <a:ea typeface="+mn-ea"/>
                <a:cs typeface="+mn-cs"/>
              </a:rPr>
              <a:t>walking, cycling or, as a passenger,</a:t>
            </a:r>
            <a:r>
              <a:rPr lang="en-GB" sz="1200" kern="1200" dirty="0" smtClean="0">
                <a:solidFill>
                  <a:schemeClr val="tx1"/>
                </a:solidFill>
                <a:latin typeface="+mn-lt"/>
                <a:ea typeface="+mn-ea"/>
                <a:cs typeface="+mn-cs"/>
              </a:rPr>
              <a:t> you must always be alert and aware of your surroundings and ensure that you stay safe.</a:t>
            </a:r>
          </a:p>
          <a:p>
            <a:r>
              <a:rPr lang="en-GB" sz="1200" kern="1200" dirty="0" smtClean="0">
                <a:solidFill>
                  <a:schemeClr val="tx1"/>
                </a:solidFill>
                <a:latin typeface="+mn-lt"/>
                <a:ea typeface="+mn-ea"/>
                <a:cs typeface="+mn-cs"/>
              </a:rPr>
              <a:t>Not paying attention could result in a</a:t>
            </a:r>
            <a:r>
              <a:rPr lang="en-GB" sz="1200" kern="1200" baseline="0" dirty="0" smtClean="0">
                <a:solidFill>
                  <a:schemeClr val="tx1"/>
                </a:solidFill>
                <a:latin typeface="+mn-lt"/>
                <a:ea typeface="+mn-ea"/>
                <a:cs typeface="+mn-cs"/>
              </a:rPr>
              <a:t> serious collision that could cause devastating consequences for you, your friends/family, and the whole school community</a:t>
            </a:r>
            <a:r>
              <a:rPr lang="en-GB" sz="1200" kern="1200" dirty="0" smtClean="0">
                <a:solidFill>
                  <a:schemeClr val="tx1"/>
                </a:solidFill>
                <a:latin typeface="+mn-lt"/>
                <a:ea typeface="+mn-ea"/>
                <a:cs typeface="+mn-cs"/>
              </a:rPr>
              <a:t>. It only takes a moment’s lapse of concentration to cause death or serious injury with life changing implications.</a:t>
            </a:r>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Always expect the unexpected and </a:t>
            </a:r>
            <a:r>
              <a:rPr lang="en-GB" sz="1200" b="0" kern="1200" dirty="0" smtClean="0">
                <a:solidFill>
                  <a:schemeClr val="tx1"/>
                </a:solidFill>
                <a:latin typeface="+mn-lt"/>
                <a:ea typeface="+mn-ea"/>
                <a:cs typeface="+mn-cs"/>
              </a:rPr>
              <a:t>never take risks while crossing</a:t>
            </a:r>
            <a:r>
              <a:rPr lang="en-GB" sz="1200" b="0" kern="1200" baseline="0" dirty="0" smtClean="0">
                <a:solidFill>
                  <a:schemeClr val="tx1"/>
                </a:solidFill>
                <a:latin typeface="+mn-lt"/>
                <a:ea typeface="+mn-ea"/>
                <a:cs typeface="+mn-cs"/>
              </a:rPr>
              <a:t> the road, cycling or </a:t>
            </a:r>
            <a:r>
              <a:rPr lang="en-GB" sz="1200" b="0" kern="1200" dirty="0" smtClean="0">
                <a:solidFill>
                  <a:schemeClr val="tx1"/>
                </a:solidFill>
                <a:latin typeface="+mn-lt"/>
                <a:ea typeface="+mn-ea"/>
                <a:cs typeface="+mn-cs"/>
              </a:rPr>
              <a:t>travelling by bus or</a:t>
            </a:r>
            <a:r>
              <a:rPr lang="en-GB" sz="1200" b="0" kern="1200" baseline="0" dirty="0" smtClean="0">
                <a:solidFill>
                  <a:schemeClr val="tx1"/>
                </a:solidFill>
                <a:latin typeface="+mn-lt"/>
                <a:ea typeface="+mn-ea"/>
                <a:cs typeface="+mn-cs"/>
              </a:rPr>
              <a:t> car</a:t>
            </a:r>
            <a:r>
              <a:rPr lang="en-GB" sz="1200" b="0" kern="1200" dirty="0" smtClean="0">
                <a:solidFill>
                  <a:schemeClr val="tx1"/>
                </a:solidFill>
                <a:latin typeface="+mn-lt"/>
                <a:ea typeface="+mn-ea"/>
                <a:cs typeface="+mn-cs"/>
              </a:rPr>
              <a:t>.  The</a:t>
            </a:r>
            <a:r>
              <a:rPr lang="en-GB" sz="1200" b="0" kern="1200" baseline="0" dirty="0" smtClean="0">
                <a:solidFill>
                  <a:schemeClr val="tx1"/>
                </a:solidFill>
                <a:latin typeface="+mn-lt"/>
                <a:ea typeface="+mn-ea"/>
                <a:cs typeface="+mn-cs"/>
              </a:rPr>
              <a:t> teaching aid calendar in your classroom is an excellent visual aid and contains a range of issues connected to child road safety – pdf’s of all three calendars (based on primary school year groups) can also be obtained at:</a:t>
            </a:r>
            <a:r>
              <a:rPr lang="en-GB" sz="1200" b="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https://www.nidirect.gov.uk/articles/road-safety-teaching-aid-calendars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Discussion Questions:</a:t>
            </a:r>
          </a:p>
          <a:p>
            <a:r>
              <a:rPr lang="en-GB" sz="1200" kern="1200" dirty="0" smtClean="0">
                <a:solidFill>
                  <a:schemeClr val="tx1"/>
                </a:solidFill>
                <a:latin typeface="+mn-lt"/>
                <a:ea typeface="+mn-ea"/>
                <a:cs typeface="+mn-cs"/>
              </a:rPr>
              <a:t>Who is responsible for road safety?</a:t>
            </a:r>
          </a:p>
          <a:p>
            <a:r>
              <a:rPr lang="en-GB" sz="1200" kern="1200" dirty="0" smtClean="0">
                <a:solidFill>
                  <a:schemeClr val="tx1"/>
                </a:solidFill>
                <a:latin typeface="+mn-lt"/>
                <a:ea typeface="+mn-ea"/>
                <a:cs typeface="+mn-cs"/>
              </a:rPr>
              <a:t>What does road safety mean to you?</a:t>
            </a:r>
          </a:p>
          <a:p>
            <a:r>
              <a:rPr lang="en-GB" sz="1200" kern="1200" dirty="0" smtClean="0">
                <a:solidFill>
                  <a:schemeClr val="tx1"/>
                </a:solidFill>
                <a:latin typeface="+mn-lt"/>
                <a:ea typeface="+mn-ea"/>
                <a:cs typeface="+mn-cs"/>
              </a:rPr>
              <a:t>What do you think are the most important road safety issues? </a:t>
            </a:r>
          </a:p>
          <a:p>
            <a:r>
              <a:rPr lang="en-GB" sz="1200" kern="1200" dirty="0" smtClean="0">
                <a:solidFill>
                  <a:schemeClr val="tx1"/>
                </a:solidFill>
                <a:latin typeface="+mn-lt"/>
                <a:ea typeface="+mn-ea"/>
                <a:cs typeface="+mn-cs"/>
              </a:rPr>
              <a:t>Does your school participate in Cycling Proficiency Scheme (CPS) and are the children keen to participate?</a:t>
            </a:r>
          </a:p>
          <a:p>
            <a:r>
              <a:rPr lang="en-GB" sz="1200" kern="1200" dirty="0" smtClean="0">
                <a:solidFill>
                  <a:schemeClr val="tx1"/>
                </a:solidFill>
                <a:latin typeface="+mn-lt"/>
                <a:ea typeface="+mn-ea"/>
                <a:cs typeface="+mn-cs"/>
              </a:rPr>
              <a:t>Do any of the pupils remember having a road safety presentation at this or previous schools?</a:t>
            </a:r>
          </a:p>
          <a:p>
            <a:r>
              <a:rPr lang="en-GB" sz="1200" kern="1200" dirty="0" smtClean="0">
                <a:solidFill>
                  <a:schemeClr val="tx1"/>
                </a:solidFill>
                <a:latin typeface="+mn-lt"/>
                <a:ea typeface="+mn-ea"/>
                <a:cs typeface="+mn-cs"/>
              </a:rPr>
              <a:t>If yes – what did they learn and/or remember?</a:t>
            </a:r>
          </a:p>
          <a:p>
            <a:r>
              <a:rPr lang="en-GB" sz="1200" kern="1200" dirty="0" smtClean="0">
                <a:solidFill>
                  <a:schemeClr val="tx1"/>
                </a:solidFill>
                <a:latin typeface="+mn-lt"/>
                <a:ea typeface="+mn-ea"/>
                <a:cs typeface="+mn-cs"/>
              </a:rPr>
              <a:t>Do pupils have any experiences they want to talk about and share with the class/group?</a:t>
            </a:r>
          </a:p>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Who is responsible for road safety?</a:t>
            </a:r>
          </a:p>
          <a:p>
            <a:r>
              <a:rPr lang="en-GB" sz="1200" kern="1200" dirty="0" smtClean="0">
                <a:solidFill>
                  <a:schemeClr val="tx1"/>
                </a:solidFill>
                <a:latin typeface="+mn-lt"/>
                <a:ea typeface="+mn-ea"/>
                <a:cs typeface="+mn-cs"/>
              </a:rPr>
              <a:t>Pupils may think it is the responsibility of PSNI, NIFRS, School Crossing Patrol, drivers, or even their parents.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However, you should emphasise that: </a:t>
            </a:r>
            <a:r>
              <a:rPr lang="en-GB" sz="1200" b="1" kern="1200" dirty="0" smtClean="0">
                <a:solidFill>
                  <a:schemeClr val="tx1"/>
                </a:solidFill>
                <a:latin typeface="+mn-lt"/>
                <a:ea typeface="+mn-ea"/>
                <a:cs typeface="+mn-cs"/>
              </a:rPr>
              <a:t>ALL ROAD USERS ARE RESPONSIBLE FOR THEIR OWN SAFETY AND THAT OF OTHER ROAD USERS.  EVERY ROAD USER HAS TO TAKE PERSONAL RESPONSIBILITY.</a:t>
            </a:r>
            <a:r>
              <a:rPr lang="en-GB" sz="1200" kern="120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ULTIMATELY </a:t>
            </a:r>
            <a:r>
              <a:rPr lang="en-GB" sz="1200" b="1" u="sng" kern="1200" dirty="0" smtClean="0">
                <a:solidFill>
                  <a:schemeClr val="tx1"/>
                </a:solidFill>
                <a:latin typeface="+mn-lt"/>
                <a:ea typeface="+mn-ea"/>
                <a:cs typeface="+mn-cs"/>
              </a:rPr>
              <a:t>YOU</a:t>
            </a:r>
            <a:r>
              <a:rPr lang="en-GB" sz="1200" b="1"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ARE RESPONSIBLE FOR YOUR OWN SAFETY. </a:t>
            </a:r>
            <a:endParaRPr lang="en-GB" sz="1200" kern="1200" dirty="0" smtClean="0">
              <a:solidFill>
                <a:schemeClr val="tx1"/>
              </a:solidFill>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610A1466-233B-48D0-A260-F95FB4BEFE2E}" type="slidenum">
              <a:rPr lang="en-GB" smtClean="0"/>
              <a:pPr/>
              <a:t>1</a:t>
            </a:fld>
            <a:endParaRPr lang="en-GB" dirty="0"/>
          </a:p>
        </p:txBody>
      </p:sp>
    </p:spTree>
    <p:extLst>
      <p:ext uri="{BB962C8B-B14F-4D97-AF65-F5344CB8AC3E}">
        <p14:creationId xmlns:p14="http://schemas.microsoft.com/office/powerpoint/2010/main" val="367682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10 </a:t>
            </a:r>
            <a:r>
              <a:rPr lang="en-GB" b="1" baseline="0" dirty="0" smtClean="0"/>
              <a:t> - </a:t>
            </a:r>
            <a:r>
              <a:rPr lang="en-GB" sz="1200" b="1" kern="1200" dirty="0" smtClean="0">
                <a:solidFill>
                  <a:schemeClr val="tx1"/>
                </a:solidFill>
                <a:latin typeface="+mn-lt"/>
                <a:ea typeface="+mn-ea"/>
                <a:cs typeface="+mn-cs"/>
              </a:rPr>
              <a:t>Your Journey to School – Bus</a:t>
            </a:r>
          </a:p>
          <a:p>
            <a:endParaRPr lang="en-GB" sz="1200" b="1" kern="120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Impress upon pupils how important the bus drivers job is (i.e. to get everyone safely to their destination) and therefore, do not distract him/her by bad behaviour (shouting/fighting/throwing objects around the bus).</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Bus passengers should stay in their seat until the bus has stopped, before attempting to get out of their seat.</a:t>
            </a:r>
          </a:p>
          <a:p>
            <a:endParaRPr lang="en-GB" sz="1200" b="0" kern="1200" baseline="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Children should be reminded that</a:t>
            </a:r>
            <a:r>
              <a:rPr lang="en-GB" sz="1200" b="0" kern="1200" baseline="0" dirty="0" smtClean="0">
                <a:solidFill>
                  <a:schemeClr val="tx1"/>
                </a:solidFill>
                <a:latin typeface="+mn-lt"/>
                <a:ea typeface="+mn-ea"/>
                <a:cs typeface="+mn-cs"/>
              </a:rPr>
              <a:t> a</a:t>
            </a:r>
            <a:r>
              <a:rPr lang="en-GB" sz="1200" b="0" kern="1200" dirty="0" smtClean="0">
                <a:solidFill>
                  <a:schemeClr val="tx1"/>
                </a:solidFill>
                <a:latin typeface="+mn-lt"/>
                <a:ea typeface="+mn-ea"/>
                <a:cs typeface="+mn-cs"/>
              </a:rPr>
              <a:t>fter exiting the bus,  they should NEVER cross the road in front of, or behind</a:t>
            </a:r>
            <a:r>
              <a:rPr lang="en-GB" sz="1200" b="0" kern="1200" baseline="0" dirty="0" smtClean="0">
                <a:solidFill>
                  <a:schemeClr val="tx1"/>
                </a:solidFill>
                <a:latin typeface="+mn-lt"/>
                <a:ea typeface="+mn-ea"/>
                <a:cs typeface="+mn-cs"/>
              </a:rPr>
              <a:t>, the bus.  Instead stand on the footpath (or grass verge) and allow the bus to move away.  Make sure you can see clearly in both (or all) directions and it is safe, before attempting to cross.</a:t>
            </a:r>
          </a:p>
        </p:txBody>
      </p:sp>
      <p:sp>
        <p:nvSpPr>
          <p:cNvPr id="4" name="Slide Number Placeholder 3"/>
          <p:cNvSpPr>
            <a:spLocks noGrp="1"/>
          </p:cNvSpPr>
          <p:nvPr>
            <p:ph type="sldNum" sz="quarter" idx="10"/>
          </p:nvPr>
        </p:nvSpPr>
        <p:spPr/>
        <p:txBody>
          <a:bodyPr/>
          <a:lstStyle/>
          <a:p>
            <a:fld id="{92DEF31C-5CAD-4470-BE30-8C7D3A5A9B30}" type="slidenum">
              <a:rPr lang="en-GB" smtClean="0"/>
              <a:pPr/>
              <a:t>10</a:t>
            </a:fld>
            <a:endParaRPr lang="en-GB" dirty="0"/>
          </a:p>
        </p:txBody>
      </p:sp>
    </p:spTree>
    <p:extLst>
      <p:ext uri="{BB962C8B-B14F-4D97-AF65-F5344CB8AC3E}">
        <p14:creationId xmlns:p14="http://schemas.microsoft.com/office/powerpoint/2010/main" val="381949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72" charset="0"/>
                <a:ea typeface="ＭＳ Ｐゴシック" charset="0"/>
              </a:rPr>
              <a:t>Slide 11</a:t>
            </a:r>
            <a:r>
              <a:rPr lang="en-GB" baseline="0" dirty="0" smtClean="0">
                <a:latin typeface="Arial" pitchFamily="-72" charset="0"/>
                <a:ea typeface="ＭＳ Ｐゴシック" charset="0"/>
              </a:rPr>
              <a:t> - </a:t>
            </a:r>
            <a:r>
              <a:rPr lang="en-GB" b="1" dirty="0" smtClean="0">
                <a:latin typeface="Arial" pitchFamily="-72" charset="0"/>
                <a:ea typeface="ＭＳ Ｐゴシック" charset="0"/>
              </a:rPr>
              <a:t>Cycle Safely</a:t>
            </a:r>
          </a:p>
          <a:p>
            <a:endParaRPr lang="en-GB" dirty="0" smtClean="0">
              <a:latin typeface="Arial" pitchFamily="-72" charset="0"/>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72" charset="0"/>
                <a:ea typeface="ＭＳ Ｐゴシック" charset="0"/>
              </a:rPr>
              <a:t>Children</a:t>
            </a:r>
            <a:r>
              <a:rPr lang="en-GB" baseline="0" dirty="0" smtClean="0">
                <a:latin typeface="Arial" pitchFamily="-72" charset="0"/>
                <a:ea typeface="ＭＳ Ｐゴシック" charset="0"/>
              </a:rPr>
              <a:t> should be encouraged to cycle as it is a good way to get around and stay fit.  Wearing a properly fitted helmet and hi-visibility clothing should be encouraged from an early age.  Lots of schools offer Cycling Proficiency training to their pupils - for further information see: </a:t>
            </a:r>
            <a:r>
              <a:rPr lang="en-GB" u="sng" baseline="0" dirty="0" smtClean="0">
                <a:latin typeface="Arial" pitchFamily="-72" charset="0"/>
                <a:ea typeface="ＭＳ Ｐゴシック" charset="0"/>
              </a:rPr>
              <a:t>www.nidirect.gov.uk/articles/cycling-proficiency-scheme </a:t>
            </a:r>
          </a:p>
          <a:p>
            <a:endParaRPr lang="en-GB" baseline="0" dirty="0" smtClean="0">
              <a:latin typeface="Arial" pitchFamily="-72" charset="0"/>
              <a:ea typeface="ＭＳ Ｐゴシック" charset="0"/>
            </a:endParaRPr>
          </a:p>
          <a:p>
            <a:r>
              <a:rPr lang="en-GB" baseline="0" dirty="0" smtClean="0">
                <a:latin typeface="Arial" pitchFamily="-72" charset="0"/>
                <a:ea typeface="ＭＳ Ｐゴシック" charset="0"/>
              </a:rPr>
              <a:t>Although some children at primary school may not be cycling independently, infrastructure is changing to promote cycling and children should be made aware of how the roads are changing to take account of cyclists.</a:t>
            </a:r>
          </a:p>
          <a:p>
            <a:endParaRPr lang="en-GB" baseline="0" dirty="0" smtClean="0">
              <a:latin typeface="Arial" pitchFamily="-72" charset="0"/>
              <a:ea typeface="ＭＳ Ｐゴシック" charset="0"/>
            </a:endParaRPr>
          </a:p>
          <a:p>
            <a:endParaRPr lang="en-GB" baseline="0" dirty="0" smtClean="0">
              <a:latin typeface="Arial" pitchFamily="-72" charset="0"/>
              <a:ea typeface="ＭＳ Ｐゴシック" charset="0"/>
            </a:endParaRPr>
          </a:p>
          <a:p>
            <a:endParaRPr lang="en-GB" dirty="0" smtClean="0">
              <a:latin typeface="Arial" pitchFamily="-72" charset="0"/>
              <a:ea typeface="ＭＳ Ｐゴシック" charset="0"/>
            </a:endParaRPr>
          </a:p>
        </p:txBody>
      </p:sp>
      <p:sp>
        <p:nvSpPr>
          <p:cNvPr id="4" name="Slide Number Placeholder 3"/>
          <p:cNvSpPr>
            <a:spLocks noGrp="1"/>
          </p:cNvSpPr>
          <p:nvPr>
            <p:ph type="sldNum" sz="quarter" idx="10"/>
          </p:nvPr>
        </p:nvSpPr>
        <p:spPr/>
        <p:txBody>
          <a:bodyPr/>
          <a:lstStyle/>
          <a:p>
            <a:fld id="{B5FCDDA4-A437-40E1-B27F-C3C3B45A5EA2}" type="slidenum">
              <a:rPr lang="en-GB" smtClean="0"/>
              <a:pPr/>
              <a:t>11</a:t>
            </a:fld>
            <a:endParaRPr lang="en-GB" dirty="0"/>
          </a:p>
        </p:txBody>
      </p:sp>
    </p:spTree>
    <p:extLst>
      <p:ext uri="{BB962C8B-B14F-4D97-AF65-F5344CB8AC3E}">
        <p14:creationId xmlns:p14="http://schemas.microsoft.com/office/powerpoint/2010/main" val="106288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72" charset="0"/>
                <a:ea typeface="ＭＳ Ｐゴシック" charset="0"/>
              </a:rPr>
              <a:t>Slide 12</a:t>
            </a:r>
            <a:r>
              <a:rPr lang="en-GB" b="1" baseline="0" dirty="0" smtClean="0">
                <a:latin typeface="Arial" pitchFamily="-72" charset="0"/>
                <a:ea typeface="ＭＳ Ｐゴシック" charset="0"/>
              </a:rPr>
              <a:t>  </a:t>
            </a:r>
            <a:r>
              <a:rPr lang="en-GB" b="1" dirty="0" smtClean="0">
                <a:latin typeface="Arial" pitchFamily="-72" charset="0"/>
                <a:ea typeface="ＭＳ Ｐゴシック" charset="0"/>
              </a:rPr>
              <a:t>- Don’t Get Distracted!</a:t>
            </a:r>
          </a:p>
          <a:p>
            <a:endParaRPr lang="en-GB" b="1" dirty="0" smtClean="0">
              <a:latin typeface="Arial" pitchFamily="-72" charset="0"/>
              <a:ea typeface="ＭＳ Ｐゴシック" charset="0"/>
            </a:endParaRPr>
          </a:p>
          <a:p>
            <a:r>
              <a:rPr lang="en-GB" sz="1200" kern="1200" dirty="0" smtClean="0">
                <a:solidFill>
                  <a:schemeClr val="tx1"/>
                </a:solidFill>
                <a:effectLst/>
                <a:latin typeface="+mn-lt"/>
                <a:ea typeface="+mn-ea"/>
                <a:cs typeface="+mn-cs"/>
              </a:rPr>
              <a:t>Most people</a:t>
            </a:r>
            <a:r>
              <a:rPr lang="en-GB" sz="1200" kern="1200" baseline="0" dirty="0" smtClean="0">
                <a:solidFill>
                  <a:schemeClr val="tx1"/>
                </a:solidFill>
                <a:effectLst/>
                <a:latin typeface="+mn-lt"/>
                <a:ea typeface="+mn-ea"/>
                <a:cs typeface="+mn-cs"/>
              </a:rPr>
              <a:t> use or own a </a:t>
            </a:r>
            <a:r>
              <a:rPr lang="en-GB" sz="1200" kern="1200" dirty="0" smtClean="0">
                <a:solidFill>
                  <a:schemeClr val="tx1"/>
                </a:solidFill>
                <a:effectLst/>
                <a:latin typeface="+mn-lt"/>
                <a:ea typeface="+mn-ea"/>
                <a:cs typeface="+mn-cs"/>
              </a:rPr>
              <a:t>mobile device to interact with friends, play games or listen to music.  However, when we are using them they engage our concentration and focus, to the extent that we may not be fully aware of other things going on around us.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using the road we are in a potentially hazardous situation, especially if our attention is distracted and we don’t give our full attention to what is happening around traffic.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ensure we use the road safely we need to:</a:t>
            </a:r>
          </a:p>
          <a:p>
            <a:pPr lvl="0"/>
            <a:r>
              <a:rPr lang="en-GB" sz="1200" kern="1200" dirty="0" smtClean="0">
                <a:solidFill>
                  <a:schemeClr val="tx1"/>
                </a:solidFill>
                <a:effectLst/>
                <a:latin typeface="+mn-lt"/>
                <a:ea typeface="+mn-ea"/>
                <a:cs typeface="+mn-cs"/>
              </a:rPr>
              <a:t>Avoid using a mobile phone</a:t>
            </a:r>
            <a:r>
              <a:rPr lang="en-GB" sz="1200" kern="1200" baseline="0" dirty="0" smtClean="0">
                <a:solidFill>
                  <a:schemeClr val="tx1"/>
                </a:solidFill>
                <a:effectLst/>
                <a:latin typeface="+mn-lt"/>
                <a:ea typeface="+mn-ea"/>
                <a:cs typeface="+mn-cs"/>
              </a:rPr>
              <a:t> or, if listening to music, remove your ear/headphones </a:t>
            </a:r>
            <a:r>
              <a:rPr lang="en-GB" sz="1200" kern="1200" dirty="0" smtClean="0">
                <a:solidFill>
                  <a:schemeClr val="tx1"/>
                </a:solidFill>
                <a:effectLst/>
                <a:latin typeface="+mn-lt"/>
                <a:ea typeface="+mn-ea"/>
                <a:cs typeface="+mn-cs"/>
              </a:rPr>
              <a:t>so you can hear vehicles.</a:t>
            </a:r>
          </a:p>
          <a:p>
            <a:pPr lvl="0"/>
            <a:r>
              <a:rPr lang="en-GB" sz="1200" kern="1200" dirty="0" smtClean="0">
                <a:solidFill>
                  <a:schemeClr val="tx1"/>
                </a:solidFill>
                <a:effectLst/>
                <a:latin typeface="+mn-lt"/>
                <a:ea typeface="+mn-ea"/>
                <a:cs typeface="+mn-cs"/>
              </a:rPr>
              <a:t>Look</a:t>
            </a:r>
            <a:r>
              <a:rPr lang="en-GB" sz="1200" kern="1200" baseline="0" dirty="0" smtClean="0">
                <a:solidFill>
                  <a:schemeClr val="tx1"/>
                </a:solidFill>
                <a:effectLst/>
                <a:latin typeface="+mn-lt"/>
                <a:ea typeface="+mn-ea"/>
                <a:cs typeface="+mn-cs"/>
              </a:rPr>
              <a:t> out for </a:t>
            </a:r>
            <a:r>
              <a:rPr lang="en-GB" sz="1200" kern="1200" dirty="0" smtClean="0">
                <a:solidFill>
                  <a:schemeClr val="tx1"/>
                </a:solidFill>
                <a:effectLst/>
                <a:latin typeface="+mn-lt"/>
                <a:ea typeface="+mn-ea"/>
                <a:cs typeface="+mn-cs"/>
              </a:rPr>
              <a:t>approaching emergency vehicles and concentrate on crossing the road.</a:t>
            </a:r>
          </a:p>
          <a:p>
            <a:pPr lvl="0"/>
            <a:r>
              <a:rPr lang="en-GB" sz="1200" kern="1200" dirty="0" smtClean="0">
                <a:solidFill>
                  <a:schemeClr val="tx1"/>
                </a:solidFill>
                <a:effectLst/>
                <a:latin typeface="+mn-lt"/>
                <a:ea typeface="+mn-ea"/>
                <a:cs typeface="+mn-cs"/>
              </a:rPr>
              <a:t>Follow the rules of the road and remember to use the Green Cross Code.</a:t>
            </a:r>
          </a:p>
          <a:p>
            <a:r>
              <a:rPr lang="en-GB" sz="1200" kern="1200" dirty="0" smtClean="0">
                <a:solidFill>
                  <a:schemeClr val="tx1"/>
                </a:solidFill>
                <a:effectLst/>
                <a:latin typeface="+mn-lt"/>
                <a:ea typeface="+mn-ea"/>
                <a:cs typeface="+mn-cs"/>
              </a:rPr>
              <a:t>More than 55 young people a week are killed or seriously injured in the UK  because they were listening to earphones instead of listening for cars! </a:t>
            </a:r>
          </a:p>
          <a:p>
            <a:r>
              <a:rPr lang="en-GB" sz="1200" kern="1200" dirty="0" smtClean="0">
                <a:solidFill>
                  <a:schemeClr val="tx1"/>
                </a:solidFill>
                <a:effectLst/>
                <a:latin typeface="+mn-lt"/>
                <a:ea typeface="+mn-ea"/>
                <a:cs typeface="+mn-cs"/>
              </a:rPr>
              <a:t>Posters which are free to schools are available on this theme from the Think website </a:t>
            </a:r>
            <a:r>
              <a:rPr lang="en-GB" sz="1200" u="sng" kern="1200" dirty="0" smtClean="0">
                <a:solidFill>
                  <a:schemeClr val="tx1"/>
                </a:solidFill>
                <a:effectLst/>
                <a:latin typeface="+mn-lt"/>
                <a:ea typeface="+mn-ea"/>
                <a:cs typeface="+mn-cs"/>
                <a:hlinkClick r:id="rId3"/>
              </a:rPr>
              <a:t>http://think.direct.gov.uk/roadsafety.html</a:t>
            </a:r>
            <a:r>
              <a:rPr lang="en-GB" sz="1200" kern="1200" dirty="0" smtClean="0">
                <a:solidFill>
                  <a:schemeClr val="tx1"/>
                </a:solidFill>
                <a:effectLst/>
                <a:latin typeface="+mn-lt"/>
                <a:ea typeface="+mn-ea"/>
                <a:cs typeface="+mn-cs"/>
              </a:rPr>
              <a:t> </a:t>
            </a:r>
          </a:p>
          <a:p>
            <a:endParaRPr lang="en-GB" b="1" dirty="0" smtClean="0">
              <a:latin typeface="Arial" pitchFamily="-72" charset="0"/>
              <a:ea typeface="ＭＳ Ｐゴシック" charset="0"/>
            </a:endParaRPr>
          </a:p>
          <a:p>
            <a:pPr eaLnBrk="1" hangingPunct="1"/>
            <a:endParaRPr lang="en-US" dirty="0" smtClean="0">
              <a:latin typeface="Arial" pitchFamily="-72" charset="0"/>
              <a:ea typeface="ＭＳ Ｐゴシック" charset="0"/>
            </a:endParaRPr>
          </a:p>
        </p:txBody>
      </p:sp>
      <p:sp>
        <p:nvSpPr>
          <p:cNvPr id="4" name="Slide Number Placeholder 3"/>
          <p:cNvSpPr>
            <a:spLocks noGrp="1"/>
          </p:cNvSpPr>
          <p:nvPr>
            <p:ph type="sldNum" sz="quarter" idx="10"/>
          </p:nvPr>
        </p:nvSpPr>
        <p:spPr/>
        <p:txBody>
          <a:bodyPr/>
          <a:lstStyle/>
          <a:p>
            <a:fld id="{EF63CE15-9BC0-4971-BA09-2300F84F6636}" type="slidenum">
              <a:rPr lang="en-GB" smtClean="0"/>
              <a:pPr/>
              <a:t>12</a:t>
            </a:fld>
            <a:endParaRPr lang="en-GB" dirty="0"/>
          </a:p>
        </p:txBody>
      </p:sp>
    </p:spTree>
    <p:extLst>
      <p:ext uri="{BB962C8B-B14F-4D97-AF65-F5344CB8AC3E}">
        <p14:creationId xmlns:p14="http://schemas.microsoft.com/office/powerpoint/2010/main" val="4010366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72" charset="0"/>
                <a:ea typeface="ＭＳ Ｐゴシック" charset="0"/>
              </a:rPr>
              <a:t>Slide</a:t>
            </a:r>
            <a:r>
              <a:rPr lang="en-GB" b="1" baseline="0" dirty="0" smtClean="0">
                <a:latin typeface="Arial" pitchFamily="-72" charset="0"/>
                <a:ea typeface="ＭＳ Ｐゴシック" charset="0"/>
              </a:rPr>
              <a:t>  </a:t>
            </a:r>
            <a:r>
              <a:rPr lang="en-GB" b="1" dirty="0" smtClean="0">
                <a:latin typeface="Arial" pitchFamily="-72" charset="0"/>
                <a:ea typeface="ＭＳ Ｐゴシック" charset="0"/>
              </a:rPr>
              <a:t>13 - </a:t>
            </a:r>
            <a:r>
              <a:rPr lang="en-GB" b="1" baseline="0" dirty="0" smtClean="0">
                <a:latin typeface="Arial" pitchFamily="-72" charset="0"/>
                <a:ea typeface="ＭＳ Ｐゴシック" charset="0"/>
              </a:rPr>
              <a:t>Summary – Remember to Keep Safe on the Road</a:t>
            </a:r>
          </a:p>
          <a:p>
            <a:endParaRPr lang="en-GB" sz="1200" b="1" kern="1200" baseline="0" dirty="0" smtClean="0">
              <a:solidFill>
                <a:schemeClr val="tx1"/>
              </a:solidFill>
              <a:effectLst/>
              <a:latin typeface="Arial" pitchFamily="-72" charset="0"/>
              <a:ea typeface="ＭＳ Ｐゴシック" charset="0"/>
              <a:cs typeface="+mn-cs"/>
            </a:endParaRPr>
          </a:p>
          <a:p>
            <a:endParaRPr lang="en-GB" b="0" baseline="0" dirty="0" smtClean="0"/>
          </a:p>
          <a:p>
            <a:r>
              <a:rPr lang="en-GB" b="0" baseline="0" dirty="0" smtClean="0"/>
              <a:t>Teachers should remind pupils of the key messages in this presentation. </a:t>
            </a:r>
            <a:endParaRPr lang="en-GB" b="0"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63CE15-9BC0-4971-BA09-2300F84F6636}" type="slidenum">
              <a:rPr lang="en-GB" smtClean="0"/>
              <a:pPr/>
              <a:t>13</a:t>
            </a:fld>
            <a:endParaRPr lang="en-GB" dirty="0"/>
          </a:p>
        </p:txBody>
      </p:sp>
    </p:spTree>
    <p:extLst>
      <p:ext uri="{BB962C8B-B14F-4D97-AF65-F5344CB8AC3E}">
        <p14:creationId xmlns:p14="http://schemas.microsoft.com/office/powerpoint/2010/main" val="7588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72" charset="0"/>
                <a:ea typeface="ＭＳ Ｐゴシック" charset="0"/>
              </a:rPr>
              <a:t>Slide</a:t>
            </a:r>
            <a:r>
              <a:rPr lang="en-GB" b="1" baseline="0" dirty="0" smtClean="0">
                <a:latin typeface="Arial" pitchFamily="-72" charset="0"/>
                <a:ea typeface="ＭＳ Ｐゴシック" charset="0"/>
              </a:rPr>
              <a:t>  </a:t>
            </a:r>
            <a:r>
              <a:rPr lang="en-GB" b="1" dirty="0" smtClean="0">
                <a:latin typeface="Arial" pitchFamily="-72" charset="0"/>
                <a:ea typeface="ＭＳ Ｐゴシック" charset="0"/>
              </a:rPr>
              <a:t>14 - </a:t>
            </a:r>
            <a:r>
              <a:rPr lang="en-GB" b="1" baseline="0" dirty="0" smtClean="0">
                <a:latin typeface="Arial" pitchFamily="-72" charset="0"/>
                <a:ea typeface="ＭＳ Ｐゴシック" charset="0"/>
              </a:rPr>
              <a:t>Summary – Remember to Keep Safe on the Road</a:t>
            </a:r>
          </a:p>
          <a:p>
            <a:endParaRPr lang="en-GB" sz="1200" b="1" kern="1200" baseline="0" dirty="0" smtClean="0">
              <a:solidFill>
                <a:schemeClr val="tx1"/>
              </a:solidFill>
              <a:effectLst/>
              <a:latin typeface="Arial" pitchFamily="-72" charset="0"/>
              <a:ea typeface="ＭＳ Ｐゴシック" charset="0"/>
              <a:cs typeface="+mn-cs"/>
            </a:endParaRPr>
          </a:p>
          <a:p>
            <a:endParaRPr lang="en-GB" b="0" baseline="0" dirty="0" smtClean="0"/>
          </a:p>
          <a:p>
            <a:r>
              <a:rPr lang="en-GB" b="0" baseline="0" dirty="0" smtClean="0"/>
              <a:t>Teachers should remind pupils of the key messages in this presentation. </a:t>
            </a:r>
            <a:endParaRPr lang="en-GB" b="0"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63CE15-9BC0-4971-BA09-2300F84F6636}" type="slidenum">
              <a:rPr lang="en-GB" smtClean="0"/>
              <a:pPr/>
              <a:t>14</a:t>
            </a:fld>
            <a:endParaRPr lang="en-GB" dirty="0"/>
          </a:p>
        </p:txBody>
      </p:sp>
    </p:spTree>
    <p:extLst>
      <p:ext uri="{BB962C8B-B14F-4D97-AF65-F5344CB8AC3E}">
        <p14:creationId xmlns:p14="http://schemas.microsoft.com/office/powerpoint/2010/main" val="407218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72" charset="0"/>
                <a:ea typeface="ＭＳ Ｐゴシック" charset="0"/>
              </a:rPr>
              <a:t>Slide</a:t>
            </a:r>
            <a:r>
              <a:rPr lang="en-GB" b="1" baseline="0" dirty="0" smtClean="0">
                <a:latin typeface="Arial" pitchFamily="-72" charset="0"/>
                <a:ea typeface="ＭＳ Ｐゴシック" charset="0"/>
              </a:rPr>
              <a:t>  </a:t>
            </a:r>
            <a:r>
              <a:rPr lang="en-GB" b="1" dirty="0" smtClean="0">
                <a:latin typeface="Arial" pitchFamily="-72" charset="0"/>
                <a:ea typeface="ＭＳ Ｐゴシック" charset="0"/>
              </a:rPr>
              <a:t>15 - </a:t>
            </a:r>
            <a:r>
              <a:rPr lang="en-GB" b="1" baseline="0" dirty="0" smtClean="0">
                <a:latin typeface="Arial" pitchFamily="-72" charset="0"/>
                <a:ea typeface="ＭＳ Ｐゴシック" charset="0"/>
              </a:rPr>
              <a:t>Questions</a:t>
            </a:r>
          </a:p>
          <a:p>
            <a:endParaRPr lang="en-GB" sz="1200" b="1" kern="1200" baseline="0" dirty="0" smtClean="0">
              <a:solidFill>
                <a:schemeClr val="tx1"/>
              </a:solidFill>
              <a:effectLst/>
              <a:latin typeface="Arial" pitchFamily="-72" charset="0"/>
              <a:ea typeface="ＭＳ Ｐゴシック" charset="0"/>
              <a:cs typeface="+mn-cs"/>
            </a:endParaRPr>
          </a:p>
          <a:p>
            <a:r>
              <a:rPr lang="en-GB" b="0" baseline="0" dirty="0" smtClean="0"/>
              <a:t>Provide the opportunity for children to ask questions at the end of the presentation and / or give them something to think about (or do) to reinforce the learning of the session.  This could take the form of different types of activity or role-play exercises:</a:t>
            </a:r>
          </a:p>
          <a:p>
            <a:r>
              <a:rPr lang="en-GB" b="0" baseline="0" dirty="0" smtClean="0"/>
              <a:t>- practise the six steps of the Green Cross Code;</a:t>
            </a:r>
          </a:p>
          <a:p>
            <a:r>
              <a:rPr lang="en-GB" b="0" baseline="0" dirty="0" smtClean="0"/>
              <a:t>- proper procedure for using the School Crossing Patrol;</a:t>
            </a:r>
          </a:p>
          <a:p>
            <a:r>
              <a:rPr lang="en-GB" b="0" baseline="0" dirty="0" smtClean="0"/>
              <a:t>- measuring everyone’s height to find out who is under 135cm and therefore needs to use an appropriate child restraint;</a:t>
            </a:r>
          </a:p>
          <a:p>
            <a:r>
              <a:rPr lang="en-GB" b="0" baseline="0" dirty="0" smtClean="0"/>
              <a:t>- experiments such as using various materials to protect an egg (polystyrene, </a:t>
            </a:r>
            <a:r>
              <a:rPr lang="en-GB" b="0" baseline="0" dirty="0" err="1" smtClean="0"/>
              <a:t>cellotape</a:t>
            </a:r>
            <a:r>
              <a:rPr lang="en-GB" b="0" baseline="0" dirty="0" smtClean="0"/>
              <a:t>, cardboard) and then drop from shoulder height to show how a cycle helmet can protect a cyclist’s head if they were to fall off their bicycle;</a:t>
            </a:r>
          </a:p>
          <a:p>
            <a:r>
              <a:rPr lang="en-GB" b="0" dirty="0" smtClean="0"/>
              <a:t>- plan the safest way from school</a:t>
            </a:r>
            <a:r>
              <a:rPr lang="en-GB" b="0" baseline="0" dirty="0" smtClean="0"/>
              <a:t> to the park (is the shortest way the safest way?)</a:t>
            </a:r>
          </a:p>
          <a:p>
            <a:endParaRPr lang="en-GB" b="0" dirty="0" smtClean="0"/>
          </a:p>
          <a:p>
            <a:r>
              <a:rPr lang="en-GB" b="0" dirty="0" smtClean="0"/>
              <a:t>For more information and/or advice on road safety and sustainable travel</a:t>
            </a:r>
            <a:r>
              <a:rPr lang="en-GB" b="0" baseline="0" dirty="0" smtClean="0"/>
              <a:t>, </a:t>
            </a:r>
            <a:r>
              <a:rPr lang="en-GB" sz="1200" b="0" i="1" u="none" strike="noStrike" kern="1200" baseline="0" dirty="0" smtClean="0">
                <a:solidFill>
                  <a:schemeClr val="tx1"/>
                </a:solidFill>
                <a:latin typeface="+mn-lt"/>
                <a:ea typeface="+mn-ea"/>
                <a:cs typeface="+mn-cs"/>
              </a:rPr>
              <a:t>Telephone: 030 0200 7838 and ask for ‘road safety’ or email: </a:t>
            </a:r>
            <a:r>
              <a:rPr lang="en-GB" sz="1200" b="0" i="0" u="none" strike="noStrike" kern="1200" baseline="0" dirty="0" smtClean="0">
                <a:solidFill>
                  <a:schemeClr val="tx1"/>
                </a:solidFill>
                <a:latin typeface="+mn-lt"/>
                <a:ea typeface="+mn-ea"/>
                <a:cs typeface="+mn-cs"/>
              </a:rPr>
              <a:t>safeandsustainabletravel@infrastructure-ni.gov.uk </a:t>
            </a:r>
            <a:endParaRPr lang="en-GB" b="0"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63CE15-9BC0-4971-BA09-2300F84F6636}" type="slidenum">
              <a:rPr lang="en-GB" smtClean="0"/>
              <a:pPr/>
              <a:t>15</a:t>
            </a:fld>
            <a:endParaRPr lang="en-GB" dirty="0"/>
          </a:p>
        </p:txBody>
      </p:sp>
    </p:spTree>
    <p:extLst>
      <p:ext uri="{BB962C8B-B14F-4D97-AF65-F5344CB8AC3E}">
        <p14:creationId xmlns:p14="http://schemas.microsoft.com/office/powerpoint/2010/main" val="361345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239713"/>
            <a:ext cx="4473575" cy="3354387"/>
          </a:xfrm>
        </p:spPr>
      </p:sp>
      <p:sp>
        <p:nvSpPr>
          <p:cNvPr id="3" name="Notes Placeholder 2"/>
          <p:cNvSpPr>
            <a:spLocks noGrp="1"/>
          </p:cNvSpPr>
          <p:nvPr>
            <p:ph type="body" idx="1"/>
          </p:nvPr>
        </p:nvSpPr>
        <p:spPr>
          <a:xfrm>
            <a:off x="265471" y="3775586"/>
            <a:ext cx="6312310" cy="5973098"/>
          </a:xfrm>
        </p:spPr>
        <p:txBody>
          <a:bodyPr>
            <a:normAutofit fontScale="92500" lnSpcReduction="20000"/>
          </a:bodyPr>
          <a:lstStyle/>
          <a:p>
            <a:r>
              <a:rPr lang="en-GB" b="1" i="0" u="none" dirty="0" smtClean="0"/>
              <a:t>Slide 2 – Safe, Sustainable &amp; Active Travel</a:t>
            </a:r>
            <a:endParaRPr lang="en-GB" b="1" i="0" baseline="0" dirty="0" smtClean="0"/>
          </a:p>
          <a:p>
            <a:r>
              <a:rPr lang="en-US" b="0" i="0" baseline="0" dirty="0" smtClean="0"/>
              <a:t>The DfI - </a:t>
            </a:r>
            <a:r>
              <a:rPr lang="en-GB" sz="1200" b="0" kern="1200" dirty="0" smtClean="0">
                <a:solidFill>
                  <a:schemeClr val="tx1"/>
                </a:solidFill>
                <a:effectLst/>
                <a:latin typeface="+mn-lt"/>
                <a:ea typeface="+mn-ea"/>
                <a:cs typeface="+mn-cs"/>
              </a:rPr>
              <a:t>Safe &amp; Sustainable Travel</a:t>
            </a:r>
            <a:r>
              <a:rPr lang="en-GB" sz="1200" b="0" kern="1200" baseline="0" dirty="0" smtClean="0">
                <a:solidFill>
                  <a:schemeClr val="tx1"/>
                </a:solidFill>
                <a:effectLst/>
                <a:latin typeface="+mn-lt"/>
                <a:ea typeface="+mn-ea"/>
                <a:cs typeface="+mn-cs"/>
              </a:rPr>
              <a:t> Division</a:t>
            </a:r>
            <a:r>
              <a:rPr lang="en-US" b="0" i="0" baseline="0" dirty="0" smtClean="0"/>
              <a:t> aims to help everyone to connect safely, no matter how they travel and to enable and encourage shifts to more sustainable modes of travel. It promotes, encourages and enables an increased take up of sustainable travel, with the promotion of increased use of Public Transport, </a:t>
            </a:r>
            <a:r>
              <a:rPr lang="en-GB" sz="1200" b="0" i="0" baseline="0" dirty="0" smtClean="0"/>
              <a:t>C</a:t>
            </a:r>
            <a:r>
              <a:rPr lang="en-GB" sz="1200" dirty="0" smtClean="0"/>
              <a:t>ar Share, Park &amp; Ride, Cycling or Walking</a:t>
            </a:r>
            <a:r>
              <a:rPr lang="en-US" sz="1200" b="0" i="0"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 </a:t>
            </a:r>
          </a:p>
          <a:p>
            <a:r>
              <a:rPr lang="en-GB" sz="1400" b="0" dirty="0" smtClean="0"/>
              <a:t>Draft Programme for Government (</a:t>
            </a:r>
            <a:r>
              <a:rPr lang="en-GB" sz="1400" b="0" dirty="0" err="1" smtClean="0"/>
              <a:t>PfG</a:t>
            </a:r>
            <a:r>
              <a:rPr lang="en-GB" sz="1400" b="0" dirty="0" smtClean="0"/>
              <a:t>) - </a:t>
            </a:r>
            <a:r>
              <a:rPr lang="en-GB" sz="1200" b="0" dirty="0" smtClean="0"/>
              <a:t>The </a:t>
            </a:r>
            <a:r>
              <a:rPr lang="en-GB" sz="1200" dirty="0" smtClean="0"/>
              <a:t>Northern Ireland Assembly has agreed an outcome measure (No.11) to increase the % of all journeys</a:t>
            </a:r>
            <a:r>
              <a:rPr lang="en-GB" sz="1200" baseline="0" dirty="0" smtClean="0"/>
              <a:t> </a:t>
            </a:r>
            <a:r>
              <a:rPr lang="en-GB" sz="1200" dirty="0" smtClean="0"/>
              <a:t>made by walking, cycling and public transport improving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In co-operation with other Departmental / Local Government colleagues, DfI helps to provide the roads and networks for public transport services and promotes moves to more sustainable forms of transport including taking forward the Bicycle Strategy, developing urban bicycle network plans, a plan for greenways, a small grants programme for greenways and the Active School Travel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In addition, it also contributes to the reduction of road casualties.  This is done through monitoring and oversight of the Road Safety Strategy to 2020, by developing policies to address poor road user </a:t>
            </a:r>
            <a:r>
              <a:rPr lang="en-US" b="0" i="0" baseline="0" dirty="0" err="1" smtClean="0"/>
              <a:t>behaviours'</a:t>
            </a:r>
            <a:r>
              <a:rPr lang="en-US" b="0" i="0" baseline="0" dirty="0" smtClean="0"/>
              <a:t> and by working with schools and communities to promote road safety. </a:t>
            </a:r>
          </a:p>
          <a:p>
            <a:endParaRPr lang="en-US" b="0" i="0" baseline="0" dirty="0" smtClean="0"/>
          </a:p>
          <a:p>
            <a:r>
              <a:rPr lang="en-US" b="1" dirty="0" smtClean="0"/>
              <a:t>Benefits of </a:t>
            </a:r>
            <a:r>
              <a:rPr lang="en-GB" b="1" i="0" u="none" dirty="0" smtClean="0"/>
              <a:t>Safe, Sustainable &amp; Active Travel</a:t>
            </a:r>
            <a:endParaRPr lang="en-US" b="1" dirty="0" smtClean="0"/>
          </a:p>
          <a:p>
            <a:endParaRPr lang="en-US" dirty="0" smtClean="0"/>
          </a:p>
          <a:p>
            <a:r>
              <a:rPr lang="en-US" dirty="0" smtClean="0"/>
              <a:t>Walking and cycling for short journeys are easy and convenient ways to build physical activity into our daily routine.  The </a:t>
            </a:r>
            <a:r>
              <a:rPr lang="en-US" sz="1200" dirty="0" smtClean="0"/>
              <a:t>Northern Ireland Public Health Agency recommends that from age 5, children need to do moderate to vigorous intensive activities for at least 60 minutes</a:t>
            </a:r>
            <a:r>
              <a:rPr lang="en-US" sz="1200" b="1" dirty="0" smtClean="0"/>
              <a:t> </a:t>
            </a:r>
            <a:r>
              <a:rPr lang="en-US" sz="1200" dirty="0" smtClean="0"/>
              <a:t>every day.</a:t>
            </a:r>
            <a:endParaRPr lang="en-US" dirty="0" smtClean="0"/>
          </a:p>
          <a:p>
            <a:endParaRPr lang="en-US" dirty="0" smtClean="0"/>
          </a:p>
          <a:p>
            <a:r>
              <a:rPr lang="en-GB" sz="1200" kern="1200" dirty="0" smtClean="0">
                <a:solidFill>
                  <a:schemeClr val="tx1"/>
                </a:solidFill>
                <a:effectLst/>
                <a:latin typeface="+mn-lt"/>
                <a:ea typeface="+mn-ea"/>
                <a:cs typeface="+mn-cs"/>
              </a:rPr>
              <a:t>Walking &amp; Cycling helps: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 health and fitness;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 commuting time;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Protect the environment</a:t>
            </a:r>
            <a:r>
              <a:rPr lang="en-GB" sz="1200" kern="1200" baseline="0" dirty="0" smtClean="0">
                <a:solidFill>
                  <a:schemeClr val="tx1"/>
                </a:solidFill>
                <a:effectLst/>
                <a:latin typeface="+mn-lt"/>
                <a:ea typeface="+mn-ea"/>
                <a:cs typeface="+mn-cs"/>
              </a:rPr>
              <a:t> (by r</a:t>
            </a:r>
            <a:r>
              <a:rPr lang="en-GB" sz="1200" kern="1200" dirty="0" smtClean="0">
                <a:solidFill>
                  <a:schemeClr val="tx1"/>
                </a:solidFill>
                <a:effectLst/>
                <a:latin typeface="+mn-lt"/>
                <a:ea typeface="+mn-ea"/>
                <a:cs typeface="+mn-cs"/>
              </a:rPr>
              <a:t>educing road congestion and pollution);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 car maintenance, fuel and parking costs.</a:t>
            </a:r>
          </a:p>
          <a:p>
            <a:endParaRPr lang="en-US" dirty="0" smtClean="0"/>
          </a:p>
          <a:p>
            <a:r>
              <a:rPr lang="en-US" dirty="0" smtClean="0"/>
              <a:t>Choosing public transport helps: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Reduce the risk of being involved in a road traffic collision;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Protect the environment</a:t>
            </a:r>
            <a:r>
              <a:rPr lang="en-GB" sz="1200" kern="1200" baseline="0" dirty="0" smtClean="0">
                <a:solidFill>
                  <a:schemeClr val="tx1"/>
                </a:solidFill>
                <a:effectLst/>
                <a:latin typeface="+mn-lt"/>
                <a:ea typeface="+mn-ea"/>
                <a:cs typeface="+mn-cs"/>
              </a:rPr>
              <a:t> (by r</a:t>
            </a:r>
            <a:r>
              <a:rPr lang="en-GB" sz="1200" kern="1200" dirty="0" smtClean="0">
                <a:solidFill>
                  <a:schemeClr val="tx1"/>
                </a:solidFill>
                <a:effectLst/>
                <a:latin typeface="+mn-lt"/>
                <a:ea typeface="+mn-ea"/>
                <a:cs typeface="+mn-cs"/>
              </a:rPr>
              <a:t>educing road congestion and pollution);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 stress and save you time;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Save you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Improve health and fitness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combined with short walks);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Allow you to use travel time for other activities such as reading, catching up with friends, etc. </a:t>
            </a:r>
          </a:p>
          <a:p>
            <a:endParaRPr lang="en-US" dirty="0" smtClean="0"/>
          </a:p>
          <a:p>
            <a:r>
              <a:rPr lang="en-US" dirty="0" smtClean="0"/>
              <a:t>If you start making some small changes to your normal travel arrangements today you will soon realise some of the many benefits.</a:t>
            </a:r>
          </a:p>
          <a:p>
            <a:endParaRPr lang="en-GB" dirty="0"/>
          </a:p>
        </p:txBody>
      </p:sp>
      <p:sp>
        <p:nvSpPr>
          <p:cNvPr id="4" name="Slide Number Placeholder 3"/>
          <p:cNvSpPr>
            <a:spLocks noGrp="1"/>
          </p:cNvSpPr>
          <p:nvPr>
            <p:ph type="sldNum" sz="quarter" idx="10"/>
          </p:nvPr>
        </p:nvSpPr>
        <p:spPr/>
        <p:txBody>
          <a:bodyPr/>
          <a:lstStyle/>
          <a:p>
            <a:fld id="{610A1466-233B-48D0-A260-F95FB4BEFE2E}" type="slidenum">
              <a:rPr lang="en-GB" smtClean="0"/>
              <a:pPr/>
              <a:t>2</a:t>
            </a:fld>
            <a:endParaRPr lang="en-GB"/>
          </a:p>
        </p:txBody>
      </p:sp>
    </p:spTree>
    <p:extLst>
      <p:ext uri="{BB962C8B-B14F-4D97-AF65-F5344CB8AC3E}">
        <p14:creationId xmlns:p14="http://schemas.microsoft.com/office/powerpoint/2010/main" val="80494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72" charset="0"/>
                <a:ea typeface="ＭＳ Ｐゴシック" charset="0"/>
              </a:rPr>
              <a:t>Slide</a:t>
            </a:r>
            <a:r>
              <a:rPr lang="en-GB" b="1" baseline="0" dirty="0" smtClean="0">
                <a:latin typeface="Arial" pitchFamily="-72" charset="0"/>
                <a:ea typeface="ＭＳ Ｐゴシック" charset="0"/>
              </a:rPr>
              <a:t> 3 </a:t>
            </a:r>
            <a:r>
              <a:rPr lang="en-GB" b="1" dirty="0" smtClean="0">
                <a:latin typeface="Arial" pitchFamily="-72" charset="0"/>
                <a:ea typeface="ＭＳ Ｐゴシック" charset="0"/>
              </a:rPr>
              <a:t>–</a:t>
            </a:r>
            <a:r>
              <a:rPr lang="en-GB" b="1" baseline="0" dirty="0" smtClean="0">
                <a:latin typeface="Arial" pitchFamily="-72" charset="0"/>
                <a:ea typeface="ＭＳ Ｐゴシック" charset="0"/>
              </a:rPr>
              <a:t> Plan Your Route – Active Travel</a:t>
            </a:r>
          </a:p>
          <a:p>
            <a:endParaRPr lang="en-GB" b="1" baseline="0" dirty="0" smtClean="0">
              <a:latin typeface="Arial" pitchFamily="-72" charset="0"/>
              <a:ea typeface="ＭＳ Ｐゴシック" charset="0"/>
            </a:endParaRPr>
          </a:p>
          <a:p>
            <a:r>
              <a:rPr lang="en-GB" b="0" baseline="0" dirty="0" smtClean="0">
                <a:latin typeface="Arial" pitchFamily="-72" charset="0"/>
                <a:ea typeface="ＭＳ Ｐゴシック" charset="0"/>
              </a:rPr>
              <a:t>By encouraging children to travel to school either by walking or cycling, it will result in less congestion and pollution around the school gates.  </a:t>
            </a:r>
          </a:p>
          <a:p>
            <a:endParaRPr lang="en-GB" b="0" baseline="0" dirty="0" smtClean="0">
              <a:latin typeface="Arial" pitchFamily="-72" charset="0"/>
              <a:ea typeface="ＭＳ Ｐゴシック" charset="0"/>
            </a:endParaRPr>
          </a:p>
          <a:p>
            <a:r>
              <a:rPr lang="en-GB" b="0" baseline="0" dirty="0" smtClean="0">
                <a:latin typeface="Arial" pitchFamily="-72" charset="0"/>
                <a:ea typeface="ＭＳ Ｐゴシック" charset="0"/>
              </a:rPr>
              <a:t>Children should be taught if travelling independently to school what route they need to take and to let an adult at home know their plans.  Where a zebra/puffin/pelican or other pedestrian crossing is available, the child should know how to use it.</a:t>
            </a:r>
          </a:p>
          <a:p>
            <a:endParaRPr lang="en-GB" b="0" baseline="0" dirty="0" smtClean="0">
              <a:latin typeface="Arial" pitchFamily="-72" charset="0"/>
              <a:ea typeface="ＭＳ Ｐゴシック" charset="0"/>
            </a:endParaRPr>
          </a:p>
          <a:p>
            <a:r>
              <a:rPr lang="en-GB" b="0" baseline="0" dirty="0" smtClean="0">
                <a:latin typeface="Arial" pitchFamily="-72" charset="0"/>
                <a:ea typeface="ＭＳ Ｐゴシック" charset="0"/>
              </a:rPr>
              <a:t>Physical activity will contribute to people’s health and well-being and hopefully lead to living longer, healthier lives.</a:t>
            </a:r>
          </a:p>
          <a:p>
            <a:endParaRPr lang="en-GB" b="0" baseline="0" dirty="0" smtClean="0">
              <a:latin typeface="Arial" pitchFamily="-72" charset="0"/>
              <a:ea typeface="ＭＳ Ｐゴシック" charset="0"/>
            </a:endParaRPr>
          </a:p>
          <a:p>
            <a:r>
              <a:rPr lang="en-GB" b="0" baseline="0" dirty="0" smtClean="0">
                <a:latin typeface="Arial" pitchFamily="-72" charset="0"/>
                <a:ea typeface="ＭＳ Ｐゴシック" charset="0"/>
              </a:rPr>
              <a:t>Experience raises children’s road safety awareness and boosts confidence and decision making skills.</a:t>
            </a:r>
          </a:p>
          <a:p>
            <a:endParaRPr lang="en-GB" b="0" baseline="0" dirty="0" smtClean="0">
              <a:latin typeface="Arial" pitchFamily="-72" charset="0"/>
              <a:ea typeface="ＭＳ Ｐゴシック" charset="0"/>
            </a:endParaRPr>
          </a:p>
          <a:p>
            <a:r>
              <a:rPr lang="en-GB" b="0" baseline="0" dirty="0" smtClean="0">
                <a:latin typeface="Arial" pitchFamily="-72" charset="0"/>
                <a:ea typeface="ＭＳ Ｐゴシック" charset="0"/>
              </a:rPr>
              <a:t>For more information on a range of road safety education issues, visit: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800" b="0" i="0" u="none" strike="noStrike" kern="1200" cap="none" spc="0" normalizeH="0" baseline="0" noProof="0" dirty="0" smtClean="0">
                <a:ln>
                  <a:noFill/>
                </a:ln>
                <a:solidFill>
                  <a:prstClr val="black"/>
                </a:solidFill>
                <a:effectLst/>
                <a:uLnTx/>
                <a:uFillTx/>
                <a:latin typeface="+mn-lt"/>
                <a:ea typeface="+mn-ea"/>
                <a:cs typeface="+mn-cs"/>
                <a:hlinkClick r:id="rId3"/>
              </a:rPr>
              <a:t>www.nidirect.gov.uk/information-and-services/road-safety-education-resources/road-safety-primary-school-children</a:t>
            </a:r>
            <a:endParaRPr kumimoji="0" lang="en-GB" sz="1800" b="0" i="0" u="none" strike="noStrike" kern="1200" cap="none" spc="0" normalizeH="0" baseline="0" noProof="0" dirty="0" smtClean="0">
              <a:ln>
                <a:noFill/>
              </a:ln>
              <a:solidFill>
                <a:prstClr val="black"/>
              </a:solidFill>
              <a:effectLst/>
              <a:uLnTx/>
              <a:uFillTx/>
              <a:latin typeface="+mn-lt"/>
              <a:ea typeface="+mn-ea"/>
              <a:cs typeface="+mn-cs"/>
            </a:endParaRPr>
          </a:p>
          <a:p>
            <a:endParaRPr lang="en-GB" b="1" baseline="0" dirty="0" smtClean="0">
              <a:latin typeface="Arial" pitchFamily="-72" charset="0"/>
              <a:ea typeface="ＭＳ Ｐゴシック" charset="0"/>
            </a:endParaRPr>
          </a:p>
          <a:p>
            <a:endParaRPr lang="en-GB" b="1" baseline="0" dirty="0" smtClean="0">
              <a:latin typeface="Arial" pitchFamily="-72" charset="0"/>
              <a:ea typeface="ＭＳ Ｐゴシック" charset="0"/>
            </a:endParaRPr>
          </a:p>
          <a:p>
            <a:endParaRPr lang="en-GB" b="1" baseline="0" dirty="0" smtClean="0">
              <a:latin typeface="Arial" pitchFamily="-72" charset="0"/>
              <a:ea typeface="ＭＳ Ｐゴシック" charset="0"/>
            </a:endParaRPr>
          </a:p>
          <a:p>
            <a:endParaRPr lang="en-GB" b="1" baseline="0" dirty="0" smtClean="0">
              <a:latin typeface="Arial" pitchFamily="-72" charset="0"/>
              <a:ea typeface="ＭＳ Ｐゴシック" charset="0"/>
            </a:endParaRPr>
          </a:p>
          <a:p>
            <a:endParaRPr lang="en-US" dirty="0" smtClean="0">
              <a:latin typeface="Arial" pitchFamily="-72" charset="0"/>
              <a:ea typeface="ＭＳ Ｐゴシック" charset="0"/>
            </a:endParaRPr>
          </a:p>
        </p:txBody>
      </p:sp>
      <p:sp>
        <p:nvSpPr>
          <p:cNvPr id="4" name="Slide Number Placeholder 3"/>
          <p:cNvSpPr>
            <a:spLocks noGrp="1"/>
          </p:cNvSpPr>
          <p:nvPr>
            <p:ph type="sldNum" sz="quarter" idx="10"/>
          </p:nvPr>
        </p:nvSpPr>
        <p:spPr/>
        <p:txBody>
          <a:bodyPr/>
          <a:lstStyle/>
          <a:p>
            <a:fld id="{EF63CE15-9BC0-4971-BA09-2300F84F6636}" type="slidenum">
              <a:rPr lang="en-GB" smtClean="0"/>
              <a:pPr/>
              <a:t>3</a:t>
            </a:fld>
            <a:endParaRPr lang="en-GB" dirty="0"/>
          </a:p>
        </p:txBody>
      </p:sp>
    </p:spTree>
    <p:extLst>
      <p:ext uri="{BB962C8B-B14F-4D97-AF65-F5344CB8AC3E}">
        <p14:creationId xmlns:p14="http://schemas.microsoft.com/office/powerpoint/2010/main" val="213150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4 </a:t>
            </a:r>
          </a:p>
          <a:p>
            <a:r>
              <a:rPr lang="en-GB" b="1" dirty="0" smtClean="0"/>
              <a:t>Your Journey to School –Walking</a:t>
            </a:r>
          </a:p>
          <a:p>
            <a:endParaRPr lang="en-GB" b="1" baseline="0" dirty="0" smtClean="0"/>
          </a:p>
          <a:p>
            <a:r>
              <a:rPr lang="en-GB" b="0" baseline="0" dirty="0" smtClean="0"/>
              <a:t>As a pedestrian always make sure you walk on the footpath is one is available  - if there isn’t a footpath (e.g. rural roads) always walk facing the oncoming traffic so the driver can see you and you can see the driver.  </a:t>
            </a:r>
          </a:p>
          <a:p>
            <a:endParaRPr lang="en-GB" b="0" baseline="0" dirty="0" smtClean="0"/>
          </a:p>
          <a:p>
            <a:r>
              <a:rPr lang="en-GB" b="0" baseline="0" dirty="0" smtClean="0"/>
              <a:t>Discuss with your class the differences in town (urban) and country (rural) roads i.e. – footpaths may not always be available on country roads.  </a:t>
            </a:r>
          </a:p>
          <a:p>
            <a:endParaRPr lang="en-GB" b="0" baseline="0" dirty="0" smtClean="0"/>
          </a:p>
          <a:p>
            <a:r>
              <a:rPr lang="en-GB" b="0" baseline="0" dirty="0" smtClean="0"/>
              <a:t>Does your class know the Green Cross Code – see the following slides or visit:</a:t>
            </a:r>
          </a:p>
          <a:p>
            <a:r>
              <a:rPr lang="en-GB" b="0" u="sng" baseline="0" dirty="0" smtClean="0">
                <a:solidFill>
                  <a:srgbClr val="FF0000"/>
                </a:solidFill>
              </a:rPr>
              <a:t>www.nidirect.gov.uk/articles/road-safety-7-11-year-olds</a:t>
            </a:r>
          </a:p>
          <a:p>
            <a:endParaRPr lang="en-GB" b="0" baseline="0" dirty="0" smtClean="0"/>
          </a:p>
          <a:p>
            <a:endParaRPr lang="en-GB" b="0" baseline="0" dirty="0" smtClean="0"/>
          </a:p>
          <a:p>
            <a:endParaRPr lang="en-GB" b="0" baseline="0" dirty="0" smtClean="0"/>
          </a:p>
          <a:p>
            <a:endParaRPr lang="en-GB" b="0" baseline="0" dirty="0" smtClean="0"/>
          </a:p>
          <a:p>
            <a:endParaRPr lang="en-GB" b="0" baseline="0" dirty="0" smtClean="0"/>
          </a:p>
          <a:p>
            <a:endParaRPr lang="en-GB" b="0" baseline="0" dirty="0" smtClean="0"/>
          </a:p>
          <a:p>
            <a:endParaRPr lang="en-GB" b="1" dirty="0" smtClean="0"/>
          </a:p>
          <a:p>
            <a:endParaRPr lang="en-GB" b="1" dirty="0" smtClean="0"/>
          </a:p>
          <a:p>
            <a:endParaRPr lang="en-GB" b="1" dirty="0" smtClean="0"/>
          </a:p>
        </p:txBody>
      </p:sp>
      <p:sp>
        <p:nvSpPr>
          <p:cNvPr id="4" name="Slide Number Placeholder 3"/>
          <p:cNvSpPr>
            <a:spLocks noGrp="1"/>
          </p:cNvSpPr>
          <p:nvPr>
            <p:ph type="sldNum" sz="quarter" idx="10"/>
          </p:nvPr>
        </p:nvSpPr>
        <p:spPr/>
        <p:txBody>
          <a:bodyPr/>
          <a:lstStyle/>
          <a:p>
            <a:fld id="{92DEF31C-5CAD-4470-BE30-8C7D3A5A9B30}" type="slidenum">
              <a:rPr lang="en-GB" smtClean="0"/>
              <a:pPr/>
              <a:t>4</a:t>
            </a:fld>
            <a:endParaRPr lang="en-GB" dirty="0"/>
          </a:p>
        </p:txBody>
      </p:sp>
    </p:spTree>
    <p:extLst>
      <p:ext uri="{BB962C8B-B14F-4D97-AF65-F5344CB8AC3E}">
        <p14:creationId xmlns:p14="http://schemas.microsoft.com/office/powerpoint/2010/main" val="374777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72" charset="0"/>
                <a:ea typeface="ＭＳ Ｐゴシック" charset="0"/>
              </a:rPr>
              <a:t>Slide 5 – Do you know your Green Cross Code</a:t>
            </a:r>
          </a:p>
          <a:p>
            <a:endParaRPr lang="en-GB" b="1" dirty="0" smtClean="0">
              <a:latin typeface="Arial" pitchFamily="-72" charset="0"/>
              <a:ea typeface="ＭＳ Ｐゴシック" charset="0"/>
            </a:endParaRPr>
          </a:p>
          <a:p>
            <a:r>
              <a:rPr lang="en-GB" dirty="0" smtClean="0">
                <a:latin typeface="Arial" pitchFamily="-72" charset="0"/>
                <a:ea typeface="ＭＳ Ｐゴシック" charset="0"/>
              </a:rPr>
              <a:t>Reminder of the Green Cross Code - The Green Cross Code itself is a short step-by-step procedure designed to enable pedestrians to cross streets safely. </a:t>
            </a:r>
          </a:p>
          <a:p>
            <a:endParaRPr lang="en-GB" dirty="0" smtClean="0">
              <a:latin typeface="Arial" pitchFamily="-72" charset="0"/>
              <a:ea typeface="ＭＳ Ｐゴシック" charset="0"/>
            </a:endParaRPr>
          </a:p>
          <a:p>
            <a:pPr>
              <a:buFontTx/>
              <a:buChar char="•"/>
            </a:pPr>
            <a:r>
              <a:rPr lang="en-GB" dirty="0" smtClean="0">
                <a:latin typeface="Arial" pitchFamily="-72" charset="0"/>
                <a:ea typeface="ＭＳ Ｐゴシック" charset="0"/>
              </a:rPr>
              <a:t>Find the safest place to cross and then STOP.</a:t>
            </a:r>
          </a:p>
          <a:p>
            <a:pPr>
              <a:buFontTx/>
              <a:buChar char="•"/>
            </a:pPr>
            <a:r>
              <a:rPr lang="en-GB" dirty="0" smtClean="0">
                <a:latin typeface="Arial" pitchFamily="-72" charset="0"/>
                <a:ea typeface="ＭＳ Ｐゴシック" charset="0"/>
              </a:rPr>
              <a:t>Stand on the pavement near the kerb.</a:t>
            </a:r>
            <a:endParaRPr lang="en-GB" u="sng" dirty="0" smtClean="0">
              <a:latin typeface="Arial" pitchFamily="-72" charset="0"/>
              <a:ea typeface="ＭＳ Ｐゴシック" charset="0"/>
            </a:endParaRPr>
          </a:p>
          <a:p>
            <a:pPr>
              <a:buFontTx/>
              <a:buChar char="•"/>
            </a:pPr>
            <a:r>
              <a:rPr lang="en-GB" dirty="0" smtClean="0">
                <a:latin typeface="Arial" pitchFamily="-72" charset="0"/>
                <a:ea typeface="ＭＳ Ｐゴシック" charset="0"/>
              </a:rPr>
              <a:t>Look all around for traffic</a:t>
            </a:r>
            <a:r>
              <a:rPr lang="en-GB" baseline="0" dirty="0" smtClean="0">
                <a:latin typeface="Arial" pitchFamily="-72" charset="0"/>
                <a:ea typeface="ＭＳ Ｐゴシック" charset="0"/>
              </a:rPr>
              <a:t> </a:t>
            </a:r>
            <a:r>
              <a:rPr lang="en-GB" dirty="0" smtClean="0">
                <a:latin typeface="Arial" pitchFamily="-72" charset="0"/>
                <a:ea typeface="ＭＳ Ｐゴシック" charset="0"/>
              </a:rPr>
              <a:t>and listen.</a:t>
            </a:r>
          </a:p>
          <a:p>
            <a:pPr>
              <a:buFontTx/>
              <a:buChar char="•"/>
            </a:pPr>
            <a:r>
              <a:rPr lang="en-GB" dirty="0" smtClean="0">
                <a:latin typeface="Arial" pitchFamily="-72" charset="0"/>
                <a:ea typeface="ＭＳ Ｐゴシック" charset="0"/>
              </a:rPr>
              <a:t>If traffic is coming, let it pass.</a:t>
            </a:r>
          </a:p>
          <a:p>
            <a:pPr>
              <a:buFontTx/>
              <a:buChar char="•"/>
            </a:pPr>
            <a:r>
              <a:rPr lang="en-GB" dirty="0" smtClean="0">
                <a:latin typeface="Arial" pitchFamily="-72" charset="0"/>
                <a:ea typeface="ＭＳ Ｐゴシック" charset="0"/>
              </a:rPr>
              <a:t>When it's safe, walk straight across the road.</a:t>
            </a:r>
          </a:p>
          <a:p>
            <a:pPr>
              <a:buFontTx/>
              <a:buChar char="•"/>
            </a:pPr>
            <a:r>
              <a:rPr lang="en-GB" dirty="0" smtClean="0">
                <a:latin typeface="Arial" pitchFamily="-72" charset="0"/>
                <a:ea typeface="ＭＳ Ｐゴシック" charset="0"/>
              </a:rPr>
              <a:t>Keep looking and listening until you safely reach the other side.</a:t>
            </a:r>
          </a:p>
          <a:p>
            <a:r>
              <a:rPr lang="en-GB" b="1" dirty="0" smtClean="0">
                <a:latin typeface="Arial" pitchFamily="-72" charset="0"/>
                <a:ea typeface="ＭＳ Ｐゴシック" charset="0"/>
              </a:rPr>
              <a:t> </a:t>
            </a:r>
            <a:endParaRPr lang="en-GB" dirty="0" smtClean="0">
              <a:latin typeface="Arial" pitchFamily="-72" charset="0"/>
              <a:ea typeface="ＭＳ Ｐゴシック" charset="0"/>
            </a:endParaRPr>
          </a:p>
        </p:txBody>
      </p:sp>
      <p:sp>
        <p:nvSpPr>
          <p:cNvPr id="4" name="Slide Number Placeholder 3"/>
          <p:cNvSpPr>
            <a:spLocks noGrp="1"/>
          </p:cNvSpPr>
          <p:nvPr>
            <p:ph type="sldNum" sz="quarter" idx="10"/>
          </p:nvPr>
        </p:nvSpPr>
        <p:spPr/>
        <p:txBody>
          <a:bodyPr/>
          <a:lstStyle/>
          <a:p>
            <a:fld id="{B5FCDDA4-A437-40E1-B27F-C3C3B45A5EA2}" type="slidenum">
              <a:rPr lang="en-GB" smtClean="0"/>
              <a:pPr/>
              <a:t>5</a:t>
            </a:fld>
            <a:endParaRPr lang="en-GB" dirty="0"/>
          </a:p>
        </p:txBody>
      </p:sp>
    </p:spTree>
    <p:extLst>
      <p:ext uri="{BB962C8B-B14F-4D97-AF65-F5344CB8AC3E}">
        <p14:creationId xmlns:p14="http://schemas.microsoft.com/office/powerpoint/2010/main" val="216901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72" charset="0"/>
                <a:ea typeface="ＭＳ Ｐゴシック" charset="0"/>
              </a:rPr>
              <a:t>Slide 6 – Do you know your Green Cross Code</a:t>
            </a:r>
          </a:p>
          <a:p>
            <a:endParaRPr lang="en-GB" b="1" dirty="0" smtClean="0">
              <a:latin typeface="Arial" pitchFamily="-72" charset="0"/>
              <a:ea typeface="ＭＳ Ｐゴシック" charset="0"/>
            </a:endParaRPr>
          </a:p>
          <a:p>
            <a:r>
              <a:rPr lang="en-GB" dirty="0" smtClean="0">
                <a:latin typeface="Arial" pitchFamily="-72" charset="0"/>
                <a:ea typeface="ＭＳ Ｐゴシック" charset="0"/>
              </a:rPr>
              <a:t>Reminder of the Green Cross Code - The Green Cross Code itself is a short step-by-step procedure designed to enable pedestrians to cross streets safely. </a:t>
            </a:r>
          </a:p>
          <a:p>
            <a:endParaRPr lang="en-GB" dirty="0" smtClean="0">
              <a:latin typeface="Arial" pitchFamily="-72" charset="0"/>
              <a:ea typeface="ＭＳ Ｐゴシック" charset="0"/>
            </a:endParaRPr>
          </a:p>
        </p:txBody>
      </p:sp>
      <p:sp>
        <p:nvSpPr>
          <p:cNvPr id="4" name="Slide Number Placeholder 3"/>
          <p:cNvSpPr>
            <a:spLocks noGrp="1"/>
          </p:cNvSpPr>
          <p:nvPr>
            <p:ph type="sldNum" sz="quarter" idx="10"/>
          </p:nvPr>
        </p:nvSpPr>
        <p:spPr/>
        <p:txBody>
          <a:bodyPr/>
          <a:lstStyle/>
          <a:p>
            <a:fld id="{B5FCDDA4-A437-40E1-B27F-C3C3B45A5EA2}" type="slidenum">
              <a:rPr lang="en-GB" smtClean="0"/>
              <a:pPr/>
              <a:t>6</a:t>
            </a:fld>
            <a:endParaRPr lang="en-GB" dirty="0"/>
          </a:p>
        </p:txBody>
      </p:sp>
    </p:spTree>
    <p:extLst>
      <p:ext uri="{BB962C8B-B14F-4D97-AF65-F5344CB8AC3E}">
        <p14:creationId xmlns:p14="http://schemas.microsoft.com/office/powerpoint/2010/main" val="144275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1" dirty="0" smtClean="0">
                <a:latin typeface="Arial" pitchFamily="-72" charset="0"/>
                <a:ea typeface="ＭＳ Ｐゴシック" charset="0"/>
              </a:rPr>
              <a:t>Slide</a:t>
            </a:r>
            <a:r>
              <a:rPr lang="en-GB" b="1" baseline="0" dirty="0" smtClean="0">
                <a:latin typeface="Arial" pitchFamily="-72" charset="0"/>
                <a:ea typeface="ＭＳ Ｐゴシック" charset="0"/>
              </a:rPr>
              <a:t> 7 </a:t>
            </a:r>
            <a:r>
              <a:rPr lang="en-GB" b="1" dirty="0" smtClean="0">
                <a:latin typeface="Arial" pitchFamily="-72" charset="0"/>
                <a:ea typeface="ＭＳ Ｐゴシック" charset="0"/>
              </a:rPr>
              <a:t>– Be Safe, Be Seen</a:t>
            </a:r>
          </a:p>
          <a:p>
            <a:endParaRPr lang="en-GB" b="1" dirty="0" smtClean="0">
              <a:latin typeface="Arial" pitchFamily="-72" charset="0"/>
              <a:ea typeface="ＭＳ Ｐゴシック" charset="0"/>
            </a:endParaRPr>
          </a:p>
          <a:p>
            <a:r>
              <a:rPr lang="en-US" b="1" dirty="0" smtClean="0">
                <a:latin typeface="Arial" pitchFamily="-72" charset="0"/>
                <a:ea typeface="ＭＳ Ｐゴシック" charset="0"/>
              </a:rPr>
              <a:t>Pedestrians </a:t>
            </a:r>
            <a:endParaRPr lang="en-GB" dirty="0" smtClean="0">
              <a:latin typeface="Arial" pitchFamily="-72" charset="0"/>
              <a:ea typeface="ＭＳ Ｐゴシック" charset="0"/>
            </a:endParaRPr>
          </a:p>
          <a:p>
            <a:r>
              <a:rPr lang="en-US" b="1" dirty="0" smtClean="0">
                <a:latin typeface="Arial" pitchFamily="-72" charset="0"/>
                <a:ea typeface="ＭＳ Ｐゴシック" charset="0"/>
              </a:rPr>
              <a:t>Wear</a:t>
            </a:r>
            <a:r>
              <a:rPr lang="en-US" dirty="0" smtClean="0">
                <a:latin typeface="Arial" pitchFamily="-72" charset="0"/>
                <a:ea typeface="ＭＳ Ｐゴシック" charset="0"/>
              </a:rPr>
              <a:t> the right clothing at all times: bright or fluorescent during the day, reflective at night. If you haven't got anything reflective, wear or carry something white.</a:t>
            </a:r>
            <a:endParaRPr lang="en-GB" dirty="0" smtClean="0">
              <a:latin typeface="Arial" pitchFamily="-72" charset="0"/>
              <a:ea typeface="ＭＳ Ｐゴシック" charset="0"/>
            </a:endParaRPr>
          </a:p>
          <a:p>
            <a:r>
              <a:rPr lang="en-US" b="1" dirty="0" smtClean="0">
                <a:latin typeface="Arial" pitchFamily="-72" charset="0"/>
                <a:ea typeface="ＭＳ Ｐゴシック" charset="0"/>
              </a:rPr>
              <a:t>Cross</a:t>
            </a:r>
            <a:r>
              <a:rPr lang="en-US" dirty="0" smtClean="0">
                <a:latin typeface="Arial" pitchFamily="-72" charset="0"/>
                <a:ea typeface="ＭＳ Ｐゴシック" charset="0"/>
              </a:rPr>
              <a:t> at pedestrian crossings whenever you can. At night, if there is no crossing near, try to cross under a street light. </a:t>
            </a:r>
            <a:endParaRPr lang="en-GB" dirty="0" smtClean="0">
              <a:latin typeface="Arial" pitchFamily="-72" charset="0"/>
              <a:ea typeface="ＭＳ Ｐゴシック" charset="0"/>
            </a:endParaRPr>
          </a:p>
          <a:p>
            <a:r>
              <a:rPr lang="en-US" b="1" dirty="0" smtClean="0">
                <a:latin typeface="Arial" pitchFamily="-72" charset="0"/>
                <a:ea typeface="ＭＳ Ｐゴシック" charset="0"/>
              </a:rPr>
              <a:t>Carry</a:t>
            </a:r>
            <a:r>
              <a:rPr lang="en-US" dirty="0" smtClean="0">
                <a:latin typeface="Arial" pitchFamily="-72" charset="0"/>
                <a:ea typeface="ＭＳ Ｐゴシック" charset="0"/>
              </a:rPr>
              <a:t> a torch if you have to walk in an area with no street lights and especially when there are no pavements.</a:t>
            </a:r>
            <a:endParaRPr lang="en-GB" dirty="0" smtClean="0">
              <a:latin typeface="Arial" pitchFamily="-72" charset="0"/>
              <a:ea typeface="ＭＳ Ｐゴシック" charset="0"/>
            </a:endParaRPr>
          </a:p>
          <a:p>
            <a:r>
              <a:rPr lang="en-US" dirty="0" smtClean="0">
                <a:latin typeface="Arial" pitchFamily="-72" charset="0"/>
                <a:ea typeface="ＭＳ Ｐゴシック" charset="0"/>
              </a:rPr>
              <a:t> </a:t>
            </a:r>
            <a:endParaRPr lang="en-GB" dirty="0" smtClean="0">
              <a:latin typeface="Arial" pitchFamily="-72" charset="0"/>
              <a:ea typeface="ＭＳ Ｐゴシック" charset="0"/>
            </a:endParaRPr>
          </a:p>
          <a:p>
            <a:r>
              <a:rPr lang="en-US" b="1" dirty="0" smtClean="0">
                <a:latin typeface="Arial" pitchFamily="-72" charset="0"/>
                <a:ea typeface="ＭＳ Ｐゴシック" charset="0"/>
              </a:rPr>
              <a:t>FLUORESCENT BY DAY AND REFLECTIVE BY NIGHT</a:t>
            </a:r>
          </a:p>
          <a:p>
            <a:pPr defTabSz="914400">
              <a:defRPr/>
            </a:pPr>
            <a:r>
              <a:rPr lang="en-GB" dirty="0" smtClean="0">
                <a:latin typeface="Arial" pitchFamily="34" charset="0"/>
                <a:cs typeface="Arial" pitchFamily="34" charset="0"/>
              </a:rPr>
              <a:t>All pedestrians are more at risk in the dark or bad weather when visibility is poor.</a:t>
            </a:r>
            <a:endParaRPr lang="en-GB" dirty="0" smtClean="0">
              <a:latin typeface="Arial" pitchFamily="-72" charset="0"/>
              <a:ea typeface="ＭＳ Ｐゴシック" charset="0"/>
            </a:endParaRPr>
          </a:p>
          <a:p>
            <a:r>
              <a:rPr lang="en-US" dirty="0" smtClean="0">
                <a:latin typeface="Arial" pitchFamily="-72" charset="0"/>
                <a:ea typeface="ＭＳ Ｐゴシック" charset="0"/>
              </a:rPr>
              <a:t>Road collisions often happen when road users cannot see each other until it is too late.</a:t>
            </a:r>
            <a:endParaRPr lang="en-GB" dirty="0" smtClean="0">
              <a:latin typeface="Arial" pitchFamily="-72" charset="0"/>
              <a:ea typeface="ＭＳ Ｐゴシック" charset="0"/>
            </a:endParaRPr>
          </a:p>
          <a:p>
            <a:r>
              <a:rPr lang="en-US" dirty="0" smtClean="0">
                <a:latin typeface="Arial" pitchFamily="-72" charset="0"/>
                <a:ea typeface="ＭＳ Ｐゴシック" charset="0"/>
              </a:rPr>
              <a:t>Everyone using the roads is at risk, particularly pedestrians and cyclists.</a:t>
            </a:r>
            <a:endParaRPr lang="en-GB" dirty="0" smtClean="0">
              <a:latin typeface="Arial" pitchFamily="-72" charset="0"/>
              <a:ea typeface="ＭＳ Ｐゴシック" charset="0"/>
            </a:endParaRPr>
          </a:p>
          <a:p>
            <a:r>
              <a:rPr lang="en-US" dirty="0" smtClean="0">
                <a:latin typeface="Arial" pitchFamily="-72" charset="0"/>
                <a:ea typeface="ＭＳ Ｐゴシック" charset="0"/>
              </a:rPr>
              <a:t>The problem is worse during autumn and winter because of bad weather and shorter daylight hours.</a:t>
            </a:r>
            <a:endParaRPr lang="en-GB" dirty="0" smtClean="0">
              <a:latin typeface="Arial" pitchFamily="-72" charset="0"/>
              <a:ea typeface="ＭＳ Ｐゴシック" charset="0"/>
            </a:endParaRPr>
          </a:p>
          <a:p>
            <a:r>
              <a:rPr lang="en-US" dirty="0" smtClean="0">
                <a:latin typeface="Arial" pitchFamily="-72" charset="0"/>
                <a:ea typeface="ＭＳ Ｐゴシック" charset="0"/>
              </a:rPr>
              <a:t>We can help other road users to see us by wearing the right clothes and accessories.</a:t>
            </a:r>
            <a:endParaRPr lang="en-US" b="1" dirty="0" smtClean="0">
              <a:latin typeface="Arial" pitchFamily="-72" charset="0"/>
              <a:ea typeface="ＭＳ Ｐゴシック" charset="0"/>
            </a:endParaRPr>
          </a:p>
          <a:p>
            <a:r>
              <a:rPr lang="en-US" dirty="0" smtClean="0">
                <a:latin typeface="Arial" pitchFamily="-72" charset="0"/>
                <a:ea typeface="ＭＳ Ｐゴシック" charset="0"/>
              </a:rPr>
              <a:t> </a:t>
            </a:r>
            <a:endParaRPr lang="en-GB" dirty="0" smtClean="0">
              <a:latin typeface="Arial" pitchFamily="-72" charset="0"/>
              <a:ea typeface="ＭＳ Ｐゴシック" charset="0"/>
            </a:endParaRPr>
          </a:p>
          <a:p>
            <a:r>
              <a:rPr lang="en-US" b="1" dirty="0" smtClean="0">
                <a:latin typeface="Arial" pitchFamily="-72" charset="0"/>
                <a:ea typeface="ＭＳ Ｐゴシック" charset="0"/>
              </a:rPr>
              <a:t>Fluorescent </a:t>
            </a:r>
            <a:r>
              <a:rPr lang="en-US" dirty="0" smtClean="0">
                <a:latin typeface="Arial" pitchFamily="-72" charset="0"/>
                <a:ea typeface="ＭＳ Ｐゴシック" charset="0"/>
              </a:rPr>
              <a:t>colours can be seen best during daytime and at dusk</a:t>
            </a:r>
            <a:r>
              <a:rPr lang="en-US" b="1" dirty="0" smtClean="0">
                <a:latin typeface="Arial" pitchFamily="-72" charset="0"/>
                <a:ea typeface="ＭＳ Ｐゴシック" charset="0"/>
              </a:rPr>
              <a:t>, </a:t>
            </a:r>
            <a:r>
              <a:rPr lang="en-US" dirty="0" smtClean="0">
                <a:latin typeface="Arial" pitchFamily="-72" charset="0"/>
                <a:ea typeface="ＭＳ Ｐゴシック" charset="0"/>
              </a:rPr>
              <a:t>they don't show up at night. Fluorescent materials are usually, yellow, orange or lime green – the majority, including the PSNI, wear yellow.</a:t>
            </a:r>
          </a:p>
          <a:p>
            <a:endParaRPr lang="en-GB" dirty="0" smtClean="0">
              <a:latin typeface="Arial" pitchFamily="-72" charset="0"/>
              <a:ea typeface="ＭＳ Ｐゴシック" charset="0"/>
            </a:endParaRPr>
          </a:p>
          <a:p>
            <a:r>
              <a:rPr lang="en-US" b="1" dirty="0" smtClean="0">
                <a:latin typeface="Arial" pitchFamily="-72" charset="0"/>
                <a:ea typeface="ＭＳ Ｐゴシック" charset="0"/>
              </a:rPr>
              <a:t>Reflective</a:t>
            </a:r>
            <a:r>
              <a:rPr lang="en-US" dirty="0" smtClean="0">
                <a:latin typeface="Arial" pitchFamily="-72" charset="0"/>
                <a:ea typeface="ＭＳ Ｐゴシック" charset="0"/>
              </a:rPr>
              <a:t> materials are best at night - reflecting the light from car and motorbike headlights. They work in the same way as the cat's eyes that mark traffic lanes.  Reflective materials are available as stickers, tapes and tags which can be easily attached to clothes and other items. </a:t>
            </a:r>
            <a:endParaRPr lang="en-GB" dirty="0" smtClean="0">
              <a:latin typeface="Arial" pitchFamily="-72" charset="0"/>
              <a:ea typeface="ＭＳ Ｐゴシック" charset="0"/>
            </a:endParaRPr>
          </a:p>
          <a:p>
            <a:r>
              <a:rPr lang="en-US" dirty="0" smtClean="0">
                <a:latin typeface="Arial" pitchFamily="-72" charset="0"/>
                <a:ea typeface="ＭＳ Ｐゴシック" charset="0"/>
              </a:rPr>
              <a:t> </a:t>
            </a:r>
            <a:endParaRPr lang="en-GB" dirty="0" smtClean="0">
              <a:latin typeface="Arial" pitchFamily="-72" charset="0"/>
              <a:ea typeface="ＭＳ Ｐゴシック" charset="0"/>
            </a:endParaRPr>
          </a:p>
          <a:p>
            <a:r>
              <a:rPr lang="en-US" dirty="0" smtClean="0">
                <a:latin typeface="Arial" pitchFamily="-72" charset="0"/>
                <a:ea typeface="ＭＳ Ｐゴシック" charset="0"/>
              </a:rPr>
              <a:t>For best all round protection wear clothes or safety accessories that combine</a:t>
            </a:r>
            <a:r>
              <a:rPr lang="en-US" b="1" dirty="0" smtClean="0">
                <a:latin typeface="Arial" pitchFamily="-72" charset="0"/>
                <a:ea typeface="ＭＳ Ｐゴシック" charset="0"/>
              </a:rPr>
              <a:t> fluorescent </a:t>
            </a:r>
            <a:r>
              <a:rPr lang="en-US" dirty="0" smtClean="0">
                <a:latin typeface="Arial" pitchFamily="-72" charset="0"/>
                <a:ea typeface="ＭＳ Ｐゴシック" charset="0"/>
              </a:rPr>
              <a:t>colours with </a:t>
            </a:r>
            <a:r>
              <a:rPr lang="en-US" b="1" dirty="0" smtClean="0">
                <a:latin typeface="Arial" pitchFamily="-72" charset="0"/>
                <a:ea typeface="ＭＳ Ｐゴシック" charset="0"/>
              </a:rPr>
              <a:t>reflective</a:t>
            </a:r>
            <a:r>
              <a:rPr lang="en-US" dirty="0" smtClean="0">
                <a:latin typeface="Arial" pitchFamily="-72" charset="0"/>
                <a:ea typeface="ＭＳ Ｐゴシック" charset="0"/>
              </a:rPr>
              <a:t> material.</a:t>
            </a:r>
          </a:p>
          <a:p>
            <a:endParaRPr lang="en-GB" dirty="0" smtClean="0">
              <a:latin typeface="Arial" pitchFamily="-72" charset="0"/>
              <a:ea typeface="ＭＳ Ｐゴシック" charset="0"/>
            </a:endParaRPr>
          </a:p>
          <a:p>
            <a:r>
              <a:rPr lang="en-GB" dirty="0" smtClean="0">
                <a:latin typeface="Arial" pitchFamily="-72" charset="0"/>
                <a:ea typeface="ＭＳ Ｐゴシック" charset="0"/>
              </a:rPr>
              <a:t>Activity:</a:t>
            </a:r>
          </a:p>
          <a:p>
            <a:r>
              <a:rPr lang="en-GB" dirty="0" smtClean="0">
                <a:latin typeface="Arial" pitchFamily="-72" charset="0"/>
                <a:ea typeface="ＭＳ Ｐゴシック" charset="0"/>
              </a:rPr>
              <a:t>What reflects light?  You will need a torch and some of</a:t>
            </a:r>
            <a:r>
              <a:rPr lang="en-GB" baseline="0" dirty="0" smtClean="0">
                <a:latin typeface="Arial" pitchFamily="-72" charset="0"/>
                <a:ea typeface="ＭＳ Ｐゴシック" charset="0"/>
              </a:rPr>
              <a:t> the following to carry out a class experiment</a:t>
            </a:r>
          </a:p>
          <a:p>
            <a:r>
              <a:rPr lang="en-GB" baseline="0" dirty="0" smtClean="0">
                <a:latin typeface="Arial" pitchFamily="-72" charset="0"/>
                <a:ea typeface="ＭＳ Ｐゴシック" charset="0"/>
              </a:rPr>
              <a:t>Mirror</a:t>
            </a:r>
          </a:p>
          <a:p>
            <a:r>
              <a:rPr lang="en-GB" baseline="0" dirty="0" smtClean="0">
                <a:latin typeface="Arial" pitchFamily="-72" charset="0"/>
                <a:ea typeface="ＭＳ Ｐゴシック" charset="0"/>
              </a:rPr>
              <a:t>Foil</a:t>
            </a:r>
          </a:p>
          <a:p>
            <a:r>
              <a:rPr lang="en-GB" baseline="0" dirty="0" smtClean="0">
                <a:latin typeface="Arial" pitchFamily="-72" charset="0"/>
                <a:ea typeface="ＭＳ Ｐゴシック" charset="0"/>
              </a:rPr>
              <a:t>Matt paper</a:t>
            </a:r>
          </a:p>
          <a:p>
            <a:r>
              <a:rPr lang="en-GB" baseline="0" dirty="0" smtClean="0">
                <a:latin typeface="Arial" pitchFamily="-72" charset="0"/>
                <a:ea typeface="ＭＳ Ｐゴシック" charset="0"/>
              </a:rPr>
              <a:t>Glossy paper</a:t>
            </a:r>
          </a:p>
          <a:p>
            <a:r>
              <a:rPr lang="en-GB" baseline="0" dirty="0" smtClean="0">
                <a:latin typeface="Arial" pitchFamily="-72" charset="0"/>
                <a:ea typeface="ＭＳ Ｐゴシック" charset="0"/>
              </a:rPr>
              <a:t>Fabric</a:t>
            </a:r>
          </a:p>
          <a:p>
            <a:r>
              <a:rPr lang="en-GB" baseline="0" dirty="0" smtClean="0">
                <a:latin typeface="Arial" pitchFamily="-72" charset="0"/>
                <a:ea typeface="ＭＳ Ｐゴシック" charset="0"/>
              </a:rPr>
              <a:t>Plastic</a:t>
            </a:r>
          </a:p>
          <a:p>
            <a:endParaRPr lang="en-GB" baseline="0" dirty="0" smtClean="0">
              <a:latin typeface="Arial" pitchFamily="-72" charset="0"/>
              <a:ea typeface="ＭＳ Ｐゴシック" charset="0"/>
            </a:endParaRPr>
          </a:p>
          <a:p>
            <a:r>
              <a:rPr lang="en-GB" baseline="0" dirty="0" smtClean="0">
                <a:latin typeface="Arial" pitchFamily="-72" charset="0"/>
                <a:ea typeface="ＭＳ Ｐゴシック" charset="0"/>
              </a:rPr>
              <a:t>The children can keep a simple tick sheet to keep a record of their findings.  Turn off the classroom lights and find out for yourself which one of these items is reflective.</a:t>
            </a:r>
          </a:p>
        </p:txBody>
      </p:sp>
      <p:sp>
        <p:nvSpPr>
          <p:cNvPr id="4" name="Slide Number Placeholder 3"/>
          <p:cNvSpPr>
            <a:spLocks noGrp="1"/>
          </p:cNvSpPr>
          <p:nvPr>
            <p:ph type="sldNum" sz="quarter" idx="10"/>
          </p:nvPr>
        </p:nvSpPr>
        <p:spPr/>
        <p:txBody>
          <a:bodyPr/>
          <a:lstStyle/>
          <a:p>
            <a:fld id="{EF63CE15-9BC0-4971-BA09-2300F84F6636}" type="slidenum">
              <a:rPr lang="en-GB" smtClean="0"/>
              <a:pPr/>
              <a:t>7</a:t>
            </a:fld>
            <a:endParaRPr lang="en-GB" dirty="0"/>
          </a:p>
        </p:txBody>
      </p:sp>
    </p:spTree>
    <p:extLst>
      <p:ext uri="{BB962C8B-B14F-4D97-AF65-F5344CB8AC3E}">
        <p14:creationId xmlns:p14="http://schemas.microsoft.com/office/powerpoint/2010/main" val="314645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8 </a:t>
            </a:r>
            <a:r>
              <a:rPr lang="en-GB" b="1" baseline="0" dirty="0" smtClean="0"/>
              <a:t> - </a:t>
            </a:r>
            <a:r>
              <a:rPr lang="en-GB" sz="1200" b="1" kern="1200" dirty="0" smtClean="0">
                <a:solidFill>
                  <a:schemeClr val="tx1"/>
                </a:solidFill>
                <a:latin typeface="+mn-lt"/>
                <a:ea typeface="+mn-ea"/>
                <a:cs typeface="+mn-cs"/>
              </a:rPr>
              <a:t>Your Journey to School – Car</a:t>
            </a:r>
          </a:p>
          <a:p>
            <a:endParaRPr lang="en-GB"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Remind the children that they must always wear their seat belt when travelling by car,</a:t>
            </a:r>
            <a:r>
              <a:rPr lang="en-GB"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no matter how short the journey.  The seatbelt should be worn across their</a:t>
            </a:r>
            <a:r>
              <a:rPr lang="en-GB" sz="1200" b="0" kern="1200" baseline="0" dirty="0" smtClean="0">
                <a:solidFill>
                  <a:schemeClr val="tx1"/>
                </a:solidFill>
                <a:latin typeface="+mn-lt"/>
                <a:ea typeface="+mn-ea"/>
                <a:cs typeface="+mn-cs"/>
              </a:rPr>
              <a:t> shoulders and not under the arm.  </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Children under 135cm in height and under 12 years of age MUST use the appropriate child restraint. For more information, go to:</a:t>
            </a:r>
          </a:p>
          <a:p>
            <a:r>
              <a:rPr lang="en-GB" sz="1200" b="0" u="sng" kern="1200" baseline="0" dirty="0" smtClean="0">
                <a:solidFill>
                  <a:srgbClr val="0000FF"/>
                </a:solidFill>
                <a:latin typeface="+mn-lt"/>
                <a:ea typeface="+mn-ea"/>
                <a:cs typeface="+mn-cs"/>
              </a:rPr>
              <a:t>https://www.nidirect.gov.uk/articles/child-car-seats-restraints-and-seatbelts</a:t>
            </a:r>
            <a:endParaRPr lang="en-GB" sz="1200" b="0" u="sng" kern="1200" dirty="0" smtClean="0">
              <a:solidFill>
                <a:srgbClr val="0000FF"/>
              </a:solidFill>
              <a:latin typeface="+mn-lt"/>
              <a:ea typeface="+mn-ea"/>
              <a:cs typeface="+mn-cs"/>
            </a:endParaRP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It is safer to enter and</a:t>
            </a:r>
            <a:r>
              <a:rPr lang="en-GB" sz="1200" b="0" kern="1200" baseline="0" dirty="0" smtClean="0">
                <a:solidFill>
                  <a:schemeClr val="tx1"/>
                </a:solidFill>
                <a:latin typeface="+mn-lt"/>
                <a:ea typeface="+mn-ea"/>
                <a:cs typeface="+mn-cs"/>
              </a:rPr>
              <a:t> exit a vehicle on the pavement side (or grass verge).</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Extra care MUST always be taken around buses particularly when getting on and off the bus, always ensure that the bus has moved off before attempting to cross the road.</a:t>
            </a:r>
            <a:endParaRPr lang="en-GB" b="1" dirty="0" smtClean="0"/>
          </a:p>
        </p:txBody>
      </p:sp>
      <p:sp>
        <p:nvSpPr>
          <p:cNvPr id="4" name="Slide Number Placeholder 3"/>
          <p:cNvSpPr>
            <a:spLocks noGrp="1"/>
          </p:cNvSpPr>
          <p:nvPr>
            <p:ph type="sldNum" sz="quarter" idx="10"/>
          </p:nvPr>
        </p:nvSpPr>
        <p:spPr/>
        <p:txBody>
          <a:bodyPr/>
          <a:lstStyle/>
          <a:p>
            <a:fld id="{92DEF31C-5CAD-4470-BE30-8C7D3A5A9B30}" type="slidenum">
              <a:rPr lang="en-GB" smtClean="0"/>
              <a:pPr/>
              <a:t>8</a:t>
            </a:fld>
            <a:endParaRPr lang="en-GB" dirty="0"/>
          </a:p>
        </p:txBody>
      </p:sp>
    </p:spTree>
    <p:extLst>
      <p:ext uri="{BB962C8B-B14F-4D97-AF65-F5344CB8AC3E}">
        <p14:creationId xmlns:p14="http://schemas.microsoft.com/office/powerpoint/2010/main" val="3260425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9 </a:t>
            </a:r>
            <a:r>
              <a:rPr lang="en-GB" b="1" baseline="0" dirty="0" smtClean="0"/>
              <a:t> - </a:t>
            </a:r>
            <a:r>
              <a:rPr lang="en-GB" sz="1200" b="1" kern="1200" dirty="0" smtClean="0">
                <a:solidFill>
                  <a:schemeClr val="tx1"/>
                </a:solidFill>
                <a:latin typeface="+mn-lt"/>
                <a:ea typeface="+mn-ea"/>
                <a:cs typeface="+mn-cs"/>
              </a:rPr>
              <a:t>Your Journey to School – Car</a:t>
            </a:r>
          </a:p>
          <a:p>
            <a:endParaRPr lang="en-GB"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Children</a:t>
            </a:r>
            <a:r>
              <a:rPr lang="en-GB" sz="1200" b="0" kern="1200" baseline="0" dirty="0" smtClean="0">
                <a:solidFill>
                  <a:schemeClr val="tx1"/>
                </a:solidFill>
                <a:latin typeface="+mn-lt"/>
                <a:ea typeface="+mn-ea"/>
                <a:cs typeface="+mn-cs"/>
              </a:rPr>
              <a:t> should be taught how to stand in an orderly line and wait patiently until the bus arrives.  Why not role-play this in the school grounds.</a:t>
            </a:r>
          </a:p>
          <a:p>
            <a:endParaRPr lang="en-GB" sz="1200" b="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Once the bus arrive and the door is open, children should wait their turn to enter and NEVER push those in front.</a:t>
            </a:r>
            <a:endParaRPr lang="en-GB" sz="1200" b="0" kern="1200" dirty="0" smtClean="0">
              <a:solidFill>
                <a:schemeClr val="tx1"/>
              </a:solidFill>
              <a:latin typeface="+mn-lt"/>
              <a:ea typeface="+mn-ea"/>
              <a:cs typeface="+mn-cs"/>
            </a:endParaRP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School</a:t>
            </a:r>
            <a:r>
              <a:rPr lang="en-GB" sz="1200" b="0" kern="1200" baseline="0" dirty="0" smtClean="0">
                <a:solidFill>
                  <a:schemeClr val="tx1"/>
                </a:solidFill>
                <a:latin typeface="+mn-lt"/>
                <a:ea typeface="+mn-ea"/>
                <a:cs typeface="+mn-cs"/>
              </a:rPr>
              <a:t> bags, sports and other equipment such as musical instruments should be stored safely and securely under seats or the overhead racks.</a:t>
            </a:r>
            <a:endParaRPr lang="en-GB" sz="1200" b="0" kern="1200" dirty="0" smtClean="0">
              <a:solidFill>
                <a:schemeClr val="tx1"/>
              </a:solidFill>
              <a:latin typeface="+mn-lt"/>
              <a:ea typeface="+mn-ea"/>
              <a:cs typeface="+mn-cs"/>
            </a:endParaRP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Remind the children that they must always wear their seat belt, if available, when travelling by</a:t>
            </a:r>
            <a:r>
              <a:rPr lang="en-GB" sz="1200" b="0" kern="1200" baseline="0" dirty="0" smtClean="0">
                <a:solidFill>
                  <a:schemeClr val="tx1"/>
                </a:solidFill>
                <a:latin typeface="+mn-lt"/>
                <a:ea typeface="+mn-ea"/>
                <a:cs typeface="+mn-cs"/>
              </a:rPr>
              <a:t> bus</a:t>
            </a:r>
            <a:r>
              <a:rPr lang="en-GB" sz="1200" b="0" kern="1200" dirty="0" smtClean="0">
                <a:solidFill>
                  <a:schemeClr val="tx1"/>
                </a:solidFill>
                <a:latin typeface="+mn-lt"/>
                <a:ea typeface="+mn-ea"/>
                <a:cs typeface="+mn-cs"/>
              </a:rPr>
              <a:t>,</a:t>
            </a:r>
            <a:r>
              <a:rPr lang="en-GB" sz="1200" b="0" kern="1200" baseline="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no matter how short the journey.  The seatbelt should be worn across their</a:t>
            </a:r>
            <a:r>
              <a:rPr lang="en-GB" sz="1200" b="0" kern="1200" baseline="0" dirty="0" smtClean="0">
                <a:solidFill>
                  <a:schemeClr val="tx1"/>
                </a:solidFill>
                <a:latin typeface="+mn-lt"/>
                <a:ea typeface="+mn-ea"/>
                <a:cs typeface="+mn-cs"/>
              </a:rPr>
              <a:t> shoulders and not under the arm.  </a:t>
            </a:r>
          </a:p>
        </p:txBody>
      </p:sp>
      <p:sp>
        <p:nvSpPr>
          <p:cNvPr id="4" name="Slide Number Placeholder 3"/>
          <p:cNvSpPr>
            <a:spLocks noGrp="1"/>
          </p:cNvSpPr>
          <p:nvPr>
            <p:ph type="sldNum" sz="quarter" idx="10"/>
          </p:nvPr>
        </p:nvSpPr>
        <p:spPr/>
        <p:txBody>
          <a:bodyPr/>
          <a:lstStyle/>
          <a:p>
            <a:fld id="{92DEF31C-5CAD-4470-BE30-8C7D3A5A9B30}" type="slidenum">
              <a:rPr lang="en-GB" smtClean="0"/>
              <a:pPr/>
              <a:t>9</a:t>
            </a:fld>
            <a:endParaRPr lang="en-GB" dirty="0"/>
          </a:p>
        </p:txBody>
      </p:sp>
    </p:spTree>
    <p:extLst>
      <p:ext uri="{BB962C8B-B14F-4D97-AF65-F5344CB8AC3E}">
        <p14:creationId xmlns:p14="http://schemas.microsoft.com/office/powerpoint/2010/main" val="215348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152820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232883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102249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192283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282375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337787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157774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5329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419657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138215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7F1AC5F-0D4B-A049-BACE-78E8EE2E3F71}" type="datetimeFigureOut">
              <a:rPr lang="en-US" smtClean="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82837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1AC5F-0D4B-A049-BACE-78E8EE2E3F71}" type="datetimeFigureOut">
              <a:rPr lang="en-US" smtClean="0"/>
              <a:pPr/>
              <a:t>3/12/2019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C4F06-A4F1-DB4F-85E2-D8A13BB1B9F7}" type="slidenum">
              <a:rPr lang="en-US" smtClean="0"/>
              <a:pPr/>
              <a:t>‹#›</a:t>
            </a:fld>
            <a:endParaRPr lang="en-US" dirty="0"/>
          </a:p>
        </p:txBody>
      </p:sp>
    </p:spTree>
    <p:extLst>
      <p:ext uri="{BB962C8B-B14F-4D97-AF65-F5344CB8AC3E}">
        <p14:creationId xmlns:p14="http://schemas.microsoft.com/office/powerpoint/2010/main" val="290080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0" y="2287024"/>
            <a:ext cx="9144000" cy="1200329"/>
          </a:xfrm>
          <a:prstGeom prst="rect">
            <a:avLst/>
          </a:prstGeom>
          <a:noFill/>
        </p:spPr>
        <p:txBody>
          <a:bodyPr wrap="square" rtlCol="0">
            <a:spAutoFit/>
          </a:bodyPr>
          <a:lstStyle/>
          <a:p>
            <a:pPr algn="ctr"/>
            <a:r>
              <a:rPr lang="en-US" sz="3600" b="1" dirty="0" smtClean="0">
                <a:solidFill>
                  <a:srgbClr val="254061"/>
                </a:solidFill>
                <a:latin typeface="Arial" panose="020B0604020202020204" pitchFamily="34" charset="0"/>
                <a:cs typeface="Arial" panose="020B0604020202020204" pitchFamily="34" charset="0"/>
              </a:rPr>
              <a:t>Road Safety</a:t>
            </a:r>
          </a:p>
          <a:p>
            <a:pPr algn="ctr"/>
            <a:r>
              <a:rPr lang="en-US" sz="3600" b="1" dirty="0" smtClean="0">
                <a:solidFill>
                  <a:srgbClr val="254061"/>
                </a:solidFill>
                <a:latin typeface="Arial" panose="020B0604020202020204" pitchFamily="34" charset="0"/>
                <a:cs typeface="Arial" panose="020B0604020202020204" pitchFamily="34" charset="0"/>
              </a:rPr>
              <a:t>Presentation – Key Stage 2</a:t>
            </a:r>
            <a:endParaRPr lang="en-US" sz="3600" b="1" dirty="0">
              <a:solidFill>
                <a:srgbClr val="254061"/>
              </a:solidFill>
              <a:latin typeface="Arial" panose="020B0604020202020204" pitchFamily="34" charset="0"/>
              <a:cs typeface="Arial" panose="020B0604020202020204" pitchFamily="34" charset="0"/>
            </a:endParaRPr>
          </a:p>
        </p:txBody>
      </p:sp>
      <p:sp>
        <p:nvSpPr>
          <p:cNvPr id="6" name="TextBox 5"/>
          <p:cNvSpPr txBox="1"/>
          <p:nvPr/>
        </p:nvSpPr>
        <p:spPr>
          <a:xfrm>
            <a:off x="0" y="3487353"/>
            <a:ext cx="9144000" cy="646331"/>
          </a:xfrm>
          <a:prstGeom prst="rect">
            <a:avLst/>
          </a:prstGeom>
          <a:noFill/>
        </p:spPr>
        <p:txBody>
          <a:bodyPr wrap="square" rtlCol="0">
            <a:spAutoFit/>
          </a:bodyPr>
          <a:lstStyle/>
          <a:p>
            <a:pPr algn="ctr"/>
            <a:r>
              <a:rPr lang="en-US" sz="3600" b="1" dirty="0" smtClean="0">
                <a:solidFill>
                  <a:schemeClr val="accent1">
                    <a:lumMod val="50000"/>
                  </a:schemeClr>
                </a:solidFill>
                <a:latin typeface="Arial" panose="020B0604020202020204" pitchFamily="34" charset="0"/>
                <a:cs typeface="Arial" panose="020B0604020202020204" pitchFamily="34" charset="0"/>
              </a:rPr>
              <a:t>Keeping Safe on the Road</a:t>
            </a:r>
            <a:endParaRPr lang="en-US" sz="3600" b="1" dirty="0">
              <a:solidFill>
                <a:srgbClr val="2540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5126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3" y="0"/>
            <a:ext cx="9144000" cy="6858000"/>
          </a:xfrm>
          <a:prstGeom prst="rect">
            <a:avLst/>
          </a:prstGeom>
        </p:spPr>
      </p:pic>
      <p:sp>
        <p:nvSpPr>
          <p:cNvPr id="4" name="Text Box 2"/>
          <p:cNvSpPr txBox="1">
            <a:spLocks noChangeArrowheads="1"/>
          </p:cNvSpPr>
          <p:nvPr/>
        </p:nvSpPr>
        <p:spPr bwMode="auto">
          <a:xfrm>
            <a:off x="251520" y="1465944"/>
            <a:ext cx="5380023" cy="584775"/>
          </a:xfrm>
          <a:prstGeom prst="rect">
            <a:avLst/>
          </a:prstGeom>
          <a:noFill/>
          <a:ln w="9525">
            <a:noFill/>
            <a:miter lim="800000"/>
            <a:headEnd/>
            <a:tailEnd/>
          </a:ln>
        </p:spPr>
        <p:txBody>
          <a:bodyPr wrap="square">
            <a:spAutoFit/>
          </a:bodyPr>
          <a:lstStyle/>
          <a:p>
            <a:pPr algn="ctr">
              <a:defRPr/>
            </a:pPr>
            <a:r>
              <a:rPr lang="en-GB" sz="3200" b="1" dirty="0" smtClean="0">
                <a:solidFill>
                  <a:schemeClr val="accent1">
                    <a:lumMod val="50000"/>
                  </a:schemeClr>
                </a:solidFill>
                <a:latin typeface="Constantia" pitchFamily="18" charset="0"/>
              </a:rPr>
              <a:t>  </a:t>
            </a:r>
            <a:endParaRPr lang="en-GB" sz="3200" b="1" dirty="0">
              <a:solidFill>
                <a:schemeClr val="accent1">
                  <a:lumMod val="50000"/>
                </a:schemeClr>
              </a:solidFill>
              <a:latin typeface="Constantia" pitchFamily="18" charset="0"/>
            </a:endParaRPr>
          </a:p>
        </p:txBody>
      </p:sp>
      <p:sp>
        <p:nvSpPr>
          <p:cNvPr id="2" name="TextBox 1"/>
          <p:cNvSpPr txBox="1"/>
          <p:nvPr/>
        </p:nvSpPr>
        <p:spPr>
          <a:xfrm>
            <a:off x="178303" y="2518350"/>
            <a:ext cx="4350289" cy="4339650"/>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Never distract the driver!</a:t>
            </a:r>
          </a:p>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Wait until the bus stops before leaving your seat to exit the bus.</a:t>
            </a:r>
          </a:p>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Do not start to cross the road until the bus has moved away and you can see clearly in both (or all) directions.</a:t>
            </a:r>
          </a:p>
          <a:p>
            <a:pPr>
              <a:spcBef>
                <a:spcPct val="50000"/>
              </a:spcBef>
            </a:pP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0" y="434472"/>
            <a:ext cx="6059424" cy="1323439"/>
          </a:xfrm>
          <a:prstGeom prst="rect">
            <a:avLst/>
          </a:prstGeom>
          <a:noFill/>
        </p:spPr>
        <p:txBody>
          <a:bodyPr wrap="square" rtlCol="0">
            <a:spAutoFit/>
          </a:bodyPr>
          <a:lstStyle/>
          <a:p>
            <a:pPr algn="ctr"/>
            <a:r>
              <a:rPr lang="en-GB" sz="4000" b="1" dirty="0" smtClean="0">
                <a:solidFill>
                  <a:schemeClr val="tx2"/>
                </a:solidFill>
                <a:latin typeface="Arial" panose="020B0604020202020204" pitchFamily="34" charset="0"/>
                <a:cs typeface="Arial" panose="020B0604020202020204" pitchFamily="34" charset="0"/>
              </a:rPr>
              <a:t>Your Journey to School – Bus</a:t>
            </a:r>
            <a:endParaRPr lang="en-GB" sz="4000" b="1" dirty="0">
              <a:solidFill>
                <a:schemeClr val="tx2"/>
              </a:solidFill>
              <a:latin typeface="Arial" panose="020B0604020202020204" pitchFamily="34" charset="0"/>
              <a:cs typeface="Arial" panose="020B0604020202020204" pitchFamily="34" charset="0"/>
            </a:endParaRPr>
          </a:p>
        </p:txBody>
      </p:sp>
      <p:pic>
        <p:nvPicPr>
          <p:cNvPr id="6" name="Picture 5" descr="D:\AD4_417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7487" y="3594179"/>
            <a:ext cx="4600895" cy="3285503"/>
          </a:xfrm>
          <a:prstGeom prst="rect">
            <a:avLst/>
          </a:prstGeom>
          <a:noFill/>
          <a:ln w="9525">
            <a:noFill/>
            <a:miter lim="800000"/>
            <a:headEnd/>
            <a:tailEnd/>
          </a:ln>
        </p:spPr>
      </p:pic>
    </p:spTree>
    <p:extLst>
      <p:ext uri="{BB962C8B-B14F-4D97-AF65-F5344CB8AC3E}">
        <p14:creationId xmlns:p14="http://schemas.microsoft.com/office/powerpoint/2010/main" val="38008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506" y="0"/>
            <a:ext cx="9269506" cy="6858000"/>
          </a:xfrm>
          <a:prstGeom prst="rect">
            <a:avLst/>
          </a:prstGeom>
        </p:spPr>
      </p:pic>
      <p:pic>
        <p:nvPicPr>
          <p:cNvPr id="5" name="Picture 4" descr="D:\AD4_886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506" y="0"/>
            <a:ext cx="9301703" cy="6858000"/>
          </a:xfrm>
          <a:prstGeom prst="rect">
            <a:avLst/>
          </a:prstGeom>
          <a:noFill/>
          <a:ln w="9525">
            <a:noFill/>
            <a:miter lim="800000"/>
            <a:headEnd/>
            <a:tailEnd/>
          </a:ln>
        </p:spPr>
      </p:pic>
      <p:sp>
        <p:nvSpPr>
          <p:cNvPr id="6" name="TextBox 5"/>
          <p:cNvSpPr txBox="1"/>
          <p:nvPr/>
        </p:nvSpPr>
        <p:spPr>
          <a:xfrm>
            <a:off x="1667435" y="3429000"/>
            <a:ext cx="184731" cy="369332"/>
          </a:xfrm>
          <a:prstGeom prst="rect">
            <a:avLst/>
          </a:prstGeom>
          <a:noFill/>
        </p:spPr>
        <p:txBody>
          <a:bodyPr wrap="none" rtlCol="0">
            <a:spAutoFit/>
          </a:bodyPr>
          <a:lstStyle/>
          <a:p>
            <a:endParaRPr lang="en-GB" dirty="0"/>
          </a:p>
        </p:txBody>
      </p:sp>
      <p:sp>
        <p:nvSpPr>
          <p:cNvPr id="7" name="TextBox 6"/>
          <p:cNvSpPr txBox="1"/>
          <p:nvPr/>
        </p:nvSpPr>
        <p:spPr>
          <a:xfrm>
            <a:off x="896471" y="5665694"/>
            <a:ext cx="184731" cy="369332"/>
          </a:xfrm>
          <a:prstGeom prst="rect">
            <a:avLst/>
          </a:prstGeom>
          <a:noFill/>
        </p:spPr>
        <p:txBody>
          <a:bodyPr wrap="none" rtlCol="0">
            <a:spAutoFit/>
          </a:bodyPr>
          <a:lstStyle/>
          <a:p>
            <a:endParaRPr lang="en-GB" dirty="0"/>
          </a:p>
        </p:txBody>
      </p:sp>
      <p:sp>
        <p:nvSpPr>
          <p:cNvPr id="3" name="TextBox 2"/>
          <p:cNvSpPr txBox="1"/>
          <p:nvPr/>
        </p:nvSpPr>
        <p:spPr>
          <a:xfrm>
            <a:off x="4953818" y="3035242"/>
            <a:ext cx="4222379" cy="3647152"/>
          </a:xfrm>
          <a:prstGeom prst="rect">
            <a:avLst/>
          </a:prstGeom>
          <a:noFill/>
        </p:spPr>
        <p:txBody>
          <a:bodyPr wrap="square" rtlCol="0">
            <a:spAutoFit/>
          </a:bodyPr>
          <a:lstStyle/>
          <a:p>
            <a:pPr marL="285750" indent="-285750">
              <a:buFont typeface="Arial" panose="020B0604020202020204" pitchFamily="34" charset="0"/>
              <a:buChar char="•"/>
            </a:pPr>
            <a:r>
              <a:rPr lang="en-GB" sz="2400" b="1" dirty="0" smtClean="0">
                <a:solidFill>
                  <a:schemeClr val="bg1"/>
                </a:solidFill>
                <a:latin typeface="Arial" panose="020B0604020202020204" pitchFamily="34" charset="0"/>
                <a:cs typeface="Arial" panose="020B0604020202020204" pitchFamily="34" charset="0"/>
              </a:rPr>
              <a:t>Learn how to cycle safely.  </a:t>
            </a:r>
          </a:p>
          <a:p>
            <a:pPr marL="285750" indent="-285750">
              <a:buFont typeface="Arial" panose="020B0604020202020204" pitchFamily="34" charset="0"/>
              <a:buChar char="•"/>
            </a:pPr>
            <a:endParaRPr lang="en-GB" sz="1050" b="1"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smtClean="0">
                <a:solidFill>
                  <a:schemeClr val="bg1"/>
                </a:solidFill>
                <a:latin typeface="Arial" panose="020B0604020202020204" pitchFamily="34" charset="0"/>
                <a:cs typeface="Arial" panose="020B0604020202020204" pitchFamily="34" charset="0"/>
              </a:rPr>
              <a:t>Cycling is a great way to get around and keep fit.</a:t>
            </a:r>
          </a:p>
          <a:p>
            <a:endParaRPr lang="en-GB" sz="1050" b="1"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smtClean="0">
                <a:solidFill>
                  <a:schemeClr val="bg1"/>
                </a:solidFill>
                <a:latin typeface="Arial" panose="020B0604020202020204" pitchFamily="34" charset="0"/>
                <a:cs typeface="Arial" panose="020B0604020202020204" pitchFamily="34" charset="0"/>
              </a:rPr>
              <a:t>Keep safe and remember to use the Green Cross Code to cross roads.</a:t>
            </a:r>
          </a:p>
          <a:p>
            <a:pPr marL="285750" indent="-285750">
              <a:buFont typeface="Arial" panose="020B0604020202020204" pitchFamily="34" charset="0"/>
              <a:buChar char="•"/>
            </a:pPr>
            <a:endParaRPr lang="en-GB" sz="1050" b="1"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smtClean="0">
                <a:solidFill>
                  <a:schemeClr val="bg1"/>
                </a:solidFill>
                <a:latin typeface="Arial" panose="020B0604020202020204" pitchFamily="34" charset="0"/>
                <a:cs typeface="Arial" panose="020B0604020202020204" pitchFamily="34" charset="0"/>
              </a:rPr>
              <a:t>Always wear a helmet and hi-visibility clothing.</a:t>
            </a:r>
          </a:p>
        </p:txBody>
      </p:sp>
      <p:sp>
        <p:nvSpPr>
          <p:cNvPr id="8" name="TextBox 7"/>
          <p:cNvSpPr txBox="1"/>
          <p:nvPr/>
        </p:nvSpPr>
        <p:spPr>
          <a:xfrm>
            <a:off x="0" y="129672"/>
            <a:ext cx="8814816" cy="707886"/>
          </a:xfrm>
          <a:prstGeom prst="rect">
            <a:avLst/>
          </a:prstGeom>
          <a:noFill/>
        </p:spPr>
        <p:txBody>
          <a:bodyPr wrap="square" rtlCol="0">
            <a:spAutoFit/>
          </a:bodyPr>
          <a:lstStyle/>
          <a:p>
            <a:pPr algn="ctr"/>
            <a:r>
              <a:rPr lang="en-GB" sz="4000" b="1" dirty="0" smtClean="0">
                <a:solidFill>
                  <a:schemeClr val="bg1"/>
                </a:solidFill>
                <a:latin typeface="Arial" panose="020B0604020202020204" pitchFamily="34" charset="0"/>
                <a:cs typeface="Arial" panose="020B0604020202020204" pitchFamily="34" charset="0"/>
              </a:rPr>
              <a:t>Your Journey to School – Bicycle</a:t>
            </a:r>
            <a:endParaRPr lang="en-GB" sz="4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506" y="3965464"/>
            <a:ext cx="2067040" cy="2892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5568" y="3840480"/>
            <a:ext cx="4218434" cy="3017520"/>
          </a:xfrm>
          <a:prstGeom prst="rect">
            <a:avLst/>
          </a:prstGeom>
          <a:noFill/>
          <a:ln w="9525">
            <a:noFill/>
            <a:miter lim="800000"/>
            <a:headEnd/>
            <a:tailEnd/>
          </a:ln>
        </p:spPr>
      </p:pic>
      <p:sp>
        <p:nvSpPr>
          <p:cNvPr id="10" name="Rectangle 9"/>
          <p:cNvSpPr/>
          <p:nvPr/>
        </p:nvSpPr>
        <p:spPr>
          <a:xfrm>
            <a:off x="143436" y="608711"/>
            <a:ext cx="4948517" cy="646331"/>
          </a:xfrm>
          <a:prstGeom prst="rect">
            <a:avLst/>
          </a:prstGeom>
        </p:spPr>
        <p:txBody>
          <a:bodyPr wrap="square">
            <a:spAutoFit/>
          </a:bodyPr>
          <a:lstStyle/>
          <a:p>
            <a:pPr>
              <a:spcBef>
                <a:spcPct val="50000"/>
              </a:spcBef>
            </a:pPr>
            <a:r>
              <a:rPr lang="en-US" sz="3600" b="1" dirty="0">
                <a:solidFill>
                  <a:schemeClr val="tx2"/>
                </a:solidFill>
                <a:latin typeface="Arial" pitchFamily="34" charset="0"/>
                <a:cs typeface="Arial" pitchFamily="34" charset="0"/>
              </a:rPr>
              <a:t>Don’t Get Distracted!</a:t>
            </a:r>
          </a:p>
        </p:txBody>
      </p:sp>
      <p:sp>
        <p:nvSpPr>
          <p:cNvPr id="11" name="Rectangle 10"/>
          <p:cNvSpPr/>
          <p:nvPr/>
        </p:nvSpPr>
        <p:spPr>
          <a:xfrm>
            <a:off x="2" y="1695050"/>
            <a:ext cx="5091952" cy="5170646"/>
          </a:xfrm>
          <a:prstGeom prst="rect">
            <a:avLst/>
          </a:prstGeom>
        </p:spPr>
        <p:txBody>
          <a:bodyPr wrap="square">
            <a:spAutoFit/>
          </a:bodyPr>
          <a:lstStyle/>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Stay alert when on or near the road, especially as a pedestrian.</a:t>
            </a:r>
          </a:p>
          <a:p>
            <a:pPr marL="342900" indent="-342900">
              <a:buFont typeface="Arial" panose="020B0604020202020204" pitchFamily="34" charset="0"/>
              <a:buChar char="•"/>
            </a:pPr>
            <a:endParaRPr lang="en-GB" sz="105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Do not let anyone, or anything distract you and remain alert at all times.</a:t>
            </a:r>
          </a:p>
          <a:p>
            <a:pPr marL="342900" indent="-342900">
              <a:buFont typeface="Arial" panose="020B0604020202020204" pitchFamily="34" charset="0"/>
              <a:buChar char="•"/>
            </a:pPr>
            <a:endParaRPr lang="en-GB" sz="105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Avoid using a mobile phone when crossing the road.</a:t>
            </a:r>
          </a:p>
          <a:p>
            <a:pPr lvl="0"/>
            <a:endParaRPr lang="en-GB" sz="105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Do not wear ear/headphones so you can hear vehicles.</a:t>
            </a:r>
          </a:p>
          <a:p>
            <a:pPr lvl="0"/>
            <a:endParaRPr lang="en-GB" sz="1050"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Remember the Green Cross Code!</a:t>
            </a:r>
            <a:endParaRPr lang="en-GB" sz="2400" dirty="0"/>
          </a:p>
        </p:txBody>
      </p:sp>
    </p:spTree>
    <p:extLst>
      <p:ext uri="{BB962C8B-B14F-4D97-AF65-F5344CB8AC3E}">
        <p14:creationId xmlns:p14="http://schemas.microsoft.com/office/powerpoint/2010/main" val="20906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Box 5"/>
          <p:cNvSpPr txBox="1">
            <a:spLocks noChangeArrowheads="1"/>
          </p:cNvSpPr>
          <p:nvPr/>
        </p:nvSpPr>
        <p:spPr bwMode="auto">
          <a:xfrm>
            <a:off x="304800" y="980728"/>
            <a:ext cx="88392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sz="4800" b="1" dirty="0" smtClean="0">
                <a:solidFill>
                  <a:schemeClr val="tx2"/>
                </a:solidFill>
                <a:latin typeface="Arial" pitchFamily="34" charset="0"/>
                <a:cs typeface="Arial" pitchFamily="34" charset="0"/>
              </a:rPr>
              <a:t> </a:t>
            </a:r>
            <a:endParaRPr lang="en-US" sz="4800" b="1" dirty="0">
              <a:solidFill>
                <a:schemeClr val="tx2"/>
              </a:solidFill>
              <a:latin typeface="Arial" pitchFamily="34" charset="0"/>
              <a:cs typeface="Arial" pitchFamily="34" charset="0"/>
            </a:endParaRPr>
          </a:p>
        </p:txBody>
      </p:sp>
      <p:sp>
        <p:nvSpPr>
          <p:cNvPr id="3" name="TextBox 2"/>
          <p:cNvSpPr txBox="1"/>
          <p:nvPr/>
        </p:nvSpPr>
        <p:spPr>
          <a:xfrm>
            <a:off x="-18287" y="565230"/>
            <a:ext cx="6108192" cy="707886"/>
          </a:xfrm>
          <a:prstGeom prst="rect">
            <a:avLst/>
          </a:prstGeom>
          <a:noFill/>
        </p:spPr>
        <p:txBody>
          <a:bodyPr wrap="square" rtlCol="0">
            <a:spAutoFit/>
          </a:bodyPr>
          <a:lstStyle/>
          <a:p>
            <a:pPr algn="ctr"/>
            <a:r>
              <a:rPr lang="en-GB" sz="4000" b="1" dirty="0" smtClean="0">
                <a:latin typeface="Arial" panose="020B0604020202020204" pitchFamily="34" charset="0"/>
                <a:cs typeface="Arial" panose="020B0604020202020204" pitchFamily="34" charset="0"/>
              </a:rPr>
              <a:t> </a:t>
            </a:r>
            <a:r>
              <a:rPr lang="en-GB" sz="4000" b="1" dirty="0" smtClean="0">
                <a:solidFill>
                  <a:schemeClr val="tx2"/>
                </a:solidFill>
                <a:latin typeface="Arial" panose="020B0604020202020204" pitchFamily="34" charset="0"/>
                <a:cs typeface="Arial" panose="020B0604020202020204" pitchFamily="34" charset="0"/>
              </a:rPr>
              <a:t>Remember…</a:t>
            </a:r>
            <a:endParaRPr lang="en-GB" sz="4000" b="1"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170689" y="1830330"/>
            <a:ext cx="4401311" cy="5009064"/>
          </a:xfrm>
          <a:prstGeom prst="rect">
            <a:avLst/>
          </a:prstGeom>
          <a:noFill/>
        </p:spPr>
        <p:txBody>
          <a:bodyPr wrap="square" rtlCol="0">
            <a:spAutoFit/>
          </a:bodyPr>
          <a:lstStyle/>
          <a:p>
            <a:pPr marL="342900" indent="-342900">
              <a:buFont typeface="Arial" panose="020B0604020202020204" pitchFamily="34" charset="0"/>
              <a:buChar char="•"/>
            </a:pPr>
            <a:endParaRPr lang="en-GB" sz="24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Keep yourself and others safe by practising good road safety habits.  </a:t>
            </a:r>
          </a:p>
          <a:p>
            <a:pPr marL="342900" indent="-342900">
              <a:buFont typeface="Arial" panose="020B0604020202020204" pitchFamily="34" charset="0"/>
              <a:buChar char="•"/>
            </a:pPr>
            <a:endParaRPr lang="en-GB" sz="105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Use the Green Cross Code.</a:t>
            </a:r>
          </a:p>
          <a:p>
            <a:pPr marL="342900" indent="-342900">
              <a:buFont typeface="Arial" panose="020B0604020202020204" pitchFamily="34" charset="0"/>
              <a:buChar char="•"/>
            </a:pPr>
            <a:endParaRPr lang="en-GB" sz="105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Wearing something bright, fluorescent (by day</a:t>
            </a:r>
            <a:r>
              <a:rPr lang="en-GB" sz="2400" b="1" dirty="0">
                <a:latin typeface="Arial" panose="020B0604020202020204" pitchFamily="34" charset="0"/>
                <a:cs typeface="Arial" panose="020B0604020202020204" pitchFamily="34" charset="0"/>
              </a:rPr>
              <a:t>) and </a:t>
            </a:r>
            <a:r>
              <a:rPr lang="en-GB" sz="2400" b="1" dirty="0" smtClean="0">
                <a:latin typeface="Arial" panose="020B0604020202020204" pitchFamily="34" charset="0"/>
                <a:cs typeface="Arial" panose="020B0604020202020204" pitchFamily="34" charset="0"/>
              </a:rPr>
              <a:t>reflective (by night).</a:t>
            </a:r>
          </a:p>
          <a:p>
            <a:pPr marL="342900" indent="-342900">
              <a:buFont typeface="Arial" panose="020B0604020202020204" pitchFamily="34" charset="0"/>
              <a:buChar char="•"/>
            </a:pPr>
            <a:endParaRPr lang="en-GB" sz="105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Always wear your seat belt when travelling in the car.</a:t>
            </a:r>
            <a:endParaRPr lang="en-GB" dirty="0"/>
          </a:p>
        </p:txBody>
      </p:sp>
      <p:pic>
        <p:nvPicPr>
          <p:cNvPr id="7" name="Picture 6" descr="D:\AD4_922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3694177"/>
            <a:ext cx="4590287" cy="3163824"/>
          </a:xfrm>
          <a:prstGeom prst="rect">
            <a:avLst/>
          </a:prstGeom>
          <a:noFill/>
          <a:ln w="9525">
            <a:noFill/>
            <a:miter lim="800000"/>
            <a:headEnd/>
            <a:tailEnd/>
          </a:ln>
        </p:spPr>
      </p:pic>
    </p:spTree>
    <p:extLst>
      <p:ext uri="{BB962C8B-B14F-4D97-AF65-F5344CB8AC3E}">
        <p14:creationId xmlns:p14="http://schemas.microsoft.com/office/powerpoint/2010/main" val="214173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Box 5"/>
          <p:cNvSpPr txBox="1">
            <a:spLocks noChangeArrowheads="1"/>
          </p:cNvSpPr>
          <p:nvPr/>
        </p:nvSpPr>
        <p:spPr bwMode="auto">
          <a:xfrm>
            <a:off x="304800" y="980728"/>
            <a:ext cx="88392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sz="4800" b="1" dirty="0" smtClean="0">
                <a:solidFill>
                  <a:schemeClr val="tx2"/>
                </a:solidFill>
                <a:latin typeface="Arial" pitchFamily="34" charset="0"/>
                <a:cs typeface="Arial" pitchFamily="34" charset="0"/>
              </a:rPr>
              <a:t> </a:t>
            </a:r>
            <a:endParaRPr lang="en-US" sz="4800" b="1" dirty="0">
              <a:solidFill>
                <a:schemeClr val="tx2"/>
              </a:solidFill>
              <a:latin typeface="Arial" pitchFamily="34" charset="0"/>
              <a:cs typeface="Arial" pitchFamily="34" charset="0"/>
            </a:endParaRPr>
          </a:p>
        </p:txBody>
      </p:sp>
      <p:sp>
        <p:nvSpPr>
          <p:cNvPr id="3" name="TextBox 2"/>
          <p:cNvSpPr txBox="1"/>
          <p:nvPr/>
        </p:nvSpPr>
        <p:spPr>
          <a:xfrm>
            <a:off x="-18287" y="565230"/>
            <a:ext cx="6108192" cy="707886"/>
          </a:xfrm>
          <a:prstGeom prst="rect">
            <a:avLst/>
          </a:prstGeom>
          <a:noFill/>
        </p:spPr>
        <p:txBody>
          <a:bodyPr wrap="square" rtlCol="0">
            <a:spAutoFit/>
          </a:bodyPr>
          <a:lstStyle/>
          <a:p>
            <a:pPr algn="ctr"/>
            <a:r>
              <a:rPr lang="en-GB" sz="4000" b="1" dirty="0" smtClean="0">
                <a:latin typeface="Arial" panose="020B0604020202020204" pitchFamily="34" charset="0"/>
                <a:cs typeface="Arial" panose="020B0604020202020204" pitchFamily="34" charset="0"/>
              </a:rPr>
              <a:t> </a:t>
            </a:r>
            <a:r>
              <a:rPr lang="en-GB" sz="4000" b="1" dirty="0" smtClean="0">
                <a:solidFill>
                  <a:schemeClr val="tx2"/>
                </a:solidFill>
                <a:latin typeface="Arial" panose="020B0604020202020204" pitchFamily="34" charset="0"/>
                <a:cs typeface="Arial" panose="020B0604020202020204" pitchFamily="34" charset="0"/>
              </a:rPr>
              <a:t>Remember…</a:t>
            </a:r>
            <a:endParaRPr lang="en-GB" sz="4000" b="1"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170689" y="1838346"/>
            <a:ext cx="4169663" cy="4562788"/>
          </a:xfrm>
          <a:prstGeom prst="rect">
            <a:avLst/>
          </a:prstGeom>
          <a:noFill/>
        </p:spPr>
        <p:txBody>
          <a:bodyPr wrap="square" rtlCol="0">
            <a:spAutoFit/>
          </a:bodyPr>
          <a:lstStyle/>
          <a:p>
            <a:pPr marL="342900" indent="-342900">
              <a:buFont typeface="Arial" panose="020B0604020202020204" pitchFamily="34" charset="0"/>
              <a:buChar char="•"/>
            </a:pPr>
            <a:endParaRPr lang="en-GB" sz="24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Always wear a </a:t>
            </a:r>
            <a:r>
              <a:rPr lang="en-GB" sz="2400" b="1" dirty="0" smtClean="0">
                <a:latin typeface="Arial" panose="020B0604020202020204" pitchFamily="34" charset="0"/>
                <a:cs typeface="Arial" panose="020B0604020202020204" pitchFamily="34" charset="0"/>
              </a:rPr>
              <a:t>properly fitted helmet </a:t>
            </a:r>
            <a:r>
              <a:rPr lang="en-GB" sz="2400" b="1" dirty="0">
                <a:latin typeface="Arial" panose="020B0604020202020204" pitchFamily="34" charset="0"/>
                <a:cs typeface="Arial" panose="020B0604020202020204" pitchFamily="34" charset="0"/>
              </a:rPr>
              <a:t>when riding your </a:t>
            </a:r>
            <a:r>
              <a:rPr lang="en-GB" sz="2400" b="1" dirty="0" smtClean="0">
                <a:latin typeface="Arial" panose="020B0604020202020204" pitchFamily="34" charset="0"/>
                <a:cs typeface="Arial" panose="020B0604020202020204" pitchFamily="34" charset="0"/>
              </a:rPr>
              <a:t>bicycle. </a:t>
            </a:r>
            <a:endParaRPr lang="en-GB" sz="2400" b="1"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Always expect the </a:t>
            </a:r>
            <a:r>
              <a:rPr lang="en-GB" sz="2400" b="1" dirty="0" smtClean="0">
                <a:latin typeface="Arial" panose="020B0604020202020204" pitchFamily="34" charset="0"/>
                <a:cs typeface="Arial" panose="020B0604020202020204" pitchFamily="34" charset="0"/>
              </a:rPr>
              <a:t>unexpected.</a:t>
            </a:r>
          </a:p>
          <a:p>
            <a:pPr marL="342900" indent="-342900">
              <a:buFont typeface="Arial" panose="020B0604020202020204" pitchFamily="34" charset="0"/>
              <a:buChar char="•"/>
            </a:pPr>
            <a:endParaRPr lang="en-GB" sz="105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Never </a:t>
            </a:r>
            <a:r>
              <a:rPr lang="en-GB" sz="2400" b="1" dirty="0">
                <a:latin typeface="Arial" panose="020B0604020202020204" pitchFamily="34" charset="0"/>
                <a:cs typeface="Arial" panose="020B0604020202020204" pitchFamily="34" charset="0"/>
              </a:rPr>
              <a:t>take </a:t>
            </a:r>
            <a:r>
              <a:rPr lang="en-GB" sz="2400" b="1" dirty="0" smtClean="0">
                <a:latin typeface="Arial" panose="020B0604020202020204" pitchFamily="34" charset="0"/>
                <a:cs typeface="Arial" panose="020B0604020202020204" pitchFamily="34" charset="0"/>
              </a:rPr>
              <a:t>risks as a pedestrian, passenger, or cyclist.</a:t>
            </a:r>
          </a:p>
          <a:p>
            <a:pPr marL="342900" indent="-342900">
              <a:buFont typeface="Arial" panose="020B0604020202020204" pitchFamily="34" charset="0"/>
              <a:buChar char="•"/>
            </a:pPr>
            <a:endParaRPr lang="en-GB"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p:txBody>
      </p:sp>
      <p:pic>
        <p:nvPicPr>
          <p:cNvPr id="7" name="Picture 6" descr="D:\AMC_009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1041" y="3730752"/>
            <a:ext cx="4632959" cy="3127248"/>
          </a:xfrm>
          <a:prstGeom prst="rect">
            <a:avLst/>
          </a:prstGeom>
          <a:noFill/>
          <a:ln>
            <a:noFill/>
          </a:ln>
        </p:spPr>
      </p:pic>
    </p:spTree>
    <p:extLst>
      <p:ext uri="{BB962C8B-B14F-4D97-AF65-F5344CB8AC3E}">
        <p14:creationId xmlns:p14="http://schemas.microsoft.com/office/powerpoint/2010/main" val="1553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Box 5"/>
          <p:cNvSpPr txBox="1">
            <a:spLocks noChangeArrowheads="1"/>
          </p:cNvSpPr>
          <p:nvPr/>
        </p:nvSpPr>
        <p:spPr bwMode="auto">
          <a:xfrm>
            <a:off x="304800" y="980728"/>
            <a:ext cx="8839200" cy="830997"/>
          </a:xfrm>
          <a:prstGeom prst="rect">
            <a:avLst/>
          </a:prstGeom>
          <a:noFill/>
          <a:ln w="9525">
            <a:noFill/>
            <a:miter lim="800000"/>
            <a:headEnd/>
            <a:tailEnd/>
          </a:ln>
        </p:spPr>
        <p:txBody>
          <a:bodyPr>
            <a:prstTxWarp prst="textNoShape">
              <a:avLst/>
            </a:prstTxWarp>
            <a:spAutoFit/>
          </a:bodyPr>
          <a:lstStyle/>
          <a:p>
            <a:pPr>
              <a:spcBef>
                <a:spcPct val="50000"/>
              </a:spcBef>
            </a:pPr>
            <a:r>
              <a:rPr lang="en-US" sz="4800" b="1" dirty="0" smtClean="0">
                <a:solidFill>
                  <a:schemeClr val="tx2"/>
                </a:solidFill>
                <a:latin typeface="Arial" pitchFamily="34" charset="0"/>
                <a:cs typeface="Arial" pitchFamily="34" charset="0"/>
              </a:rPr>
              <a:t> </a:t>
            </a:r>
            <a:endParaRPr lang="en-US" sz="4800" b="1" dirty="0">
              <a:solidFill>
                <a:schemeClr val="tx2"/>
              </a:solidFill>
              <a:latin typeface="Arial" pitchFamily="34" charset="0"/>
              <a:cs typeface="Arial" pitchFamily="34" charset="0"/>
            </a:endParaRPr>
          </a:p>
        </p:txBody>
      </p:sp>
      <p:pic>
        <p:nvPicPr>
          <p:cNvPr id="10" name="Picture 6" descr="C:\Users\1123702\Documents\AAA\CPS Photos cropped\Traffic LightAMC_8778.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33" y="0"/>
            <a:ext cx="91550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9268" y="5675261"/>
            <a:ext cx="6329082" cy="769441"/>
          </a:xfrm>
          <a:prstGeom prst="rect">
            <a:avLst/>
          </a:prstGeom>
          <a:noFill/>
        </p:spPr>
        <p:txBody>
          <a:bodyPr wrap="square" rtlCol="0">
            <a:spAutoFit/>
          </a:bodyPr>
          <a:lstStyle/>
          <a:p>
            <a:pPr algn="ctr"/>
            <a:r>
              <a:rPr lang="en-GB" sz="4400" b="1" dirty="0" smtClean="0">
                <a:solidFill>
                  <a:schemeClr val="bg1"/>
                </a:solidFill>
                <a:latin typeface="Arial" panose="020B0604020202020204" pitchFamily="34" charset="0"/>
                <a:cs typeface="Arial" panose="020B0604020202020204" pitchFamily="34" charset="0"/>
              </a:rPr>
              <a:t>ANY QUESTIONS?</a:t>
            </a:r>
            <a:endParaRPr lang="en-GB" sz="4400" b="1" dirty="0">
              <a:solidFill>
                <a:schemeClr val="bg1"/>
              </a:solidFill>
              <a:latin typeface="Arial" panose="020B0604020202020204" pitchFamily="34" charset="0"/>
              <a:cs typeface="Arial" panose="020B0604020202020204" pitchFamily="34" charset="0"/>
            </a:endParaRPr>
          </a:p>
        </p:txBody>
      </p:sp>
      <p:pic>
        <p:nvPicPr>
          <p:cNvPr id="9" name="Picture 6" descr="C:\Users\1123702\Documents\AAA\CPS Photos cropped\Disc BrakesAMC_868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9798" y="3377183"/>
            <a:ext cx="2814202" cy="348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551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1"/>
            <a:ext cx="9144000" cy="6858000"/>
          </a:xfrm>
          <a:prstGeom prst="rect">
            <a:avLst/>
          </a:prstGeom>
        </p:spPr>
      </p:pic>
      <p:sp>
        <p:nvSpPr>
          <p:cNvPr id="5" name="TextBox 4"/>
          <p:cNvSpPr txBox="1"/>
          <p:nvPr/>
        </p:nvSpPr>
        <p:spPr>
          <a:xfrm>
            <a:off x="509999" y="837366"/>
            <a:ext cx="5711252" cy="507831"/>
          </a:xfrm>
          <a:prstGeom prst="rect">
            <a:avLst/>
          </a:prstGeom>
          <a:noFill/>
        </p:spPr>
        <p:txBody>
          <a:bodyPr wrap="square" rtlCol="0">
            <a:spAutoFit/>
          </a:bodyPr>
          <a:lstStyle/>
          <a:p>
            <a:r>
              <a:rPr lang="en-US" sz="2700" b="1" dirty="0">
                <a:latin typeface="Helvetica Neue"/>
                <a:cs typeface="Helvetica Neue"/>
              </a:rPr>
              <a:t>Safe, Sustainable &amp; Active Travel</a:t>
            </a:r>
          </a:p>
        </p:txBody>
      </p:sp>
      <p:sp>
        <p:nvSpPr>
          <p:cNvPr id="6" name="TextBox 5"/>
          <p:cNvSpPr txBox="1"/>
          <p:nvPr/>
        </p:nvSpPr>
        <p:spPr>
          <a:xfrm>
            <a:off x="509999" y="1920734"/>
            <a:ext cx="8012408" cy="2527743"/>
          </a:xfrm>
          <a:prstGeom prst="rect">
            <a:avLst/>
          </a:prstGeom>
          <a:noFill/>
        </p:spPr>
        <p:txBody>
          <a:bodyPr wrap="square" rtlCol="0">
            <a:spAutoFit/>
          </a:bodyPr>
          <a:lstStyle/>
          <a:p>
            <a:pPr algn="just"/>
            <a:r>
              <a:rPr lang="en-GB" sz="2100" b="1" dirty="0"/>
              <a:t>Safe Travel</a:t>
            </a:r>
            <a:r>
              <a:rPr lang="en-GB" sz="2100" dirty="0"/>
              <a:t> – no matter what the journey, do it safely!</a:t>
            </a:r>
            <a:endParaRPr lang="en-GB" sz="2100" b="1" dirty="0"/>
          </a:p>
          <a:p>
            <a:pPr algn="just"/>
            <a:endParaRPr lang="en-GB" sz="788" b="1" dirty="0" smtClean="0"/>
          </a:p>
          <a:p>
            <a:pPr algn="just"/>
            <a:endParaRPr lang="en-GB" sz="788" b="1" dirty="0"/>
          </a:p>
          <a:p>
            <a:pPr algn="just"/>
            <a:r>
              <a:rPr lang="en-GB" sz="2100" b="1" dirty="0"/>
              <a:t>Sustainable Travel </a:t>
            </a:r>
            <a:r>
              <a:rPr lang="en-GB" sz="2100" dirty="0"/>
              <a:t>–</a:t>
            </a:r>
            <a:r>
              <a:rPr lang="en-GB" sz="2100" b="1" dirty="0"/>
              <a:t> </a:t>
            </a:r>
            <a:r>
              <a:rPr lang="en-GB" sz="2100" dirty="0"/>
              <a:t>is about making transport choices. </a:t>
            </a:r>
          </a:p>
          <a:p>
            <a:pPr algn="just"/>
            <a:r>
              <a:rPr lang="en-GB" sz="2100" dirty="0"/>
              <a:t>that do not harm the environment, promote the use of public transport, </a:t>
            </a:r>
            <a:r>
              <a:rPr lang="en-GB" sz="2100" dirty="0" smtClean="0"/>
              <a:t>car </a:t>
            </a:r>
            <a:r>
              <a:rPr lang="en-GB" sz="2100" dirty="0"/>
              <a:t>share, park &amp; ride, cycling or walking.</a:t>
            </a:r>
          </a:p>
          <a:p>
            <a:pPr algn="just"/>
            <a:endParaRPr lang="en-GB" sz="825" dirty="0" smtClean="0"/>
          </a:p>
          <a:p>
            <a:pPr algn="just"/>
            <a:endParaRPr lang="en-GB" sz="825" dirty="0"/>
          </a:p>
          <a:p>
            <a:pPr algn="just"/>
            <a:r>
              <a:rPr lang="en-GB" sz="2100" b="1" dirty="0"/>
              <a:t>Active Travel </a:t>
            </a:r>
            <a:r>
              <a:rPr lang="en-GB" sz="2100" dirty="0"/>
              <a:t>–</a:t>
            </a:r>
            <a:r>
              <a:rPr lang="en-GB" sz="2100" b="1" dirty="0"/>
              <a:t> </a:t>
            </a:r>
            <a:r>
              <a:rPr lang="en-GB" sz="2100" dirty="0"/>
              <a:t>encourages us to increase the amount of physical activity we do for all, or part of, any journey.  </a:t>
            </a:r>
          </a:p>
        </p:txBody>
      </p:sp>
      <p:grpSp>
        <p:nvGrpSpPr>
          <p:cNvPr id="4" name="Group 3"/>
          <p:cNvGrpSpPr/>
          <p:nvPr/>
        </p:nvGrpSpPr>
        <p:grpSpPr>
          <a:xfrm>
            <a:off x="5362500" y="4368212"/>
            <a:ext cx="3456428" cy="2028012"/>
            <a:chOff x="6640881" y="4044420"/>
            <a:chExt cx="4608570" cy="2704016"/>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85585">
              <a:off x="6640881" y="4142275"/>
              <a:ext cx="2981829" cy="1637513"/>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1379" y="5522421"/>
              <a:ext cx="1843137" cy="1226015"/>
            </a:xfrm>
            <a:prstGeom prst="rect">
              <a:avLst/>
            </a:prstGeom>
          </p:spPr>
        </p:pic>
        <p:pic>
          <p:nvPicPr>
            <p:cNvPr id="3" name="Picture 2"/>
            <p:cNvPicPr>
              <a:picLocks noChangeAspect="1"/>
            </p:cNvPicPr>
            <p:nvPr/>
          </p:nvPicPr>
          <p:blipFill>
            <a:blip r:embed="rId6"/>
            <a:stretch>
              <a:fillRect/>
            </a:stretch>
          </p:blipFill>
          <p:spPr>
            <a:xfrm rot="955885">
              <a:off x="9654725" y="4320691"/>
              <a:ext cx="1594726" cy="1594726"/>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5047">
              <a:off x="7198397" y="5496277"/>
              <a:ext cx="1825127" cy="1216447"/>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72243" y="4044420"/>
              <a:ext cx="1484184" cy="1484184"/>
            </a:xfrm>
            <a:prstGeom prst="rect">
              <a:avLst/>
            </a:prstGeom>
          </p:spPr>
        </p:pic>
      </p:grpSp>
      <p:sp>
        <p:nvSpPr>
          <p:cNvPr id="10" name="TextBox 9"/>
          <p:cNvSpPr txBox="1"/>
          <p:nvPr/>
        </p:nvSpPr>
        <p:spPr>
          <a:xfrm>
            <a:off x="509999" y="5382218"/>
            <a:ext cx="4854158" cy="646331"/>
          </a:xfrm>
          <a:prstGeom prst="rect">
            <a:avLst/>
          </a:prstGeom>
          <a:noFill/>
        </p:spPr>
        <p:txBody>
          <a:bodyPr wrap="square" rtlCol="0">
            <a:spAutoFit/>
          </a:bodyPr>
          <a:lstStyle/>
          <a:p>
            <a:r>
              <a:rPr lang="en-GB" b="1" dirty="0">
                <a:solidFill>
                  <a:srgbClr val="FF0000"/>
                </a:solidFill>
                <a:latin typeface="Arial" panose="020B0604020202020204" pitchFamily="34" charset="0"/>
                <a:cs typeface="Arial" panose="020B0604020202020204" pitchFamily="34" charset="0"/>
              </a:rPr>
              <a:t>There are many benefits to choosing more sustainable and active modes of travel!</a:t>
            </a:r>
            <a:endParaRPr lang="en-GB" sz="1650" dirty="0">
              <a:solidFill>
                <a:srgbClr val="FF0000"/>
              </a:solidFill>
            </a:endParaRPr>
          </a:p>
        </p:txBody>
      </p:sp>
    </p:spTree>
    <p:extLst>
      <p:ext uri="{BB962C8B-B14F-4D97-AF65-F5344CB8AC3E}">
        <p14:creationId xmlns:p14="http://schemas.microsoft.com/office/powerpoint/2010/main" val="189227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0660" y="-106722"/>
            <a:ext cx="9484659" cy="71134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59" y="-106722"/>
            <a:ext cx="9484659" cy="7113494"/>
          </a:xfrm>
          <a:prstGeom prst="rect">
            <a:avLst/>
          </a:prstGeom>
        </p:spPr>
      </p:pic>
      <p:sp>
        <p:nvSpPr>
          <p:cNvPr id="7" name="Rectangle 6"/>
          <p:cNvSpPr/>
          <p:nvPr/>
        </p:nvSpPr>
        <p:spPr>
          <a:xfrm>
            <a:off x="322729" y="1685365"/>
            <a:ext cx="6535271" cy="4401205"/>
          </a:xfrm>
          <a:prstGeom prst="rect">
            <a:avLst/>
          </a:prstGeom>
        </p:spPr>
        <p:txBody>
          <a:bodyPr wrap="square">
            <a:spAutoFit/>
          </a:bodyPr>
          <a:lstStyle/>
          <a:p>
            <a:pPr marL="342900" indent="-342900">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How do you travel to school?</a:t>
            </a:r>
          </a:p>
          <a:p>
            <a:pPr marL="342900" indent="-342900">
              <a:buFont typeface="Arial" panose="020B0604020202020204" pitchFamily="34" charset="0"/>
              <a:buChar char="•"/>
            </a:pPr>
            <a:endParaRPr lang="en-GB" sz="28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Do you always choose the safest route to travel?</a:t>
            </a:r>
          </a:p>
          <a:p>
            <a:pPr marL="342900" indent="-342900">
              <a:buFont typeface="Arial" panose="020B0604020202020204" pitchFamily="34" charset="0"/>
              <a:buChar char="•"/>
            </a:pPr>
            <a:endParaRPr lang="en-GB" sz="28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Do you always use a safer place to cross?</a:t>
            </a:r>
          </a:p>
          <a:p>
            <a:pPr marL="342900" indent="-342900">
              <a:buFont typeface="Arial" panose="020B0604020202020204" pitchFamily="34" charset="0"/>
              <a:buChar char="•"/>
            </a:pPr>
            <a:endParaRPr lang="en-GB" sz="28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What are the benefits of walking/cycling to school?</a:t>
            </a:r>
          </a:p>
        </p:txBody>
      </p:sp>
      <p:sp>
        <p:nvSpPr>
          <p:cNvPr id="2" name="Rectangle 1"/>
          <p:cNvSpPr/>
          <p:nvPr/>
        </p:nvSpPr>
        <p:spPr>
          <a:xfrm>
            <a:off x="109728" y="81436"/>
            <a:ext cx="8157881" cy="707886"/>
          </a:xfrm>
          <a:prstGeom prst="rect">
            <a:avLst/>
          </a:prstGeom>
        </p:spPr>
        <p:txBody>
          <a:bodyPr wrap="square">
            <a:spAutoFit/>
          </a:bodyPr>
          <a:lstStyle/>
          <a:p>
            <a:pPr algn="ctr"/>
            <a:r>
              <a:rPr lang="en-GB" sz="4000" b="1" dirty="0">
                <a:solidFill>
                  <a:schemeClr val="bg1"/>
                </a:solidFill>
                <a:latin typeface="Arial" panose="020B0604020202020204" pitchFamily="34" charset="0"/>
                <a:cs typeface="Arial" panose="020B0604020202020204" pitchFamily="34" charset="0"/>
              </a:rPr>
              <a:t>Plan Your Route </a:t>
            </a:r>
            <a:r>
              <a:rPr lang="en-GB" sz="4000" b="1" dirty="0" smtClean="0">
                <a:solidFill>
                  <a:schemeClr val="bg1"/>
                </a:solidFill>
                <a:latin typeface="Arial" panose="020B0604020202020204" pitchFamily="34" charset="0"/>
                <a:cs typeface="Arial" panose="020B0604020202020204" pitchFamily="34" charset="0"/>
              </a:rPr>
              <a:t>– </a:t>
            </a:r>
            <a:r>
              <a:rPr lang="en-GB" sz="4000" b="1" dirty="0">
                <a:solidFill>
                  <a:schemeClr val="bg1"/>
                </a:solidFill>
                <a:latin typeface="Arial" panose="020B0604020202020204" pitchFamily="34" charset="0"/>
                <a:cs typeface="Arial" panose="020B0604020202020204" pitchFamily="34" charset="0"/>
              </a:rPr>
              <a:t>Active Travel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3" y="387402"/>
            <a:ext cx="9129487" cy="6847116"/>
          </a:xfrm>
          <a:prstGeom prst="rect">
            <a:avLst/>
          </a:prstGeom>
        </p:spPr>
      </p:pic>
      <p:sp>
        <p:nvSpPr>
          <p:cNvPr id="4" name="Text Box 2"/>
          <p:cNvSpPr txBox="1">
            <a:spLocks noChangeArrowheads="1"/>
          </p:cNvSpPr>
          <p:nvPr/>
        </p:nvSpPr>
        <p:spPr bwMode="auto">
          <a:xfrm>
            <a:off x="251520" y="1465944"/>
            <a:ext cx="5380023" cy="584775"/>
          </a:xfrm>
          <a:prstGeom prst="rect">
            <a:avLst/>
          </a:prstGeom>
          <a:noFill/>
          <a:ln w="9525">
            <a:noFill/>
            <a:miter lim="800000"/>
            <a:headEnd/>
            <a:tailEnd/>
          </a:ln>
        </p:spPr>
        <p:txBody>
          <a:bodyPr wrap="square">
            <a:spAutoFit/>
          </a:bodyPr>
          <a:lstStyle/>
          <a:p>
            <a:pPr algn="ctr">
              <a:defRPr/>
            </a:pPr>
            <a:r>
              <a:rPr lang="en-GB" sz="3200" b="1" dirty="0" smtClean="0">
                <a:solidFill>
                  <a:schemeClr val="accent1">
                    <a:lumMod val="50000"/>
                  </a:schemeClr>
                </a:solidFill>
                <a:latin typeface="Constantia" pitchFamily="18" charset="0"/>
              </a:rPr>
              <a:t>  </a:t>
            </a:r>
            <a:endParaRPr lang="en-GB" sz="3200" b="1" dirty="0">
              <a:solidFill>
                <a:schemeClr val="accent1">
                  <a:lumMod val="50000"/>
                </a:schemeClr>
              </a:solidFill>
              <a:latin typeface="Constantia" pitchFamily="18" charset="0"/>
            </a:endParaRPr>
          </a:p>
        </p:txBody>
      </p:sp>
      <p:pic>
        <p:nvPicPr>
          <p:cNvPr id="6" name="Picture 5" descr="D:\AD4_9660.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13" y="0"/>
            <a:ext cx="9129487" cy="7360023"/>
          </a:xfrm>
          <a:prstGeom prst="rect">
            <a:avLst/>
          </a:prstGeom>
          <a:noFill/>
          <a:ln w="9525">
            <a:noFill/>
            <a:miter lim="800000"/>
            <a:headEnd/>
            <a:tailEnd/>
          </a:ln>
        </p:spPr>
      </p:pic>
      <p:sp>
        <p:nvSpPr>
          <p:cNvPr id="7" name="Rectangle 6"/>
          <p:cNvSpPr/>
          <p:nvPr/>
        </p:nvSpPr>
        <p:spPr>
          <a:xfrm>
            <a:off x="251520" y="387402"/>
            <a:ext cx="8502336" cy="646331"/>
          </a:xfrm>
          <a:prstGeom prst="rect">
            <a:avLst/>
          </a:prstGeom>
        </p:spPr>
        <p:txBody>
          <a:bodyPr wrap="square">
            <a:spAutoFit/>
          </a:bodyPr>
          <a:lstStyle/>
          <a:p>
            <a:pPr algn="ctr"/>
            <a:r>
              <a:rPr lang="en-GB" sz="3600" b="1" dirty="0">
                <a:solidFill>
                  <a:schemeClr val="bg1"/>
                </a:solidFill>
                <a:latin typeface="Arial" panose="020B0604020202020204" pitchFamily="34" charset="0"/>
                <a:cs typeface="Arial" panose="020B0604020202020204" pitchFamily="34" charset="0"/>
              </a:rPr>
              <a:t>Your Journey to </a:t>
            </a:r>
            <a:r>
              <a:rPr lang="en-GB" sz="3600" b="1" dirty="0" smtClean="0">
                <a:solidFill>
                  <a:schemeClr val="bg1"/>
                </a:solidFill>
                <a:latin typeface="Arial" panose="020B0604020202020204" pitchFamily="34" charset="0"/>
                <a:cs typeface="Arial" panose="020B0604020202020204" pitchFamily="34" charset="0"/>
              </a:rPr>
              <a:t>School – </a:t>
            </a:r>
            <a:r>
              <a:rPr lang="en-GB" sz="3600" b="1" dirty="0">
                <a:solidFill>
                  <a:schemeClr val="bg1"/>
                </a:solidFill>
                <a:latin typeface="Arial" panose="020B0604020202020204" pitchFamily="34" charset="0"/>
                <a:cs typeface="Arial" panose="020B0604020202020204" pitchFamily="34" charset="0"/>
              </a:rPr>
              <a:t>Walking</a:t>
            </a:r>
          </a:p>
        </p:txBody>
      </p:sp>
      <p:sp>
        <p:nvSpPr>
          <p:cNvPr id="8" name="Rectangle 7"/>
          <p:cNvSpPr/>
          <p:nvPr/>
        </p:nvSpPr>
        <p:spPr>
          <a:xfrm>
            <a:off x="251520" y="2438121"/>
            <a:ext cx="8502336" cy="4185761"/>
          </a:xfrm>
          <a:prstGeom prst="rect">
            <a:avLst/>
          </a:prstGeom>
        </p:spPr>
        <p:txBody>
          <a:bodyPr wrap="square">
            <a:spAutoFit/>
          </a:bodyPr>
          <a:lstStyle/>
          <a:p>
            <a:pPr marL="342900" indent="-342900">
              <a:spcBef>
                <a:spcPct val="50000"/>
              </a:spcBef>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Always use the footpath, where </a:t>
            </a:r>
            <a:r>
              <a:rPr lang="en-GB" sz="2800" b="1" dirty="0" smtClean="0">
                <a:solidFill>
                  <a:schemeClr val="bg1"/>
                </a:solidFill>
                <a:latin typeface="Arial" panose="020B0604020202020204" pitchFamily="34" charset="0"/>
                <a:cs typeface="Arial" panose="020B0604020202020204" pitchFamily="34" charset="0"/>
              </a:rPr>
              <a:t>available.</a:t>
            </a:r>
            <a:endParaRPr lang="en-GB" sz="2800" b="1" dirty="0">
              <a:solidFill>
                <a:schemeClr val="bg1"/>
              </a:solidFill>
              <a:latin typeface="Arial" panose="020B0604020202020204" pitchFamily="34" charset="0"/>
              <a:cs typeface="Arial" panose="020B0604020202020204" pitchFamily="34" charset="0"/>
            </a:endParaRPr>
          </a:p>
          <a:p>
            <a:pPr marL="342900" indent="-342900">
              <a:spcBef>
                <a:spcPct val="50000"/>
              </a:spcBef>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Walk on the inside of the footpath, away from the edge of the </a:t>
            </a:r>
            <a:r>
              <a:rPr lang="en-GB" sz="2800" b="1" dirty="0" smtClean="0">
                <a:solidFill>
                  <a:schemeClr val="bg1"/>
                </a:solidFill>
                <a:latin typeface="Arial" panose="020B0604020202020204" pitchFamily="34" charset="0"/>
                <a:cs typeface="Arial" panose="020B0604020202020204" pitchFamily="34" charset="0"/>
              </a:rPr>
              <a:t>road.</a:t>
            </a:r>
            <a:endParaRPr lang="en-GB" sz="2800" b="1" dirty="0">
              <a:solidFill>
                <a:schemeClr val="bg1"/>
              </a:solidFill>
              <a:latin typeface="Arial" panose="020B0604020202020204" pitchFamily="34" charset="0"/>
              <a:cs typeface="Arial" panose="020B0604020202020204" pitchFamily="34" charset="0"/>
            </a:endParaRPr>
          </a:p>
          <a:p>
            <a:pPr marL="342900" indent="-342900">
              <a:spcBef>
                <a:spcPct val="50000"/>
              </a:spcBef>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If there is no footpath available, walk on the right hand side of the road, facing oncoming </a:t>
            </a:r>
            <a:r>
              <a:rPr lang="en-GB" sz="2800" b="1" dirty="0" smtClean="0">
                <a:solidFill>
                  <a:schemeClr val="bg1"/>
                </a:solidFill>
                <a:latin typeface="Arial" panose="020B0604020202020204" pitchFamily="34" charset="0"/>
                <a:cs typeface="Arial" panose="020B0604020202020204" pitchFamily="34" charset="0"/>
              </a:rPr>
              <a:t>traffic.</a:t>
            </a:r>
            <a:endParaRPr lang="en-GB" sz="2800" b="1" dirty="0">
              <a:solidFill>
                <a:schemeClr val="bg1"/>
              </a:solidFill>
              <a:latin typeface="Arial" panose="020B0604020202020204" pitchFamily="34" charset="0"/>
              <a:cs typeface="Arial" panose="020B0604020202020204" pitchFamily="34" charset="0"/>
            </a:endParaRPr>
          </a:p>
          <a:p>
            <a:pPr marL="342900" indent="-342900">
              <a:spcBef>
                <a:spcPct val="50000"/>
              </a:spcBef>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If you have to cross any road, use the Green Cross </a:t>
            </a:r>
            <a:r>
              <a:rPr lang="en-GB" sz="2800" b="1" dirty="0" smtClean="0">
                <a:solidFill>
                  <a:schemeClr val="bg1"/>
                </a:solidFill>
                <a:latin typeface="Arial" panose="020B0604020202020204" pitchFamily="34" charset="0"/>
                <a:cs typeface="Arial" panose="020B0604020202020204" pitchFamily="34" charset="0"/>
              </a:rPr>
              <a:t>Code.</a:t>
            </a:r>
            <a:endParaRPr lang="en-GB"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descr="D:\AD4_975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0"/>
            <a:ext cx="9144000" cy="6870680"/>
          </a:xfrm>
          <a:prstGeom prst="rect">
            <a:avLst/>
          </a:prstGeom>
          <a:noFill/>
          <a:ln w="9525">
            <a:noFill/>
            <a:miter lim="800000"/>
            <a:headEnd/>
            <a:tailEnd/>
          </a:ln>
        </p:spPr>
      </p:pic>
      <p:sp>
        <p:nvSpPr>
          <p:cNvPr id="2" name="TextBox 1"/>
          <p:cNvSpPr txBox="1"/>
          <p:nvPr/>
        </p:nvSpPr>
        <p:spPr>
          <a:xfrm>
            <a:off x="35860" y="3510342"/>
            <a:ext cx="5375384" cy="2631490"/>
          </a:xfrm>
          <a:prstGeom prst="rect">
            <a:avLst/>
          </a:prstGeom>
          <a:noFill/>
        </p:spPr>
        <p:txBody>
          <a:bodyPr wrap="square" rtlCol="0">
            <a:spAutoFit/>
          </a:bodyPr>
          <a:lstStyle/>
          <a:p>
            <a:pPr marL="457200" indent="-457200">
              <a:buFont typeface="+mj-lt"/>
              <a:buAutoNum type="arabicPeriod"/>
            </a:pPr>
            <a:r>
              <a:rPr lang="en-GB" sz="2400" b="1" dirty="0" smtClean="0">
                <a:latin typeface="Arial" pitchFamily="-72" charset="0"/>
                <a:ea typeface="ＭＳ Ｐゴシック" charset="0"/>
              </a:rPr>
              <a:t>First find a safe </a:t>
            </a:r>
            <a:r>
              <a:rPr lang="en-GB" sz="2400" b="1" dirty="0">
                <a:latin typeface="Arial" pitchFamily="-72" charset="0"/>
                <a:ea typeface="ＭＳ Ｐゴシック" charset="0"/>
              </a:rPr>
              <a:t>place to cross, </a:t>
            </a:r>
            <a:r>
              <a:rPr lang="en-GB" sz="2400" b="1" dirty="0" smtClean="0">
                <a:latin typeface="Arial" pitchFamily="-72" charset="0"/>
                <a:ea typeface="ＭＳ Ｐゴシック" charset="0"/>
              </a:rPr>
              <a:t>then STOP.</a:t>
            </a:r>
          </a:p>
          <a:p>
            <a:pPr marL="228600" indent="-228600">
              <a:buFont typeface="+mj-lt"/>
              <a:buAutoNum type="arabicPeriod"/>
            </a:pPr>
            <a:endParaRPr lang="en-GB" sz="1050" b="1" dirty="0">
              <a:latin typeface="Arial" pitchFamily="-72" charset="0"/>
              <a:ea typeface="ＭＳ Ｐゴシック" charset="0"/>
            </a:endParaRPr>
          </a:p>
          <a:p>
            <a:pPr marL="457200" indent="-457200">
              <a:buFont typeface="+mj-lt"/>
              <a:buAutoNum type="arabicPeriod"/>
            </a:pPr>
            <a:r>
              <a:rPr lang="en-GB" sz="2400" b="1" dirty="0" smtClean="0">
                <a:latin typeface="Arial" pitchFamily="-72" charset="0"/>
                <a:ea typeface="ＭＳ Ｐゴシック" charset="0"/>
              </a:rPr>
              <a:t>Stand </a:t>
            </a:r>
            <a:r>
              <a:rPr lang="en-GB" sz="2400" b="1" dirty="0">
                <a:latin typeface="Arial" pitchFamily="-72" charset="0"/>
                <a:ea typeface="ＭＳ Ｐゴシック" charset="0"/>
              </a:rPr>
              <a:t>on the </a:t>
            </a:r>
            <a:r>
              <a:rPr lang="en-GB" sz="2400" b="1" dirty="0" smtClean="0">
                <a:latin typeface="Arial" pitchFamily="-72" charset="0"/>
                <a:ea typeface="ＭＳ Ｐゴシック" charset="0"/>
              </a:rPr>
              <a:t>pavement behind the kerb.</a:t>
            </a:r>
          </a:p>
          <a:p>
            <a:pPr marL="228600" indent="-228600">
              <a:buFont typeface="+mj-lt"/>
              <a:buAutoNum type="arabicPeriod"/>
            </a:pPr>
            <a:endParaRPr lang="en-GB" sz="1050" b="1" u="sng" dirty="0">
              <a:latin typeface="Arial" pitchFamily="-72" charset="0"/>
              <a:ea typeface="ＭＳ Ｐゴシック" charset="0"/>
            </a:endParaRPr>
          </a:p>
          <a:p>
            <a:pPr marL="457200" indent="-457200">
              <a:buFont typeface="+mj-lt"/>
              <a:buAutoNum type="arabicPeriod"/>
            </a:pPr>
            <a:r>
              <a:rPr lang="en-GB" sz="2400" b="1" dirty="0" smtClean="0">
                <a:latin typeface="Arial" pitchFamily="-72" charset="0"/>
                <a:ea typeface="ＭＳ Ｐゴシック" charset="0"/>
              </a:rPr>
              <a:t>Look </a:t>
            </a:r>
            <a:r>
              <a:rPr lang="en-GB" sz="2400" b="1" dirty="0">
                <a:latin typeface="Arial" pitchFamily="-72" charset="0"/>
                <a:ea typeface="ＭＳ Ｐゴシック" charset="0"/>
              </a:rPr>
              <a:t>all </a:t>
            </a:r>
            <a:r>
              <a:rPr lang="en-GB" sz="2400" b="1" dirty="0" smtClean="0">
                <a:latin typeface="Arial" pitchFamily="-72" charset="0"/>
                <a:ea typeface="ＭＳ Ｐゴシック" charset="0"/>
              </a:rPr>
              <a:t>around and listen for traffic.</a:t>
            </a:r>
          </a:p>
        </p:txBody>
      </p:sp>
      <p:sp>
        <p:nvSpPr>
          <p:cNvPr id="6" name="Text Box 3"/>
          <p:cNvSpPr txBox="1">
            <a:spLocks noChangeArrowheads="1"/>
          </p:cNvSpPr>
          <p:nvPr/>
        </p:nvSpPr>
        <p:spPr bwMode="auto">
          <a:xfrm>
            <a:off x="3131506" y="5957012"/>
            <a:ext cx="6036473" cy="707886"/>
          </a:xfrm>
          <a:prstGeom prst="rect">
            <a:avLst/>
          </a:prstGeom>
          <a:noFill/>
          <a:ln w="9525">
            <a:noFill/>
            <a:miter lim="800000"/>
            <a:headEnd/>
            <a:tailEnd/>
          </a:ln>
        </p:spPr>
        <p:txBody>
          <a:bodyPr wrap="square">
            <a:spAutoFit/>
          </a:bodyPr>
          <a:lstStyle/>
          <a:p>
            <a:pPr eaLnBrk="0" hangingPunct="0">
              <a:spcBef>
                <a:spcPct val="50000"/>
              </a:spcBef>
            </a:pPr>
            <a:r>
              <a:rPr lang="en-US" sz="4000" b="1" dirty="0" smtClean="0">
                <a:solidFill>
                  <a:srgbClr val="92D050"/>
                </a:solidFill>
                <a:latin typeface="Arial" pitchFamily="34" charset="0"/>
                <a:cs typeface="Arial" pitchFamily="34" charset="0"/>
              </a:rPr>
              <a:t>The Green Cross Code</a:t>
            </a:r>
          </a:p>
        </p:txBody>
      </p:sp>
    </p:spTree>
    <p:extLst>
      <p:ext uri="{BB962C8B-B14F-4D97-AF65-F5344CB8AC3E}">
        <p14:creationId xmlns:p14="http://schemas.microsoft.com/office/powerpoint/2010/main" val="31195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descr="D:\AD4_975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0"/>
            <a:ext cx="9144000" cy="6870680"/>
          </a:xfrm>
          <a:prstGeom prst="rect">
            <a:avLst/>
          </a:prstGeom>
          <a:noFill/>
          <a:ln w="9525">
            <a:noFill/>
            <a:miter lim="800000"/>
            <a:headEnd/>
            <a:tailEnd/>
          </a:ln>
        </p:spPr>
      </p:pic>
      <p:sp>
        <p:nvSpPr>
          <p:cNvPr id="2" name="TextBox 1"/>
          <p:cNvSpPr txBox="1"/>
          <p:nvPr/>
        </p:nvSpPr>
        <p:spPr>
          <a:xfrm>
            <a:off x="35860" y="3510342"/>
            <a:ext cx="5375384" cy="2677656"/>
          </a:xfrm>
          <a:prstGeom prst="rect">
            <a:avLst/>
          </a:prstGeom>
          <a:noFill/>
        </p:spPr>
        <p:txBody>
          <a:bodyPr wrap="square" rtlCol="0">
            <a:spAutoFit/>
          </a:bodyPr>
          <a:lstStyle/>
          <a:p>
            <a:pPr marL="457200" lvl="0" indent="-457200">
              <a:buAutoNum type="arabicPeriod" startAt="4"/>
            </a:pPr>
            <a:r>
              <a:rPr lang="en-GB" sz="2400" b="1" dirty="0" smtClean="0">
                <a:latin typeface="Arial" panose="020B0604020202020204" pitchFamily="34" charset="0"/>
                <a:cs typeface="Arial" panose="020B0604020202020204" pitchFamily="34" charset="0"/>
              </a:rPr>
              <a:t>If </a:t>
            </a:r>
            <a:r>
              <a:rPr lang="en-GB" sz="2400" b="1" dirty="0">
                <a:latin typeface="Arial" panose="020B0604020202020204" pitchFamily="34" charset="0"/>
                <a:cs typeface="Arial" panose="020B0604020202020204" pitchFamily="34" charset="0"/>
              </a:rPr>
              <a:t>traffic is coming, let it pass</a:t>
            </a:r>
            <a:r>
              <a:rPr lang="en-GB" sz="2400" b="1" dirty="0" smtClean="0">
                <a:latin typeface="Arial" panose="020B0604020202020204" pitchFamily="34" charset="0"/>
                <a:cs typeface="Arial" panose="020B0604020202020204" pitchFamily="34" charset="0"/>
              </a:rPr>
              <a:t>.</a:t>
            </a:r>
          </a:p>
          <a:p>
            <a:pPr marL="457200" lvl="0" indent="-457200">
              <a:buAutoNum type="arabicPeriod" startAt="4"/>
            </a:pPr>
            <a:endParaRPr lang="en-GB" sz="2400" dirty="0">
              <a:latin typeface="Arial" panose="020B0604020202020204" pitchFamily="34" charset="0"/>
              <a:cs typeface="Arial" panose="020B0604020202020204" pitchFamily="34" charset="0"/>
            </a:endParaRPr>
          </a:p>
          <a:p>
            <a:pPr marL="457200" lvl="0" indent="-457200">
              <a:buAutoNum type="arabicPeriod" startAt="5"/>
            </a:pPr>
            <a:r>
              <a:rPr lang="en-GB" sz="2400" b="1" dirty="0" smtClean="0">
                <a:latin typeface="Arial" panose="020B0604020202020204" pitchFamily="34" charset="0"/>
                <a:cs typeface="Arial" panose="020B0604020202020204" pitchFamily="34" charset="0"/>
              </a:rPr>
              <a:t>When </a:t>
            </a:r>
            <a:r>
              <a:rPr lang="en-GB" sz="2400" b="1" dirty="0">
                <a:latin typeface="Arial" panose="020B0604020202020204" pitchFamily="34" charset="0"/>
                <a:cs typeface="Arial" panose="020B0604020202020204" pitchFamily="34" charset="0"/>
              </a:rPr>
              <a:t>it's safe, walk straight </a:t>
            </a:r>
            <a:r>
              <a:rPr lang="en-GB" sz="2400" b="1" dirty="0" smtClean="0">
                <a:latin typeface="Arial" panose="020B0604020202020204" pitchFamily="34" charset="0"/>
                <a:cs typeface="Arial" panose="020B0604020202020204" pitchFamily="34" charset="0"/>
              </a:rPr>
              <a:t>across the </a:t>
            </a:r>
            <a:r>
              <a:rPr lang="en-GB" sz="2400" b="1" dirty="0">
                <a:latin typeface="Arial" panose="020B0604020202020204" pitchFamily="34" charset="0"/>
                <a:cs typeface="Arial" panose="020B0604020202020204" pitchFamily="34" charset="0"/>
              </a:rPr>
              <a:t>road</a:t>
            </a:r>
            <a:r>
              <a:rPr lang="en-GB" sz="2400" b="1" dirty="0" smtClean="0">
                <a:latin typeface="Arial" panose="020B0604020202020204" pitchFamily="34" charset="0"/>
                <a:cs typeface="Arial" panose="020B0604020202020204" pitchFamily="34" charset="0"/>
              </a:rPr>
              <a:t>.</a:t>
            </a:r>
          </a:p>
          <a:p>
            <a:pPr marL="457200" lvl="0" indent="-457200">
              <a:buAutoNum type="arabicPeriod" startAt="5"/>
            </a:pPr>
            <a:endParaRPr lang="en-GB" sz="2400" dirty="0">
              <a:latin typeface="Arial" panose="020B0604020202020204" pitchFamily="34" charset="0"/>
              <a:cs typeface="Arial" panose="020B0604020202020204" pitchFamily="34" charset="0"/>
            </a:endParaRPr>
          </a:p>
          <a:p>
            <a:pPr lvl="0"/>
            <a:r>
              <a:rPr lang="en-GB" sz="2400" b="1" dirty="0" smtClean="0">
                <a:latin typeface="Arial" panose="020B0604020202020204" pitchFamily="34" charset="0"/>
                <a:cs typeface="Arial" panose="020B0604020202020204" pitchFamily="34" charset="0"/>
              </a:rPr>
              <a:t>6.	Keep </a:t>
            </a:r>
            <a:r>
              <a:rPr lang="en-GB" sz="2400" b="1" dirty="0">
                <a:latin typeface="Arial" panose="020B0604020202020204" pitchFamily="34" charset="0"/>
                <a:cs typeface="Arial" panose="020B0604020202020204" pitchFamily="34" charset="0"/>
              </a:rPr>
              <a:t>looking and listening until </a:t>
            </a:r>
            <a:r>
              <a:rPr lang="en-GB" sz="2400" b="1" dirty="0" smtClean="0">
                <a:latin typeface="Arial" panose="020B0604020202020204" pitchFamily="34" charset="0"/>
                <a:cs typeface="Arial" panose="020B0604020202020204" pitchFamily="34" charset="0"/>
              </a:rPr>
              <a:t>	you safely </a:t>
            </a:r>
            <a:r>
              <a:rPr lang="en-GB" sz="2400" b="1" dirty="0">
                <a:latin typeface="Arial" panose="020B0604020202020204" pitchFamily="34" charset="0"/>
                <a:cs typeface="Arial" panose="020B0604020202020204" pitchFamily="34" charset="0"/>
              </a:rPr>
              <a:t>reach the other side.</a:t>
            </a:r>
            <a:endParaRPr lang="en-GB" sz="2400" dirty="0">
              <a:latin typeface="Arial" panose="020B0604020202020204" pitchFamily="34" charset="0"/>
              <a:cs typeface="Arial" panose="020B0604020202020204" pitchFamily="34" charset="0"/>
            </a:endParaRPr>
          </a:p>
        </p:txBody>
      </p:sp>
      <p:sp>
        <p:nvSpPr>
          <p:cNvPr id="6" name="Text Box 3"/>
          <p:cNvSpPr txBox="1">
            <a:spLocks noChangeArrowheads="1"/>
          </p:cNvSpPr>
          <p:nvPr/>
        </p:nvSpPr>
        <p:spPr bwMode="auto">
          <a:xfrm>
            <a:off x="3131506" y="5957012"/>
            <a:ext cx="6036473" cy="707886"/>
          </a:xfrm>
          <a:prstGeom prst="rect">
            <a:avLst/>
          </a:prstGeom>
          <a:noFill/>
          <a:ln w="9525">
            <a:noFill/>
            <a:miter lim="800000"/>
            <a:headEnd/>
            <a:tailEnd/>
          </a:ln>
        </p:spPr>
        <p:txBody>
          <a:bodyPr wrap="square">
            <a:spAutoFit/>
          </a:bodyPr>
          <a:lstStyle/>
          <a:p>
            <a:pPr eaLnBrk="0" hangingPunct="0">
              <a:spcBef>
                <a:spcPct val="50000"/>
              </a:spcBef>
            </a:pPr>
            <a:r>
              <a:rPr lang="en-US" sz="4000" b="1" dirty="0" smtClean="0">
                <a:solidFill>
                  <a:srgbClr val="92D050"/>
                </a:solidFill>
                <a:latin typeface="Arial" pitchFamily="34" charset="0"/>
                <a:cs typeface="Arial" pitchFamily="34" charset="0"/>
              </a:rPr>
              <a:t>The Green Cross Code</a:t>
            </a:r>
          </a:p>
        </p:txBody>
      </p:sp>
    </p:spTree>
    <p:extLst>
      <p:ext uri="{BB962C8B-B14F-4D97-AF65-F5344CB8AC3E}">
        <p14:creationId xmlns:p14="http://schemas.microsoft.com/office/powerpoint/2010/main" val="8312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Box 5"/>
          <p:cNvSpPr txBox="1">
            <a:spLocks noChangeArrowheads="1"/>
          </p:cNvSpPr>
          <p:nvPr/>
        </p:nvSpPr>
        <p:spPr bwMode="auto">
          <a:xfrm>
            <a:off x="891450" y="585589"/>
            <a:ext cx="4570566" cy="707886"/>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000" b="1" dirty="0" smtClean="0">
                <a:solidFill>
                  <a:schemeClr val="tx2"/>
                </a:solidFill>
                <a:latin typeface="Arial" pitchFamily="34" charset="0"/>
                <a:cs typeface="Arial" pitchFamily="34" charset="0"/>
              </a:rPr>
              <a:t>Be Safe, Be Seen</a:t>
            </a:r>
            <a:endParaRPr lang="en-US" sz="4000" b="1" dirty="0">
              <a:solidFill>
                <a:schemeClr val="tx2"/>
              </a:solidFill>
              <a:latin typeface="Arial" pitchFamily="34" charset="0"/>
              <a:cs typeface="Arial" pitchFamily="34" charset="0"/>
            </a:endParaRPr>
          </a:p>
        </p:txBody>
      </p:sp>
      <p:sp>
        <p:nvSpPr>
          <p:cNvPr id="2" name="TextBox 1"/>
          <p:cNvSpPr txBox="1"/>
          <p:nvPr/>
        </p:nvSpPr>
        <p:spPr>
          <a:xfrm>
            <a:off x="158497" y="1821060"/>
            <a:ext cx="5303519" cy="4893647"/>
          </a:xfrm>
          <a:prstGeom prst="rect">
            <a:avLst/>
          </a:prstGeom>
          <a:noFill/>
        </p:spPr>
        <p:txBody>
          <a:bodyPr wrap="square" rtlCol="0">
            <a:spAutoFit/>
          </a:bodyPr>
          <a:lstStyle/>
          <a:p>
            <a:pPr marL="342900" indent="-342900" defTabSz="914400">
              <a:buFont typeface="Arial" panose="020B0604020202020204" pitchFamily="34" charset="0"/>
              <a:buChar char="•"/>
              <a:defRPr/>
            </a:pPr>
            <a:r>
              <a:rPr lang="en-GB" sz="2400" b="1" dirty="0" smtClean="0">
                <a:latin typeface="Arial" pitchFamily="-72" charset="0"/>
                <a:ea typeface="ＭＳ Ｐゴシック" charset="0"/>
              </a:rPr>
              <a:t>‘Fluorescent by Day, Reflective by Night – the difference brought to light’.</a:t>
            </a:r>
          </a:p>
          <a:p>
            <a:pPr marL="342900" indent="-342900" defTabSz="914400">
              <a:buFont typeface="Arial" panose="020B0604020202020204" pitchFamily="34" charset="0"/>
              <a:buChar char="•"/>
              <a:defRPr/>
            </a:pPr>
            <a:endParaRPr lang="en-GB" sz="2400" b="1" dirty="0">
              <a:latin typeface="Arial" pitchFamily="-72" charset="0"/>
              <a:ea typeface="ＭＳ Ｐゴシック" charset="0"/>
            </a:endParaRPr>
          </a:p>
          <a:p>
            <a:pPr marL="342900" indent="-342900" defTabSz="914400">
              <a:buFont typeface="Arial" panose="020B0604020202020204" pitchFamily="34" charset="0"/>
              <a:buChar char="•"/>
              <a:defRPr/>
            </a:pPr>
            <a:r>
              <a:rPr lang="en-GB" sz="2400" b="1" dirty="0" smtClean="0">
                <a:latin typeface="Arial" pitchFamily="-72" charset="0"/>
                <a:ea typeface="ＭＳ Ｐゴシック" charset="0"/>
              </a:rPr>
              <a:t>Fluorescent </a:t>
            </a:r>
            <a:r>
              <a:rPr lang="en-GB" sz="2400" b="1" dirty="0">
                <a:latin typeface="Arial" pitchFamily="-72" charset="0"/>
                <a:ea typeface="ＭＳ Ｐゴシック" charset="0"/>
              </a:rPr>
              <a:t>materials </a:t>
            </a:r>
            <a:r>
              <a:rPr lang="en-GB" sz="2400" b="1" dirty="0" smtClean="0">
                <a:latin typeface="Arial" pitchFamily="-72" charset="0"/>
                <a:ea typeface="ＭＳ Ｐゴシック" charset="0"/>
              </a:rPr>
              <a:t>(usually </a:t>
            </a:r>
            <a:r>
              <a:rPr lang="en-GB" sz="2400" b="1" dirty="0">
                <a:latin typeface="Arial" pitchFamily="-72" charset="0"/>
                <a:ea typeface="ＭＳ Ｐゴシック" charset="0"/>
              </a:rPr>
              <a:t>yellow, orange or lime </a:t>
            </a:r>
            <a:r>
              <a:rPr lang="en-GB" sz="2400" b="1" dirty="0" smtClean="0">
                <a:latin typeface="Arial" pitchFamily="-72" charset="0"/>
                <a:ea typeface="ＭＳ Ｐゴシック" charset="0"/>
              </a:rPr>
              <a:t>green coloured) work best during daytime – but are less effective in the dark.</a:t>
            </a:r>
          </a:p>
          <a:p>
            <a:pPr marL="342900" indent="-342900" defTabSz="914400">
              <a:buFont typeface="Arial" panose="020B0604020202020204" pitchFamily="34" charset="0"/>
              <a:buChar char="•"/>
              <a:defRPr/>
            </a:pPr>
            <a:endParaRPr lang="en-GB" sz="2400" b="1" dirty="0">
              <a:latin typeface="Arial" pitchFamily="-72" charset="0"/>
              <a:ea typeface="ＭＳ Ｐゴシック" charset="0"/>
            </a:endParaRPr>
          </a:p>
          <a:p>
            <a:pPr marL="342900" indent="-342900" defTabSz="914400">
              <a:buFont typeface="Arial" panose="020B0604020202020204" pitchFamily="34" charset="0"/>
              <a:buChar char="•"/>
              <a:defRPr/>
            </a:pPr>
            <a:r>
              <a:rPr lang="en-GB" sz="2400" b="1" dirty="0" smtClean="0">
                <a:latin typeface="Arial" pitchFamily="-72" charset="0"/>
                <a:ea typeface="ＭＳ Ｐゴシック" charset="0"/>
              </a:rPr>
              <a:t>Reflective materials work best at night – reflecting the light from car and street lights.</a:t>
            </a:r>
          </a:p>
        </p:txBody>
      </p:sp>
      <p:pic>
        <p:nvPicPr>
          <p:cNvPr id="7" name="Picture 6" descr="D:\AD4_242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2289" y="3950209"/>
            <a:ext cx="3791712" cy="2907792"/>
          </a:xfrm>
          <a:prstGeom prst="rect">
            <a:avLst/>
          </a:prstGeom>
          <a:noFill/>
          <a:ln w="9525">
            <a:noFill/>
            <a:miter lim="800000"/>
            <a:headEnd/>
            <a:tailEnd/>
          </a:ln>
        </p:spPr>
      </p:pic>
    </p:spTree>
    <p:extLst>
      <p:ext uri="{BB962C8B-B14F-4D97-AF65-F5344CB8AC3E}">
        <p14:creationId xmlns:p14="http://schemas.microsoft.com/office/powerpoint/2010/main" val="374080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3" y="0"/>
            <a:ext cx="9144000" cy="6858000"/>
          </a:xfrm>
          <a:prstGeom prst="rect">
            <a:avLst/>
          </a:prstGeom>
        </p:spPr>
      </p:pic>
      <p:sp>
        <p:nvSpPr>
          <p:cNvPr id="4" name="Text Box 2"/>
          <p:cNvSpPr txBox="1">
            <a:spLocks noChangeArrowheads="1"/>
          </p:cNvSpPr>
          <p:nvPr/>
        </p:nvSpPr>
        <p:spPr bwMode="auto">
          <a:xfrm>
            <a:off x="251520" y="1465944"/>
            <a:ext cx="5380023" cy="584775"/>
          </a:xfrm>
          <a:prstGeom prst="rect">
            <a:avLst/>
          </a:prstGeom>
          <a:noFill/>
          <a:ln w="9525">
            <a:noFill/>
            <a:miter lim="800000"/>
            <a:headEnd/>
            <a:tailEnd/>
          </a:ln>
        </p:spPr>
        <p:txBody>
          <a:bodyPr wrap="square">
            <a:spAutoFit/>
          </a:bodyPr>
          <a:lstStyle/>
          <a:p>
            <a:pPr algn="ctr">
              <a:defRPr/>
            </a:pPr>
            <a:r>
              <a:rPr lang="en-GB" sz="3200" b="1" dirty="0" smtClean="0">
                <a:solidFill>
                  <a:schemeClr val="accent1">
                    <a:lumMod val="50000"/>
                  </a:schemeClr>
                </a:solidFill>
                <a:latin typeface="Constantia" pitchFamily="18" charset="0"/>
              </a:rPr>
              <a:t>  </a:t>
            </a:r>
            <a:endParaRPr lang="en-GB" sz="3200" b="1" dirty="0">
              <a:solidFill>
                <a:schemeClr val="accent1">
                  <a:lumMod val="50000"/>
                </a:schemeClr>
              </a:solidFill>
              <a:latin typeface="Constantia" pitchFamily="18" charset="0"/>
            </a:endParaRPr>
          </a:p>
        </p:txBody>
      </p:sp>
      <p:sp>
        <p:nvSpPr>
          <p:cNvPr id="2" name="TextBox 1"/>
          <p:cNvSpPr txBox="1"/>
          <p:nvPr/>
        </p:nvSpPr>
        <p:spPr>
          <a:xfrm>
            <a:off x="251520" y="2214182"/>
            <a:ext cx="4649664" cy="4893647"/>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As a passenger in a car – always wear a seat belt.</a:t>
            </a:r>
          </a:p>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If you are under 135cm tall, make sure you are sitting on the correct child restraint.</a:t>
            </a:r>
          </a:p>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Always get in and out of the car on the pavement side (or grass verge).</a:t>
            </a:r>
          </a:p>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Don’t distract the driver!</a:t>
            </a:r>
          </a:p>
          <a:p>
            <a:pPr>
              <a:spcBef>
                <a:spcPct val="50000"/>
              </a:spcBef>
            </a:pPr>
            <a:endParaRPr lang="en-GB" sz="2400" b="1" dirty="0">
              <a:latin typeface="Arial" panose="020B0604020202020204" pitchFamily="34" charset="0"/>
              <a:cs typeface="Arial" panose="020B0604020202020204" pitchFamily="34" charset="0"/>
            </a:endParaRPr>
          </a:p>
        </p:txBody>
      </p:sp>
      <p:sp>
        <p:nvSpPr>
          <p:cNvPr id="5" name="TextBox 4"/>
          <p:cNvSpPr txBox="1"/>
          <p:nvPr/>
        </p:nvSpPr>
        <p:spPr>
          <a:xfrm>
            <a:off x="85344" y="434472"/>
            <a:ext cx="5937504" cy="1323439"/>
          </a:xfrm>
          <a:prstGeom prst="rect">
            <a:avLst/>
          </a:prstGeom>
          <a:noFill/>
        </p:spPr>
        <p:txBody>
          <a:bodyPr wrap="square" rtlCol="0">
            <a:spAutoFit/>
          </a:bodyPr>
          <a:lstStyle/>
          <a:p>
            <a:pPr algn="ctr"/>
            <a:r>
              <a:rPr lang="en-GB" sz="4000" b="1" dirty="0" smtClean="0">
                <a:solidFill>
                  <a:schemeClr val="tx2"/>
                </a:solidFill>
                <a:latin typeface="Arial" panose="020B0604020202020204" pitchFamily="34" charset="0"/>
                <a:cs typeface="Arial" panose="020B0604020202020204" pitchFamily="34" charset="0"/>
              </a:rPr>
              <a:t>Your Journey to School – Car</a:t>
            </a:r>
            <a:endParaRPr lang="en-GB" sz="4000" b="1" dirty="0">
              <a:solidFill>
                <a:schemeClr val="tx2"/>
              </a:solidFill>
              <a:latin typeface="Arial" panose="020B0604020202020204" pitchFamily="34" charset="0"/>
              <a:cs typeface="Arial" panose="020B0604020202020204" pitchFamily="34" charset="0"/>
            </a:endParaRPr>
          </a:p>
        </p:txBody>
      </p:sp>
      <p:pic>
        <p:nvPicPr>
          <p:cNvPr id="7" name="Picture 6" descr="D:\AD4_978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3626" y="3442517"/>
            <a:ext cx="4320374" cy="3415483"/>
          </a:xfrm>
          <a:prstGeom prst="rect">
            <a:avLst/>
          </a:prstGeom>
          <a:noFill/>
          <a:ln w="9525">
            <a:noFill/>
            <a:miter lim="800000"/>
            <a:headEnd/>
            <a:tailEnd/>
          </a:ln>
        </p:spPr>
      </p:pic>
    </p:spTree>
    <p:extLst>
      <p:ext uri="{BB962C8B-B14F-4D97-AF65-F5344CB8AC3E}">
        <p14:creationId xmlns:p14="http://schemas.microsoft.com/office/powerpoint/2010/main" val="14923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3" y="0"/>
            <a:ext cx="9144000" cy="6858000"/>
          </a:xfrm>
          <a:prstGeom prst="rect">
            <a:avLst/>
          </a:prstGeom>
        </p:spPr>
      </p:pic>
      <p:sp>
        <p:nvSpPr>
          <p:cNvPr id="2" name="TextBox 1"/>
          <p:cNvSpPr txBox="1"/>
          <p:nvPr/>
        </p:nvSpPr>
        <p:spPr>
          <a:xfrm>
            <a:off x="178303" y="2213836"/>
            <a:ext cx="4186433" cy="4708981"/>
          </a:xfrm>
          <a:prstGeom prst="rect">
            <a:avLst/>
          </a:prstGeom>
          <a:noFill/>
        </p:spPr>
        <p:txBody>
          <a:bodyPr wrap="square" rtlCol="0">
            <a:spAutoFit/>
          </a:bodyPr>
          <a:lstStyle/>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Before the bus arrives, wait in line.</a:t>
            </a:r>
          </a:p>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When the bus stops and the door opens, don’t push those in front of you.</a:t>
            </a:r>
          </a:p>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Store bags and equipment safely.</a:t>
            </a:r>
          </a:p>
          <a:p>
            <a:pPr marL="342900" indent="-342900">
              <a:spcBef>
                <a:spcPct val="50000"/>
              </a:spcBef>
              <a:buFont typeface="Arial" panose="020B0604020202020204" pitchFamily="34" charset="0"/>
              <a:buChar char="•"/>
            </a:pPr>
            <a:r>
              <a:rPr lang="en-GB" sz="2400" b="1" dirty="0" smtClean="0">
                <a:latin typeface="Arial" panose="020B0604020202020204" pitchFamily="34" charset="0"/>
                <a:cs typeface="Arial" panose="020B0604020202020204" pitchFamily="34" charset="0"/>
              </a:rPr>
              <a:t>Sit down on a seat and if a seat belt is available, put it on.</a:t>
            </a:r>
          </a:p>
        </p:txBody>
      </p:sp>
      <p:sp>
        <p:nvSpPr>
          <p:cNvPr id="5" name="TextBox 4"/>
          <p:cNvSpPr txBox="1"/>
          <p:nvPr/>
        </p:nvSpPr>
        <p:spPr>
          <a:xfrm>
            <a:off x="0" y="434472"/>
            <a:ext cx="6083808" cy="1323439"/>
          </a:xfrm>
          <a:prstGeom prst="rect">
            <a:avLst/>
          </a:prstGeom>
          <a:noFill/>
        </p:spPr>
        <p:txBody>
          <a:bodyPr wrap="square" rtlCol="0">
            <a:spAutoFit/>
          </a:bodyPr>
          <a:lstStyle/>
          <a:p>
            <a:pPr algn="ctr"/>
            <a:r>
              <a:rPr lang="en-GB" sz="4000" b="1" dirty="0" smtClean="0">
                <a:solidFill>
                  <a:schemeClr val="tx2"/>
                </a:solidFill>
                <a:latin typeface="Arial" panose="020B0604020202020204" pitchFamily="34" charset="0"/>
                <a:cs typeface="Arial" panose="020B0604020202020204" pitchFamily="34" charset="0"/>
              </a:rPr>
              <a:t>Your Journey to School – Bus</a:t>
            </a:r>
            <a:endParaRPr lang="en-GB" sz="4000" b="1" dirty="0">
              <a:solidFill>
                <a:schemeClr val="tx2"/>
              </a:solidFill>
              <a:latin typeface="Arial" panose="020B0604020202020204" pitchFamily="34" charset="0"/>
              <a:cs typeface="Arial" panose="020B0604020202020204" pitchFamily="34" charset="0"/>
            </a:endParaRPr>
          </a:p>
        </p:txBody>
      </p:sp>
      <p:pic>
        <p:nvPicPr>
          <p:cNvPr id="7" name="Picture 6" descr="D:\AD4_428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6657" y="3901441"/>
            <a:ext cx="4657344" cy="2956560"/>
          </a:xfrm>
          <a:prstGeom prst="rect">
            <a:avLst/>
          </a:prstGeom>
          <a:noFill/>
          <a:ln w="9525">
            <a:noFill/>
            <a:miter lim="800000"/>
            <a:headEnd/>
            <a:tailEnd/>
          </a:ln>
        </p:spPr>
      </p:pic>
    </p:spTree>
    <p:extLst>
      <p:ext uri="{BB962C8B-B14F-4D97-AF65-F5344CB8AC3E}">
        <p14:creationId xmlns:p14="http://schemas.microsoft.com/office/powerpoint/2010/main" val="38972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3014</Words>
  <Application>Microsoft Office PowerPoint</Application>
  <PresentationFormat>On-screen Show (4:3)</PresentationFormat>
  <Paragraphs>306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Calibri</vt:lpstr>
      <vt:lpstr>Constantia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mac2</dc:creator>
  <cp:lastModifiedBy>Niall Bossence</cp:lastModifiedBy>
  <cp:revision>174</cp:revision>
  <cp:lastPrinted>2018-07-30T13:55:40Z</cp:lastPrinted>
  <dcterms:created xsi:type="dcterms:W3CDTF">2012-08-09T09:27:12Z</dcterms:created>
  <dcterms:modified xsi:type="dcterms:W3CDTF">2019-03-12T09:47:48Z</dcterms:modified>
</cp:coreProperties>
</file>