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56" r:id="rId5"/>
    <p:sldId id="260" r:id="rId6"/>
    <p:sldId id="261" r:id="rId7"/>
    <p:sldId id="262" r:id="rId8"/>
    <p:sldId id="263"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401" autoAdjust="0"/>
  </p:normalViewPr>
  <p:slideViewPr>
    <p:cSldViewPr>
      <p:cViewPr varScale="1">
        <p:scale>
          <a:sx n="54" d="100"/>
          <a:sy n="54" d="100"/>
        </p:scale>
        <p:origin x="186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163A1D-1A36-4BD5-9AA3-208E0283ED6A}" type="datetimeFigureOut">
              <a:rPr lang="en-GB" smtClean="0"/>
              <a:t>30/01/2018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7A514F-9C87-4AB5-8640-9B98598E307A}" type="slidenum">
              <a:rPr lang="en-GB" smtClean="0"/>
              <a:t>‹#›</a:t>
            </a:fld>
            <a:endParaRPr lang="en-GB"/>
          </a:p>
        </p:txBody>
      </p:sp>
    </p:spTree>
    <p:extLst>
      <p:ext uri="{BB962C8B-B14F-4D97-AF65-F5344CB8AC3E}">
        <p14:creationId xmlns:p14="http://schemas.microsoft.com/office/powerpoint/2010/main" val="1005907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mailto:safeandsustainabletravel@infrastructure-ni.gov.uk"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mailto:safeandsustainabletravel@infrastructure-ni.gov.uk"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spcBef>
                <a:spcPct val="0"/>
              </a:spcBef>
            </a:pPr>
            <a:r>
              <a:rPr lang="en-GB" u="sng" dirty="0" smtClean="0">
                <a:latin typeface="Times New Roman" pitchFamily="18" charset="0"/>
                <a:cs typeface="Times New Roman" pitchFamily="18" charset="0"/>
              </a:rPr>
              <a:t>Teacher Notes</a:t>
            </a:r>
          </a:p>
          <a:p>
            <a:pPr eaLnBrk="1" hangingPunct="1">
              <a:spcBef>
                <a:spcPct val="0"/>
              </a:spcBef>
            </a:pPr>
            <a:endParaRPr lang="en-GB" u="sng" dirty="0" smtClean="0">
              <a:latin typeface="Times New Roman" pitchFamily="18" charset="0"/>
              <a:cs typeface="Times New Roman" pitchFamily="18" charset="0"/>
            </a:endParaRPr>
          </a:p>
          <a:p>
            <a:pPr eaLnBrk="1" hangingPunct="1">
              <a:spcBef>
                <a:spcPct val="0"/>
              </a:spcBef>
            </a:pPr>
            <a:endParaRPr lang="en-GB" dirty="0" smtClean="0">
              <a:latin typeface="Times New Roman" pitchFamily="18" charset="0"/>
              <a:cs typeface="Times New Roman" pitchFamily="18" charset="0"/>
            </a:endParaRPr>
          </a:p>
          <a:p>
            <a:pPr eaLnBrk="1" hangingPunct="1">
              <a:spcBef>
                <a:spcPct val="0"/>
              </a:spcBef>
            </a:pPr>
            <a:r>
              <a:rPr lang="en-GB" dirty="0" smtClean="0">
                <a:latin typeface="Times New Roman" pitchFamily="18" charset="0"/>
                <a:cs typeface="Times New Roman" pitchFamily="18" charset="0"/>
              </a:rPr>
              <a:t>Students should:</a:t>
            </a:r>
          </a:p>
          <a:p>
            <a:pPr eaLnBrk="1" hangingPunct="1">
              <a:spcBef>
                <a:spcPct val="0"/>
              </a:spcBef>
            </a:pPr>
            <a:endParaRPr lang="en-GB" dirty="0" smtClean="0">
              <a:latin typeface="Times New Roman" pitchFamily="18" charset="0"/>
              <a:cs typeface="Times New Roman" pitchFamily="18" charset="0"/>
            </a:endParaRPr>
          </a:p>
          <a:p>
            <a:pPr eaLnBrk="1" hangingPunct="1">
              <a:spcBef>
                <a:spcPct val="0"/>
              </a:spcBef>
              <a:buFontTx/>
              <a:buChar char="•"/>
            </a:pPr>
            <a:r>
              <a:rPr lang="en-GB" dirty="0" smtClean="0">
                <a:latin typeface="Times New Roman" pitchFamily="18" charset="0"/>
                <a:cs typeface="Times New Roman" pitchFamily="18" charset="0"/>
              </a:rPr>
              <a:t>Know what the motorcycle test entails</a:t>
            </a:r>
          </a:p>
          <a:p>
            <a:pPr eaLnBrk="1" hangingPunct="1">
              <a:spcBef>
                <a:spcPct val="0"/>
              </a:spcBef>
              <a:buFontTx/>
              <a:buChar char="•"/>
            </a:pPr>
            <a:r>
              <a:rPr lang="en-GB" dirty="0" smtClean="0">
                <a:latin typeface="Times New Roman" pitchFamily="18" charset="0"/>
                <a:cs typeface="Times New Roman" pitchFamily="18" charset="0"/>
              </a:rPr>
              <a:t>Know how vulnerable they are on a motorcycle</a:t>
            </a:r>
          </a:p>
          <a:p>
            <a:pPr eaLnBrk="1" hangingPunct="1">
              <a:spcBef>
                <a:spcPct val="0"/>
              </a:spcBef>
              <a:buFontTx/>
              <a:buChar char="•"/>
            </a:pPr>
            <a:r>
              <a:rPr lang="en-GB" dirty="0" smtClean="0">
                <a:latin typeface="Times New Roman" pitchFamily="18" charset="0"/>
                <a:cs typeface="Times New Roman" pitchFamily="18" charset="0"/>
              </a:rPr>
              <a:t>Know how to reduce the risk by taking appropriate action</a:t>
            </a:r>
          </a:p>
          <a:p>
            <a:pPr eaLnBrk="1" hangingPunct="1">
              <a:spcBef>
                <a:spcPct val="0"/>
              </a:spcBef>
              <a:buFontTx/>
              <a:buChar char="•"/>
            </a:pPr>
            <a:r>
              <a:rPr lang="en-GB" dirty="0" smtClean="0">
                <a:latin typeface="Times New Roman" pitchFamily="18" charset="0"/>
                <a:cs typeface="Times New Roman" pitchFamily="18" charset="0"/>
              </a:rPr>
              <a:t>Know what clothes to wear</a:t>
            </a:r>
          </a:p>
          <a:p>
            <a:endParaRPr lang="en-GB" dirty="0"/>
          </a:p>
        </p:txBody>
      </p:sp>
      <p:sp>
        <p:nvSpPr>
          <p:cNvPr id="4" name="Slide Number Placeholder 3"/>
          <p:cNvSpPr>
            <a:spLocks noGrp="1"/>
          </p:cNvSpPr>
          <p:nvPr>
            <p:ph type="sldNum" sz="quarter" idx="10"/>
          </p:nvPr>
        </p:nvSpPr>
        <p:spPr/>
        <p:txBody>
          <a:bodyPr/>
          <a:lstStyle/>
          <a:p>
            <a:fld id="{637A514F-9C87-4AB5-8640-9B98598E307A}" type="slidenum">
              <a:rPr lang="en-GB" smtClean="0"/>
              <a:t>1</a:t>
            </a:fld>
            <a:endParaRPr lang="en-GB"/>
          </a:p>
        </p:txBody>
      </p:sp>
    </p:spTree>
    <p:extLst>
      <p:ext uri="{BB962C8B-B14F-4D97-AF65-F5344CB8AC3E}">
        <p14:creationId xmlns:p14="http://schemas.microsoft.com/office/powerpoint/2010/main" val="489250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Teachers</a:t>
            </a:r>
            <a:r>
              <a:rPr lang="en-GB" baseline="0" dirty="0" smtClean="0"/>
              <a:t> should complete the pre-evaluation before watching the video. This is located at Annex A in the teaching notes.</a:t>
            </a:r>
          </a:p>
          <a:p>
            <a:endParaRPr lang="en-GB" baseline="0" dirty="0" smtClean="0"/>
          </a:p>
          <a:p>
            <a:r>
              <a:rPr lang="en-GB" baseline="0" dirty="0" smtClean="0"/>
              <a:t>Please complete by asking your class the questions- this could be answered by a show of hands. Please tick one answer box per question.</a:t>
            </a:r>
          </a:p>
          <a:p>
            <a:endParaRPr lang="en-GB" baseline="0" dirty="0" smtClean="0"/>
          </a:p>
          <a:p>
            <a:r>
              <a:rPr lang="en-GB" baseline="0" dirty="0" smtClean="0"/>
              <a:t>If teachers could complete a hard copy of this and then return to Road Safety Promotion and Outreach Branch, Room G-31, Clarence Court, 10-18 Adelaide Street, Belfast, BT2 8GB or email to  </a:t>
            </a:r>
            <a:r>
              <a:rPr lang="en-GB" sz="1200" u="sng" kern="1200" dirty="0" smtClean="0">
                <a:solidFill>
                  <a:schemeClr val="tx1"/>
                </a:solidFill>
                <a:effectLst/>
                <a:latin typeface="+mn-lt"/>
                <a:ea typeface="+mn-ea"/>
                <a:cs typeface="+mn-cs"/>
                <a:hlinkClick r:id="rId3"/>
              </a:rPr>
              <a:t>safeandsustainabletravel@infrastructure-ni.gov.uk</a:t>
            </a:r>
            <a:endParaRPr lang="en-GB" baseline="0" dirty="0" smtClean="0"/>
          </a:p>
          <a:p>
            <a:endParaRPr lang="en-GB" dirty="0"/>
          </a:p>
        </p:txBody>
      </p:sp>
      <p:sp>
        <p:nvSpPr>
          <p:cNvPr id="4" name="Slide Number Placeholder 3"/>
          <p:cNvSpPr>
            <a:spLocks noGrp="1"/>
          </p:cNvSpPr>
          <p:nvPr>
            <p:ph type="sldNum" sz="quarter" idx="10"/>
          </p:nvPr>
        </p:nvSpPr>
        <p:spPr/>
        <p:txBody>
          <a:bodyPr/>
          <a:lstStyle/>
          <a:p>
            <a:fld id="{96A60E34-CC33-498D-B0BA-3E46799CFBAA}" type="slidenum">
              <a:rPr lang="en-GB" smtClean="0"/>
              <a:pPr/>
              <a:t>2</a:t>
            </a:fld>
            <a:endParaRPr lang="en-GB"/>
          </a:p>
        </p:txBody>
      </p:sp>
    </p:spTree>
    <p:extLst>
      <p:ext uri="{BB962C8B-B14F-4D97-AF65-F5344CB8AC3E}">
        <p14:creationId xmlns:p14="http://schemas.microsoft.com/office/powerpoint/2010/main" val="1951778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fontAlgn="auto" hangingPunct="1">
              <a:spcBef>
                <a:spcPts val="0"/>
              </a:spcBef>
              <a:spcAft>
                <a:spcPts val="0"/>
              </a:spcAft>
              <a:defRPr/>
            </a:pPr>
            <a:r>
              <a:rPr lang="en-GB" u="sng" dirty="0" smtClean="0"/>
              <a:t>Teacher Notes</a:t>
            </a:r>
          </a:p>
          <a:p>
            <a:pPr eaLnBrk="1" fontAlgn="auto" hangingPunct="1">
              <a:spcBef>
                <a:spcPts val="0"/>
              </a:spcBef>
              <a:spcAft>
                <a:spcPts val="0"/>
              </a:spcAft>
              <a:defRPr/>
            </a:pPr>
            <a:endParaRPr lang="en-GB" u="sng" dirty="0" smtClean="0"/>
          </a:p>
          <a:p>
            <a:pPr eaLnBrk="1" fontAlgn="auto" hangingPunct="1">
              <a:spcBef>
                <a:spcPts val="0"/>
              </a:spcBef>
              <a:spcAft>
                <a:spcPts val="0"/>
              </a:spcAft>
              <a:defRPr/>
            </a:pPr>
            <a:r>
              <a:rPr lang="en-GB" dirty="0" smtClean="0"/>
              <a:t>This  advertisement shows the human face beneath the helmet.  The advert targets motorists of all ages to make them aware of how the most common of driver errors could result in motorcyclist deaths and serious injuries.  The list of errors includes, emerging from a minor road or entrance without care, turning right without care or U-turning without care.</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Evidence shows drivers perceive motorcyclists as the phantoms of the road, they see the machine, not the person.  The motorcyclist can become dehumanised and faceless and there is a tendency for drivers to blame motorcyclists even when they are not at fault.</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This presentation challenges drivers to think in a new way about motorcyclists to look at the person beneath the helmet and separate the motorcyclist from the machine.</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The single most powerful thing we can say to prevent biker casualties is – Drivers – take another look at motorcyclists.</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We need to remind motorists that every motorcyclists is a human being – a father, a brother, a son, an uncle, a sister, a mother, a partner.</a:t>
            </a:r>
          </a:p>
        </p:txBody>
      </p:sp>
      <p:sp>
        <p:nvSpPr>
          <p:cNvPr id="4" name="Slide Number Placeholder 3"/>
          <p:cNvSpPr>
            <a:spLocks noGrp="1"/>
          </p:cNvSpPr>
          <p:nvPr>
            <p:ph type="sldNum" sz="quarter" idx="10"/>
          </p:nvPr>
        </p:nvSpPr>
        <p:spPr/>
        <p:txBody>
          <a:bodyPr/>
          <a:lstStyle/>
          <a:p>
            <a:fld id="{96A60E34-CC33-498D-B0BA-3E46799CFBAA}" type="slidenum">
              <a:rPr lang="en-GB" smtClean="0"/>
              <a:pPr/>
              <a:t>3</a:t>
            </a:fld>
            <a:endParaRPr lang="en-GB"/>
          </a:p>
        </p:txBody>
      </p:sp>
    </p:spTree>
    <p:extLst>
      <p:ext uri="{BB962C8B-B14F-4D97-AF65-F5344CB8AC3E}">
        <p14:creationId xmlns:p14="http://schemas.microsoft.com/office/powerpoint/2010/main" val="3656580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eaLnBrk="1" fontAlgn="auto" hangingPunct="1">
              <a:spcBef>
                <a:spcPts val="0"/>
              </a:spcBef>
              <a:spcAft>
                <a:spcPts val="0"/>
              </a:spcAft>
              <a:defRPr/>
            </a:pPr>
            <a:r>
              <a:rPr lang="en-GB" sz="1200" u="sng" dirty="0" smtClean="0"/>
              <a:t>Teacher Notes</a:t>
            </a:r>
          </a:p>
          <a:p>
            <a:pPr eaLnBrk="1" fontAlgn="auto" hangingPunct="1">
              <a:spcBef>
                <a:spcPts val="0"/>
              </a:spcBef>
              <a:spcAft>
                <a:spcPts val="0"/>
              </a:spcAft>
              <a:defRPr/>
            </a:pPr>
            <a:endParaRPr lang="en-GB" sz="1200" u="sng" dirty="0" smtClean="0"/>
          </a:p>
          <a:p>
            <a:pPr eaLnBrk="1" fontAlgn="auto" hangingPunct="1">
              <a:spcBef>
                <a:spcPts val="0"/>
              </a:spcBef>
              <a:spcAft>
                <a:spcPts val="0"/>
              </a:spcAft>
              <a:defRPr/>
            </a:pPr>
            <a:r>
              <a:rPr lang="en-GB" sz="1200" dirty="0" smtClean="0"/>
              <a:t>Rules for Northern Ireland – Passing your Test</a:t>
            </a:r>
          </a:p>
          <a:p>
            <a:pPr eaLnBrk="1" fontAlgn="auto" hangingPunct="1">
              <a:spcBef>
                <a:spcPts val="0"/>
              </a:spcBef>
              <a:spcAft>
                <a:spcPts val="0"/>
              </a:spcAft>
              <a:defRPr/>
            </a:pPr>
            <a:endParaRPr lang="en-GB" sz="1200" dirty="0" smtClean="0"/>
          </a:p>
          <a:p>
            <a:pPr eaLnBrk="1" fontAlgn="auto" hangingPunct="1">
              <a:spcBef>
                <a:spcPts val="0"/>
              </a:spcBef>
              <a:spcAft>
                <a:spcPts val="0"/>
              </a:spcAft>
              <a:defRPr/>
            </a:pPr>
            <a:r>
              <a:rPr lang="en-GB" sz="1200" dirty="0" smtClean="0"/>
              <a:t>To take your motorcycle or scooter test you will be required to show a valid Theory Test and Compulsory Basic Training certificate.</a:t>
            </a:r>
          </a:p>
          <a:p>
            <a:pPr eaLnBrk="1" fontAlgn="auto" hangingPunct="1">
              <a:spcBef>
                <a:spcPts val="0"/>
              </a:spcBef>
              <a:spcAft>
                <a:spcPts val="0"/>
              </a:spcAft>
              <a:defRPr/>
            </a:pPr>
            <a:endParaRPr lang="en-GB" sz="1200" dirty="0" smtClean="0"/>
          </a:p>
          <a:p>
            <a:pPr eaLnBrk="1" fontAlgn="auto" hangingPunct="1">
              <a:spcBef>
                <a:spcPts val="0"/>
              </a:spcBef>
              <a:spcAft>
                <a:spcPts val="0"/>
              </a:spcAft>
              <a:defRPr/>
            </a:pPr>
            <a:r>
              <a:rPr lang="en-GB" sz="1200" dirty="0" smtClean="0"/>
              <a:t>Once you have completed both of these you can then progress – preferably under the instruction of a qualified Approved Motorcycle Instructor (AMI) – to train for your test.</a:t>
            </a:r>
          </a:p>
          <a:p>
            <a:pPr eaLnBrk="1" fontAlgn="auto" hangingPunct="1">
              <a:spcBef>
                <a:spcPts val="0"/>
              </a:spcBef>
              <a:spcAft>
                <a:spcPts val="0"/>
              </a:spcAft>
              <a:defRPr/>
            </a:pPr>
            <a:endParaRPr lang="en-GB" sz="1200" dirty="0" smtClean="0"/>
          </a:p>
          <a:p>
            <a:pPr eaLnBrk="1" fontAlgn="auto" hangingPunct="1">
              <a:spcBef>
                <a:spcPts val="0"/>
              </a:spcBef>
              <a:spcAft>
                <a:spcPts val="0"/>
              </a:spcAft>
              <a:defRPr/>
            </a:pPr>
            <a:r>
              <a:rPr lang="en-GB" sz="1200" dirty="0" smtClean="0">
                <a:latin typeface="Arial Black" pitchFamily="34" charset="0"/>
              </a:rPr>
              <a:t>The motorcycle test is split into 2 parts:</a:t>
            </a:r>
          </a:p>
          <a:p>
            <a:pPr eaLnBrk="1" fontAlgn="auto" hangingPunct="1">
              <a:spcBef>
                <a:spcPts val="0"/>
              </a:spcBef>
              <a:spcAft>
                <a:spcPts val="0"/>
              </a:spcAft>
              <a:defRPr/>
            </a:pPr>
            <a:endParaRPr lang="en-GB" sz="1200" dirty="0" smtClean="0">
              <a:latin typeface="Arial Black" pitchFamily="34" charset="0"/>
            </a:endParaRPr>
          </a:p>
          <a:p>
            <a:pPr eaLnBrk="1" fontAlgn="auto" hangingPunct="1">
              <a:spcBef>
                <a:spcPts val="0"/>
              </a:spcBef>
              <a:spcAft>
                <a:spcPts val="0"/>
              </a:spcAft>
              <a:defRPr/>
            </a:pPr>
            <a:r>
              <a:rPr lang="en-GB" sz="1200" dirty="0" smtClean="0">
                <a:latin typeface="Arial Black" pitchFamily="34" charset="0"/>
              </a:rPr>
              <a:t>Module 1 – off road</a:t>
            </a:r>
          </a:p>
          <a:p>
            <a:pPr eaLnBrk="1" fontAlgn="auto" hangingPunct="1">
              <a:spcBef>
                <a:spcPts val="0"/>
              </a:spcBef>
              <a:spcAft>
                <a:spcPts val="0"/>
              </a:spcAft>
              <a:defRPr/>
            </a:pPr>
            <a:r>
              <a:rPr lang="en-GB" sz="1200" dirty="0" smtClean="0">
                <a:latin typeface="Arial Black" pitchFamily="34" charset="0"/>
              </a:rPr>
              <a:t>And</a:t>
            </a:r>
          </a:p>
          <a:p>
            <a:pPr eaLnBrk="1" fontAlgn="auto" hangingPunct="1">
              <a:spcBef>
                <a:spcPts val="0"/>
              </a:spcBef>
              <a:spcAft>
                <a:spcPts val="0"/>
              </a:spcAft>
              <a:defRPr/>
            </a:pPr>
            <a:r>
              <a:rPr lang="en-GB" sz="1200" dirty="0" smtClean="0">
                <a:latin typeface="Arial Black" pitchFamily="34" charset="0"/>
              </a:rPr>
              <a:t>Module 2 – on road</a:t>
            </a:r>
          </a:p>
          <a:p>
            <a:pPr eaLnBrk="1" fontAlgn="auto" hangingPunct="1">
              <a:spcBef>
                <a:spcPts val="0"/>
              </a:spcBef>
              <a:spcAft>
                <a:spcPts val="0"/>
              </a:spcAft>
              <a:defRPr/>
            </a:pPr>
            <a:endParaRPr lang="en-GB" sz="1200" dirty="0" smtClean="0">
              <a:latin typeface="Arial Black" pitchFamily="34" charset="0"/>
            </a:endParaRPr>
          </a:p>
          <a:p>
            <a:pPr eaLnBrk="1" fontAlgn="auto" hangingPunct="1">
              <a:spcBef>
                <a:spcPts val="0"/>
              </a:spcBef>
              <a:spcAft>
                <a:spcPts val="0"/>
              </a:spcAft>
              <a:defRPr/>
            </a:pPr>
            <a:r>
              <a:rPr lang="en-GB" sz="1200" dirty="0" smtClean="0">
                <a:latin typeface="Arial Black" pitchFamily="34" charset="0"/>
              </a:rPr>
              <a:t>Module 1 consists of a series of manoeuvres designed to demonstrate your control of the machine.  You will be asked to attend one of the off road test centres.  Your instructor will be able to tell you where your nearest centre is and can arrange the test for you.</a:t>
            </a:r>
          </a:p>
          <a:p>
            <a:pPr eaLnBrk="1" fontAlgn="auto" hangingPunct="1">
              <a:spcBef>
                <a:spcPts val="0"/>
              </a:spcBef>
              <a:spcAft>
                <a:spcPts val="0"/>
              </a:spcAft>
              <a:defRPr/>
            </a:pPr>
            <a:endParaRPr lang="en-GB" sz="1200" dirty="0" smtClean="0">
              <a:latin typeface="Arial Black" pitchFamily="34" charset="0"/>
            </a:endParaRPr>
          </a:p>
          <a:p>
            <a:pPr eaLnBrk="1" fontAlgn="auto" hangingPunct="1">
              <a:spcBef>
                <a:spcPts val="0"/>
              </a:spcBef>
              <a:spcAft>
                <a:spcPts val="0"/>
              </a:spcAft>
              <a:buFont typeface="Arial" pitchFamily="34" charset="0"/>
              <a:buChar char="•"/>
              <a:defRPr/>
            </a:pPr>
            <a:r>
              <a:rPr lang="en-GB" sz="1200" dirty="0" smtClean="0">
                <a:latin typeface="Arial Black" pitchFamily="34" charset="0"/>
              </a:rPr>
              <a:t>A slow riding exercise, where the candidate rides alongside the examiner at walking pace</a:t>
            </a:r>
          </a:p>
          <a:p>
            <a:pPr eaLnBrk="1" fontAlgn="auto" hangingPunct="1">
              <a:spcBef>
                <a:spcPts val="0"/>
              </a:spcBef>
              <a:spcAft>
                <a:spcPts val="0"/>
              </a:spcAft>
              <a:buFont typeface="Arial" pitchFamily="34" charset="0"/>
              <a:buChar char="•"/>
              <a:defRPr/>
            </a:pPr>
            <a:r>
              <a:rPr lang="en-GB" sz="1200" dirty="0" smtClean="0">
                <a:latin typeface="Arial Black" pitchFamily="34" charset="0"/>
              </a:rPr>
              <a:t>A slalom and figure of eight exercise riding around cones</a:t>
            </a:r>
          </a:p>
          <a:p>
            <a:pPr eaLnBrk="1" fontAlgn="auto" hangingPunct="1">
              <a:spcBef>
                <a:spcPts val="0"/>
              </a:spcBef>
              <a:spcAft>
                <a:spcPts val="0"/>
              </a:spcAft>
              <a:buFont typeface="Arial" pitchFamily="34" charset="0"/>
              <a:buChar char="•"/>
              <a:defRPr/>
            </a:pPr>
            <a:r>
              <a:rPr lang="en-GB" sz="1200" dirty="0" smtClean="0">
                <a:latin typeface="Arial Black" pitchFamily="34" charset="0"/>
              </a:rPr>
              <a:t>Walking and riding U-turn exercises, including use of the motorcycle stands</a:t>
            </a:r>
          </a:p>
          <a:p>
            <a:pPr eaLnBrk="1" fontAlgn="auto" hangingPunct="1">
              <a:spcBef>
                <a:spcPts val="0"/>
              </a:spcBef>
              <a:spcAft>
                <a:spcPts val="0"/>
              </a:spcAft>
              <a:buFont typeface="Arial" pitchFamily="34" charset="0"/>
              <a:buChar char="•"/>
              <a:defRPr/>
            </a:pPr>
            <a:r>
              <a:rPr lang="en-GB" sz="1200" dirty="0" smtClean="0">
                <a:latin typeface="Arial Black" pitchFamily="34" charset="0"/>
              </a:rPr>
              <a:t>A curve, to be ridden in second or third gear, at a minimum speed of 30kph (18.75 mph)</a:t>
            </a:r>
          </a:p>
          <a:p>
            <a:pPr eaLnBrk="1" fontAlgn="auto" hangingPunct="1">
              <a:spcBef>
                <a:spcPts val="0"/>
              </a:spcBef>
              <a:spcAft>
                <a:spcPts val="0"/>
              </a:spcAft>
              <a:buFont typeface="Arial" pitchFamily="34" charset="0"/>
              <a:buChar char="•"/>
              <a:defRPr/>
            </a:pPr>
            <a:r>
              <a:rPr lang="en-GB" sz="1200" dirty="0" smtClean="0">
                <a:latin typeface="Arial Black" pitchFamily="34" charset="0"/>
              </a:rPr>
              <a:t>A combined avoidance and braking exercise at a minimum speed of 50 kph (31.25 mph)</a:t>
            </a:r>
          </a:p>
          <a:p>
            <a:pPr eaLnBrk="1" fontAlgn="auto" hangingPunct="1">
              <a:spcBef>
                <a:spcPts val="0"/>
              </a:spcBef>
              <a:spcAft>
                <a:spcPts val="0"/>
              </a:spcAft>
              <a:buFont typeface="Arial" pitchFamily="34" charset="0"/>
              <a:buChar char="•"/>
              <a:defRPr/>
            </a:pPr>
            <a:r>
              <a:rPr lang="en-GB" sz="1200" dirty="0" smtClean="0">
                <a:latin typeface="Arial Black" pitchFamily="34" charset="0"/>
              </a:rPr>
              <a:t>An emergency stop at a minimum speed of 50 kph (31.25 mph)</a:t>
            </a:r>
          </a:p>
          <a:p>
            <a:pPr eaLnBrk="1" fontAlgn="auto" hangingPunct="1">
              <a:spcBef>
                <a:spcPts val="0"/>
              </a:spcBef>
              <a:spcAft>
                <a:spcPts val="0"/>
              </a:spcAft>
              <a:buFont typeface="Arial" pitchFamily="34" charset="0"/>
              <a:buChar char="•"/>
              <a:defRPr/>
            </a:pPr>
            <a:endParaRPr lang="en-GB" sz="1200" dirty="0" smtClean="0">
              <a:latin typeface="Arial Black" pitchFamily="34" charset="0"/>
            </a:endParaRPr>
          </a:p>
          <a:p>
            <a:pPr eaLnBrk="1" fontAlgn="auto" hangingPunct="1">
              <a:spcBef>
                <a:spcPts val="0"/>
              </a:spcBef>
              <a:spcAft>
                <a:spcPts val="0"/>
              </a:spcAft>
              <a:buFont typeface="Arial" pitchFamily="34" charset="0"/>
              <a:buNone/>
              <a:defRPr/>
            </a:pPr>
            <a:r>
              <a:rPr lang="en-GB" sz="1200" dirty="0" smtClean="0">
                <a:latin typeface="Arial Black" pitchFamily="34" charset="0"/>
              </a:rPr>
              <a:t>Once you have successfully completed your Module 1 test you can then take the On Road test Module 2.</a:t>
            </a:r>
          </a:p>
          <a:p>
            <a:pPr eaLnBrk="1" fontAlgn="auto" hangingPunct="1">
              <a:spcBef>
                <a:spcPts val="0"/>
              </a:spcBef>
              <a:spcAft>
                <a:spcPts val="0"/>
              </a:spcAft>
              <a:buFont typeface="Arial" pitchFamily="34" charset="0"/>
              <a:buNone/>
              <a:defRPr/>
            </a:pPr>
            <a:endParaRPr lang="en-GB" sz="1200" dirty="0" smtClean="0">
              <a:latin typeface="Arial Black" pitchFamily="34" charset="0"/>
            </a:endParaRPr>
          </a:p>
          <a:p>
            <a:pPr eaLnBrk="1" fontAlgn="auto" hangingPunct="1">
              <a:spcBef>
                <a:spcPts val="0"/>
              </a:spcBef>
              <a:spcAft>
                <a:spcPts val="0"/>
              </a:spcAft>
              <a:buFont typeface="Arial" pitchFamily="34" charset="0"/>
              <a:buNone/>
              <a:defRPr/>
            </a:pPr>
            <a:r>
              <a:rPr lang="en-GB" sz="1200" dirty="0" smtClean="0">
                <a:latin typeface="Arial Black" pitchFamily="34" charset="0"/>
              </a:rPr>
              <a:t>Whilst most people will take their test on a 125 cc machine it is also possible to take your test on a machine of between 75 and 120 cc.   </a:t>
            </a:r>
          </a:p>
          <a:p>
            <a:pPr eaLnBrk="1" fontAlgn="auto" hangingPunct="1">
              <a:spcBef>
                <a:spcPts val="0"/>
              </a:spcBef>
              <a:spcAft>
                <a:spcPts val="0"/>
              </a:spcAft>
              <a:buFont typeface="Arial" pitchFamily="34" charset="0"/>
              <a:buNone/>
              <a:defRPr/>
            </a:pPr>
            <a:endParaRPr lang="en-GB" sz="1200" dirty="0" smtClean="0">
              <a:latin typeface="Arial Black" pitchFamily="34" charset="0"/>
            </a:endParaRPr>
          </a:p>
          <a:p>
            <a:pPr eaLnBrk="1" fontAlgn="auto" hangingPunct="1">
              <a:spcBef>
                <a:spcPts val="0"/>
              </a:spcBef>
              <a:spcAft>
                <a:spcPts val="0"/>
              </a:spcAft>
              <a:buFont typeface="Arial" pitchFamily="34" charset="0"/>
              <a:buChar char="•"/>
              <a:defRPr/>
            </a:pPr>
            <a:r>
              <a:rPr lang="en-GB" sz="1200" dirty="0" smtClean="0">
                <a:latin typeface="Arial Black" pitchFamily="34" charset="0"/>
              </a:rPr>
              <a:t>A light motorcycle licence (A1), which restricts riders to any bike up to 125cc and a power output of 11 KW/14.6 </a:t>
            </a:r>
            <a:r>
              <a:rPr lang="en-GB" sz="1200" dirty="0" err="1" smtClean="0">
                <a:latin typeface="Arial Black" pitchFamily="34" charset="0"/>
              </a:rPr>
              <a:t>Bhp</a:t>
            </a:r>
            <a:r>
              <a:rPr lang="en-GB" sz="1200" dirty="0" smtClean="0">
                <a:latin typeface="Arial Black" pitchFamily="34" charset="0"/>
              </a:rPr>
              <a:t> – the practical test must be taken on a bike of between 75 cc and 120 cc.</a:t>
            </a:r>
          </a:p>
          <a:p>
            <a:pPr eaLnBrk="1" fontAlgn="auto" hangingPunct="1">
              <a:spcBef>
                <a:spcPts val="0"/>
              </a:spcBef>
              <a:spcAft>
                <a:spcPts val="0"/>
              </a:spcAft>
              <a:buFont typeface="Arial" pitchFamily="34" charset="0"/>
              <a:buChar char="•"/>
              <a:defRPr/>
            </a:pPr>
            <a:r>
              <a:rPr lang="en-GB" sz="1200" dirty="0" smtClean="0">
                <a:latin typeface="Arial Black" pitchFamily="34" charset="0"/>
              </a:rPr>
              <a:t>A standard motorcycle licence (A) is obtained if the practical test is taken on a bike of over 120 cc but not more than 125 cc and capable of at least 100 km/h per hour – after passing the standard motorcycle practical test, you will be restricted for two years to riding a bike of up to 25 kW/33 </a:t>
            </a:r>
            <a:r>
              <a:rPr lang="en-GB" sz="1200" dirty="0" err="1" smtClean="0">
                <a:latin typeface="Arial Black" pitchFamily="34" charset="0"/>
              </a:rPr>
              <a:t>Bhp</a:t>
            </a:r>
            <a:r>
              <a:rPr lang="en-GB" sz="1200" dirty="0" smtClean="0">
                <a:latin typeface="Arial Black" pitchFamily="34" charset="0"/>
              </a:rPr>
              <a:t> and a power/weight ratio not exceeding 0.16 kW/kg, after this you may ride any size of bike.</a:t>
            </a:r>
          </a:p>
          <a:p>
            <a:pPr eaLnBrk="1" fontAlgn="auto" hangingPunct="1">
              <a:spcBef>
                <a:spcPts val="0"/>
              </a:spcBef>
              <a:spcAft>
                <a:spcPts val="0"/>
              </a:spcAft>
              <a:buFont typeface="Arial" pitchFamily="34" charset="0"/>
              <a:buChar char="•"/>
              <a:defRPr/>
            </a:pPr>
            <a:endParaRPr lang="en-GB" sz="1200" dirty="0" smtClean="0">
              <a:latin typeface="Arial Black" pitchFamily="34" charset="0"/>
            </a:endParaRPr>
          </a:p>
          <a:p>
            <a:pPr eaLnBrk="1" fontAlgn="auto" hangingPunct="1">
              <a:spcBef>
                <a:spcPts val="0"/>
              </a:spcBef>
              <a:spcAft>
                <a:spcPts val="0"/>
              </a:spcAft>
              <a:buFont typeface="Arial" pitchFamily="34" charset="0"/>
              <a:buNone/>
              <a:defRPr/>
            </a:pPr>
            <a:r>
              <a:rPr lang="en-GB" sz="1200" dirty="0" smtClean="0">
                <a:latin typeface="Arial Black" pitchFamily="34" charset="0"/>
              </a:rPr>
              <a:t>Your test will last for approximately 40 minutes after which, if successful you will be free to ride unaccompanied on the road but you will have to carry an R Plate and you will be restricted to 45 mph for 1 year.  This requirement is in place whether you opt for an A1 or a standard A licence.</a:t>
            </a:r>
          </a:p>
          <a:p>
            <a:pPr eaLnBrk="1" fontAlgn="auto" hangingPunct="1">
              <a:spcBef>
                <a:spcPts val="0"/>
              </a:spcBef>
              <a:spcAft>
                <a:spcPts val="0"/>
              </a:spcAft>
              <a:buFont typeface="Arial" pitchFamily="34" charset="0"/>
              <a:buNone/>
              <a:defRPr/>
            </a:pPr>
            <a:endParaRPr lang="en-GB" sz="1200" dirty="0" smtClean="0">
              <a:latin typeface="Arial Black" pitchFamily="34" charset="0"/>
            </a:endParaRPr>
          </a:p>
          <a:p>
            <a:pPr eaLnBrk="1" fontAlgn="auto" hangingPunct="1">
              <a:spcBef>
                <a:spcPts val="0"/>
              </a:spcBef>
              <a:spcAft>
                <a:spcPts val="0"/>
              </a:spcAft>
              <a:buFont typeface="Arial" pitchFamily="34" charset="0"/>
              <a:buNone/>
              <a:defRPr/>
            </a:pPr>
            <a:r>
              <a:rPr lang="en-GB" sz="1200" i="1" dirty="0" smtClean="0">
                <a:solidFill>
                  <a:srgbClr val="C00000"/>
                </a:solidFill>
                <a:latin typeface="Arial Black" pitchFamily="34" charset="0"/>
              </a:rPr>
              <a:t>Teacher please note that these are new rules which came into force in January 2013 – you can no longer put an ‘L’ plate on a moped at 16 years of age and ride on the open road without first passing the CBT test.  For further information on obtaining a provision/full motorcycle licence see </a:t>
            </a:r>
            <a:r>
              <a:rPr lang="en-GB" sz="1200" i="1" dirty="0" smtClean="0">
                <a:solidFill>
                  <a:schemeClr val="accent1"/>
                </a:solidFill>
                <a:latin typeface="Arial Black" pitchFamily="34" charset="0"/>
              </a:rPr>
              <a:t>www.nidirect.gov.uk/index/information-and-services/motoring/driver-licensing/learner-and-new-drivers/riding-motorcycles-and-mopeds/about-compulsory-basic-training-cbt.htm  </a:t>
            </a:r>
          </a:p>
          <a:p>
            <a:endParaRPr lang="en-GB" dirty="0"/>
          </a:p>
        </p:txBody>
      </p:sp>
      <p:sp>
        <p:nvSpPr>
          <p:cNvPr id="4" name="Slide Number Placeholder 3"/>
          <p:cNvSpPr>
            <a:spLocks noGrp="1"/>
          </p:cNvSpPr>
          <p:nvPr>
            <p:ph type="sldNum" sz="quarter" idx="10"/>
          </p:nvPr>
        </p:nvSpPr>
        <p:spPr/>
        <p:txBody>
          <a:bodyPr/>
          <a:lstStyle/>
          <a:p>
            <a:fld id="{637A514F-9C87-4AB5-8640-9B98598E307A}" type="slidenum">
              <a:rPr lang="en-GB" smtClean="0"/>
              <a:t>4</a:t>
            </a:fld>
            <a:endParaRPr lang="en-GB"/>
          </a:p>
        </p:txBody>
      </p:sp>
    </p:spTree>
    <p:extLst>
      <p:ext uri="{BB962C8B-B14F-4D97-AF65-F5344CB8AC3E}">
        <p14:creationId xmlns:p14="http://schemas.microsoft.com/office/powerpoint/2010/main" val="2953161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eaLnBrk="1" fontAlgn="auto" hangingPunct="1">
              <a:spcBef>
                <a:spcPts val="0"/>
              </a:spcBef>
              <a:spcAft>
                <a:spcPts val="0"/>
              </a:spcAft>
              <a:defRPr/>
            </a:pPr>
            <a:r>
              <a:rPr lang="en-GB" u="sng" dirty="0" smtClean="0"/>
              <a:t>Teacher Notes</a:t>
            </a:r>
          </a:p>
          <a:p>
            <a:pPr eaLnBrk="1" fontAlgn="auto" hangingPunct="1">
              <a:spcBef>
                <a:spcPts val="0"/>
              </a:spcBef>
              <a:spcAft>
                <a:spcPts val="0"/>
              </a:spcAft>
              <a:defRPr/>
            </a:pPr>
            <a:endParaRPr lang="en-GB" u="sng" dirty="0" smtClean="0"/>
          </a:p>
          <a:p>
            <a:pPr eaLnBrk="1" fontAlgn="auto" hangingPunct="1">
              <a:spcBef>
                <a:spcPts val="0"/>
              </a:spcBef>
              <a:spcAft>
                <a:spcPts val="0"/>
              </a:spcAft>
              <a:defRPr/>
            </a:pPr>
            <a:r>
              <a:rPr lang="en-GB" dirty="0" smtClean="0"/>
              <a:t>Motorcyclists are 75 times more likely to be killed or seriously injured (KSI) in serious or fatal crashes than car drivers when casualty rates are compared per billion miles travelled.</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Injuries to motorcyclists are out of proportion to their presence on our roads.  Motorcyclists make up 1% of total road traffic, but account for 19% of all road user deaths.</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Most collisions happen at road junctions.</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51% of collisions are caused by car drivers who do not see the motorcyclist</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Discuss why motorcyclists are more vulnerable, answers may include:</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No protection surrounding you as you would have in a car – closer to the ground</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The weather can be a major factor for motorcyclists particularly if they do not have experience of riding in wet weather</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The size of the motorcycle compared to the size of a car making you less easy to see</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Two wheels as opposed to four – easy to be knocked off</a:t>
            </a:r>
          </a:p>
          <a:p>
            <a:endParaRPr lang="en-GB" dirty="0"/>
          </a:p>
        </p:txBody>
      </p:sp>
      <p:sp>
        <p:nvSpPr>
          <p:cNvPr id="4" name="Slide Number Placeholder 3"/>
          <p:cNvSpPr>
            <a:spLocks noGrp="1"/>
          </p:cNvSpPr>
          <p:nvPr>
            <p:ph type="sldNum" sz="quarter" idx="10"/>
          </p:nvPr>
        </p:nvSpPr>
        <p:spPr/>
        <p:txBody>
          <a:bodyPr/>
          <a:lstStyle/>
          <a:p>
            <a:fld id="{637A514F-9C87-4AB5-8640-9B98598E307A}" type="slidenum">
              <a:rPr lang="en-GB" smtClean="0"/>
              <a:t>5</a:t>
            </a:fld>
            <a:endParaRPr lang="en-GB"/>
          </a:p>
        </p:txBody>
      </p:sp>
    </p:spTree>
    <p:extLst>
      <p:ext uri="{BB962C8B-B14F-4D97-AF65-F5344CB8AC3E}">
        <p14:creationId xmlns:p14="http://schemas.microsoft.com/office/powerpoint/2010/main" val="12652572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eaLnBrk="1" fontAlgn="auto" hangingPunct="1">
              <a:spcBef>
                <a:spcPts val="0"/>
              </a:spcBef>
              <a:spcAft>
                <a:spcPts val="0"/>
              </a:spcAft>
              <a:defRPr/>
            </a:pPr>
            <a:r>
              <a:rPr lang="en-GB" sz="1200" u="sng" dirty="0" smtClean="0"/>
              <a:t>Teachers Notes</a:t>
            </a:r>
          </a:p>
          <a:p>
            <a:pPr eaLnBrk="1" fontAlgn="auto" hangingPunct="1">
              <a:spcBef>
                <a:spcPts val="0"/>
              </a:spcBef>
              <a:spcAft>
                <a:spcPts val="0"/>
              </a:spcAft>
              <a:defRPr/>
            </a:pPr>
            <a:endParaRPr lang="en-GB" sz="1200" u="sng" dirty="0" smtClean="0"/>
          </a:p>
          <a:p>
            <a:pPr eaLnBrk="1" fontAlgn="auto" hangingPunct="1">
              <a:spcBef>
                <a:spcPts val="0"/>
              </a:spcBef>
              <a:spcAft>
                <a:spcPts val="0"/>
              </a:spcAft>
              <a:defRPr/>
            </a:pPr>
            <a:endParaRPr lang="en-GB" sz="1200" u="sng" dirty="0" smtClean="0"/>
          </a:p>
          <a:p>
            <a:pPr eaLnBrk="1" fontAlgn="auto" hangingPunct="1">
              <a:spcBef>
                <a:spcPts val="0"/>
              </a:spcBef>
              <a:spcAft>
                <a:spcPts val="0"/>
              </a:spcAft>
              <a:defRPr/>
            </a:pPr>
            <a:r>
              <a:rPr lang="en-GB" sz="1200" dirty="0" smtClean="0"/>
              <a:t>The following tips will help keep you and other road users safe:</a:t>
            </a:r>
          </a:p>
          <a:p>
            <a:pPr eaLnBrk="1" fontAlgn="auto" hangingPunct="1">
              <a:spcBef>
                <a:spcPts val="0"/>
              </a:spcBef>
              <a:spcAft>
                <a:spcPts val="0"/>
              </a:spcAft>
              <a:defRPr/>
            </a:pPr>
            <a:endParaRPr lang="en-GB" sz="1200" dirty="0" smtClean="0"/>
          </a:p>
          <a:p>
            <a:pPr eaLnBrk="1" fontAlgn="auto" hangingPunct="1">
              <a:spcBef>
                <a:spcPts val="0"/>
              </a:spcBef>
              <a:spcAft>
                <a:spcPts val="0"/>
              </a:spcAft>
              <a:defRPr/>
            </a:pPr>
            <a:r>
              <a:rPr lang="en-GB" sz="1200" dirty="0" smtClean="0"/>
              <a:t>Riding defensively makes you less vulnerable</a:t>
            </a:r>
          </a:p>
          <a:p>
            <a:pPr eaLnBrk="1" fontAlgn="auto" hangingPunct="1">
              <a:spcBef>
                <a:spcPts val="0"/>
              </a:spcBef>
              <a:spcAft>
                <a:spcPts val="0"/>
              </a:spcAft>
              <a:defRPr/>
            </a:pPr>
            <a:endParaRPr lang="en-GB" sz="1200" dirty="0" smtClean="0"/>
          </a:p>
          <a:p>
            <a:pPr eaLnBrk="1" fontAlgn="auto" hangingPunct="1">
              <a:spcBef>
                <a:spcPts val="0"/>
              </a:spcBef>
              <a:spcAft>
                <a:spcPts val="0"/>
              </a:spcAft>
              <a:defRPr/>
            </a:pPr>
            <a:r>
              <a:rPr lang="en-GB" sz="1200" dirty="0" smtClean="0"/>
              <a:t>Motorcycle riders have a great deal to think about, as road users and traffic conditions change continuously requiring constant alterations to speed and position.</a:t>
            </a:r>
          </a:p>
          <a:p>
            <a:pPr eaLnBrk="1" fontAlgn="auto" hangingPunct="1">
              <a:spcBef>
                <a:spcPts val="0"/>
              </a:spcBef>
              <a:spcAft>
                <a:spcPts val="0"/>
              </a:spcAft>
              <a:defRPr/>
            </a:pPr>
            <a:endParaRPr lang="en-GB" sz="1200" dirty="0" smtClean="0"/>
          </a:p>
          <a:p>
            <a:pPr eaLnBrk="1" fontAlgn="auto" hangingPunct="1">
              <a:spcBef>
                <a:spcPts val="0"/>
              </a:spcBef>
              <a:spcAft>
                <a:spcPts val="0"/>
              </a:spcAft>
              <a:defRPr/>
            </a:pPr>
            <a:r>
              <a:rPr lang="en-GB" sz="1200" dirty="0" smtClean="0"/>
              <a:t>Make sure you:</a:t>
            </a:r>
          </a:p>
          <a:p>
            <a:pPr eaLnBrk="1" fontAlgn="auto" hangingPunct="1">
              <a:spcBef>
                <a:spcPts val="0"/>
              </a:spcBef>
              <a:spcAft>
                <a:spcPts val="0"/>
              </a:spcAft>
              <a:defRPr/>
            </a:pPr>
            <a:endParaRPr lang="en-GB" sz="1200" dirty="0" smtClean="0"/>
          </a:p>
          <a:p>
            <a:pPr eaLnBrk="1" fontAlgn="auto" hangingPunct="1">
              <a:spcBef>
                <a:spcPts val="0"/>
              </a:spcBef>
              <a:spcAft>
                <a:spcPts val="0"/>
              </a:spcAft>
              <a:buFont typeface="Arial" pitchFamily="34" charset="0"/>
              <a:buChar char="•"/>
              <a:defRPr/>
            </a:pPr>
            <a:r>
              <a:rPr lang="en-GB" sz="1200" dirty="0" smtClean="0"/>
              <a:t>Anticipate the actions of others</a:t>
            </a:r>
          </a:p>
          <a:p>
            <a:pPr eaLnBrk="1" fontAlgn="auto" hangingPunct="1">
              <a:spcBef>
                <a:spcPts val="0"/>
              </a:spcBef>
              <a:spcAft>
                <a:spcPts val="0"/>
              </a:spcAft>
              <a:buFont typeface="Arial" pitchFamily="34" charset="0"/>
              <a:buChar char="•"/>
              <a:defRPr/>
            </a:pPr>
            <a:r>
              <a:rPr lang="en-GB" sz="1200" dirty="0" smtClean="0"/>
              <a:t>Are alert and observant</a:t>
            </a:r>
          </a:p>
          <a:p>
            <a:pPr eaLnBrk="1" fontAlgn="auto" hangingPunct="1">
              <a:spcBef>
                <a:spcPts val="0"/>
              </a:spcBef>
              <a:spcAft>
                <a:spcPts val="0"/>
              </a:spcAft>
              <a:buFont typeface="Arial" pitchFamily="34" charset="0"/>
              <a:buChar char="•"/>
              <a:defRPr/>
            </a:pPr>
            <a:r>
              <a:rPr lang="en-GB" sz="1200" dirty="0" smtClean="0"/>
              <a:t>Can slow down and stop if the unexpected happens</a:t>
            </a:r>
          </a:p>
          <a:p>
            <a:pPr eaLnBrk="1" fontAlgn="auto" hangingPunct="1">
              <a:spcBef>
                <a:spcPts val="0"/>
              </a:spcBef>
              <a:spcAft>
                <a:spcPts val="0"/>
              </a:spcAft>
              <a:buFont typeface="Arial" pitchFamily="34" charset="0"/>
              <a:buChar char="•"/>
              <a:defRPr/>
            </a:pPr>
            <a:r>
              <a:rPr lang="en-GB" sz="1200" dirty="0" smtClean="0"/>
              <a:t>Position yourself in the safest and best place to maximise your visibility of potential hazards</a:t>
            </a:r>
          </a:p>
          <a:p>
            <a:pPr eaLnBrk="1" fontAlgn="auto" hangingPunct="1">
              <a:spcBef>
                <a:spcPts val="0"/>
              </a:spcBef>
              <a:spcAft>
                <a:spcPts val="0"/>
              </a:spcAft>
              <a:buFont typeface="Arial" pitchFamily="34" charset="0"/>
              <a:buChar char="•"/>
              <a:defRPr/>
            </a:pPr>
            <a:r>
              <a:rPr lang="en-GB" sz="1200" dirty="0" smtClean="0"/>
              <a:t>Take a ‘lifesaver’ glance over your shoulder before carrying out manoeuvres, so you know where others are and what they are doing</a:t>
            </a:r>
          </a:p>
          <a:p>
            <a:pPr eaLnBrk="1" fontAlgn="auto" hangingPunct="1">
              <a:spcBef>
                <a:spcPts val="0"/>
              </a:spcBef>
              <a:spcAft>
                <a:spcPts val="0"/>
              </a:spcAft>
              <a:buFont typeface="Arial" pitchFamily="34" charset="0"/>
              <a:buChar char="•"/>
              <a:defRPr/>
            </a:pPr>
            <a:endParaRPr lang="en-GB" sz="1200" dirty="0" smtClean="0"/>
          </a:p>
          <a:p>
            <a:pPr eaLnBrk="1" fontAlgn="auto" hangingPunct="1">
              <a:spcBef>
                <a:spcPts val="0"/>
              </a:spcBef>
              <a:spcAft>
                <a:spcPts val="0"/>
              </a:spcAft>
              <a:buFont typeface="Arial" pitchFamily="34" charset="0"/>
              <a:buNone/>
              <a:defRPr/>
            </a:pPr>
            <a:r>
              <a:rPr lang="en-GB" sz="1200" dirty="0" smtClean="0"/>
              <a:t>Consider further skills training to improve your performance and safety on the road.  You should consider a scheme like the Institute of Advanced Motorcyclists.   The PSNI also run a scheme called ‘</a:t>
            </a:r>
            <a:r>
              <a:rPr lang="en-GB" sz="1200" dirty="0" err="1" smtClean="0"/>
              <a:t>Bikesafe</a:t>
            </a:r>
            <a:r>
              <a:rPr lang="en-GB" sz="1200" dirty="0" smtClean="0"/>
              <a:t>’  which is FREE and conducted solely by PSNI Advanced Road Traffic motorcyclists.  By passing on their knowledge, skills and experience, police motorcyclists can advise you on how to become a safer, more competent rider and help you avoid some of the most common causes of collision and death.  They can also help you increase your ability and confidence, so you can get even more enjoyment from riding your motorcycle.  Attending one of these courses may help reduce your insurance premium.</a:t>
            </a:r>
          </a:p>
          <a:p>
            <a:pPr eaLnBrk="1" fontAlgn="auto" hangingPunct="1">
              <a:spcBef>
                <a:spcPts val="0"/>
              </a:spcBef>
              <a:spcAft>
                <a:spcPts val="0"/>
              </a:spcAft>
              <a:buFont typeface="Arial" pitchFamily="34" charset="0"/>
              <a:buNone/>
              <a:defRPr/>
            </a:pPr>
            <a:endParaRPr lang="en-GB" sz="1200" dirty="0" smtClean="0"/>
          </a:p>
          <a:p>
            <a:pPr eaLnBrk="1" fontAlgn="auto" hangingPunct="1">
              <a:spcBef>
                <a:spcPts val="0"/>
              </a:spcBef>
              <a:spcAft>
                <a:spcPts val="0"/>
              </a:spcAft>
              <a:buFont typeface="Arial" pitchFamily="34" charset="0"/>
              <a:buNone/>
              <a:defRPr/>
            </a:pPr>
            <a:endParaRPr lang="en-GB" sz="1200" dirty="0" smtClean="0"/>
          </a:p>
          <a:p>
            <a:pPr eaLnBrk="1" fontAlgn="auto" hangingPunct="1">
              <a:spcBef>
                <a:spcPts val="0"/>
              </a:spcBef>
              <a:spcAft>
                <a:spcPts val="0"/>
              </a:spcAft>
              <a:buFont typeface="Arial" pitchFamily="34" charset="0"/>
              <a:buNone/>
              <a:defRPr/>
            </a:pPr>
            <a:endParaRPr lang="en-GB" sz="1200" dirty="0" smtClean="0"/>
          </a:p>
          <a:p>
            <a:pPr eaLnBrk="1" fontAlgn="auto" hangingPunct="1">
              <a:spcBef>
                <a:spcPts val="0"/>
              </a:spcBef>
              <a:spcAft>
                <a:spcPts val="0"/>
              </a:spcAft>
              <a:buFont typeface="Arial" pitchFamily="34" charset="0"/>
              <a:buNone/>
              <a:defRPr/>
            </a:pPr>
            <a:r>
              <a:rPr lang="en-GB" sz="1200" dirty="0" smtClean="0"/>
              <a:t>For more information on the PSNI </a:t>
            </a:r>
            <a:r>
              <a:rPr lang="en-GB" sz="1200" dirty="0" err="1" smtClean="0"/>
              <a:t>Bikesafe</a:t>
            </a:r>
            <a:r>
              <a:rPr lang="en-GB" sz="1200" dirty="0" smtClean="0"/>
              <a:t> see </a:t>
            </a:r>
            <a:r>
              <a:rPr lang="en-GB" i="1" dirty="0" smtClean="0"/>
              <a:t>www.</a:t>
            </a:r>
            <a:r>
              <a:rPr lang="en-GB" b="1" i="1" dirty="0" smtClean="0"/>
              <a:t>bikesafe</a:t>
            </a:r>
            <a:r>
              <a:rPr lang="en-GB" i="1" dirty="0" smtClean="0"/>
              <a:t>.co.uk/Police.../Police-Service-of-Northern-Ireland.aspx</a:t>
            </a:r>
            <a:r>
              <a:rPr lang="en-GB" dirty="0" smtClean="0"/>
              <a:t> </a:t>
            </a:r>
          </a:p>
          <a:p>
            <a:pPr eaLnBrk="1" fontAlgn="auto" hangingPunct="1">
              <a:spcBef>
                <a:spcPts val="0"/>
              </a:spcBef>
              <a:spcAft>
                <a:spcPts val="0"/>
              </a:spcAft>
              <a:buFont typeface="Arial" pitchFamily="34" charset="0"/>
              <a:buNone/>
              <a:defRPr/>
            </a:pPr>
            <a:endParaRPr lang="en-GB" dirty="0"/>
          </a:p>
        </p:txBody>
      </p:sp>
      <p:sp>
        <p:nvSpPr>
          <p:cNvPr id="4" name="Slide Number Placeholder 3"/>
          <p:cNvSpPr>
            <a:spLocks noGrp="1"/>
          </p:cNvSpPr>
          <p:nvPr>
            <p:ph type="sldNum" sz="quarter" idx="10"/>
          </p:nvPr>
        </p:nvSpPr>
        <p:spPr/>
        <p:txBody>
          <a:bodyPr/>
          <a:lstStyle/>
          <a:p>
            <a:fld id="{637A514F-9C87-4AB5-8640-9B98598E307A}" type="slidenum">
              <a:rPr lang="en-GB" smtClean="0"/>
              <a:t>6</a:t>
            </a:fld>
            <a:endParaRPr lang="en-GB"/>
          </a:p>
        </p:txBody>
      </p:sp>
    </p:spTree>
    <p:extLst>
      <p:ext uri="{BB962C8B-B14F-4D97-AF65-F5344CB8AC3E}">
        <p14:creationId xmlns:p14="http://schemas.microsoft.com/office/powerpoint/2010/main" val="3708864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eaLnBrk="1" hangingPunct="1">
              <a:spcBef>
                <a:spcPct val="0"/>
              </a:spcBef>
            </a:pPr>
            <a:r>
              <a:rPr lang="en-GB" u="sng" dirty="0" smtClean="0"/>
              <a:t>Teacher Notes</a:t>
            </a:r>
          </a:p>
          <a:p>
            <a:pPr eaLnBrk="1" hangingPunct="1">
              <a:spcBef>
                <a:spcPct val="0"/>
              </a:spcBef>
            </a:pPr>
            <a:endParaRPr lang="en-GB" u="sng" dirty="0" smtClean="0"/>
          </a:p>
          <a:p>
            <a:pPr eaLnBrk="1" hangingPunct="1">
              <a:spcBef>
                <a:spcPct val="0"/>
              </a:spcBef>
            </a:pPr>
            <a:r>
              <a:rPr lang="en-GB" dirty="0" smtClean="0"/>
              <a:t>Fall off your bike and tarmac will shred through your jeans in seconds.  Wearing the right gear is just as important to your safety as servicing your motorcycle and knowing how to ride it.</a:t>
            </a:r>
          </a:p>
          <a:p>
            <a:pPr eaLnBrk="1" hangingPunct="1">
              <a:spcBef>
                <a:spcPct val="0"/>
              </a:spcBef>
            </a:pPr>
            <a:endParaRPr lang="en-GB" dirty="0" smtClean="0"/>
          </a:p>
          <a:p>
            <a:pPr eaLnBrk="1" hangingPunct="1">
              <a:spcBef>
                <a:spcPct val="0"/>
              </a:spcBef>
            </a:pPr>
            <a:r>
              <a:rPr lang="en-GB" dirty="0" smtClean="0"/>
              <a:t>Protective clothing may protect you if you fall off.  It will also protect you from the weather and helps other road users to see you.</a:t>
            </a:r>
          </a:p>
          <a:p>
            <a:pPr eaLnBrk="1" hangingPunct="1">
              <a:spcBef>
                <a:spcPct val="0"/>
              </a:spcBef>
            </a:pPr>
            <a:endParaRPr lang="en-GB" dirty="0" smtClean="0"/>
          </a:p>
          <a:p>
            <a:pPr eaLnBrk="1" hangingPunct="1">
              <a:spcBef>
                <a:spcPct val="0"/>
              </a:spcBef>
            </a:pPr>
            <a:r>
              <a:rPr lang="en-GB" dirty="0" smtClean="0"/>
              <a:t>It is important that you as a motorcyclists can be seen at all times and for this reason you should wear:</a:t>
            </a:r>
          </a:p>
          <a:p>
            <a:pPr eaLnBrk="1" hangingPunct="1">
              <a:spcBef>
                <a:spcPct val="0"/>
              </a:spcBef>
            </a:pPr>
            <a:endParaRPr lang="en-GB" dirty="0" smtClean="0"/>
          </a:p>
          <a:p>
            <a:pPr eaLnBrk="1" hangingPunct="1">
              <a:spcBef>
                <a:spcPct val="0"/>
              </a:spcBef>
            </a:pPr>
            <a:r>
              <a:rPr lang="en-GB" dirty="0" smtClean="0"/>
              <a:t>Bright or fluorescent gear during the day and reflective gear at night</a:t>
            </a:r>
          </a:p>
          <a:p>
            <a:pPr eaLnBrk="1" hangingPunct="1">
              <a:spcBef>
                <a:spcPct val="0"/>
              </a:spcBef>
            </a:pPr>
            <a:endParaRPr lang="en-GB" dirty="0" smtClean="0"/>
          </a:p>
          <a:p>
            <a:pPr eaLnBrk="1" hangingPunct="1">
              <a:spcBef>
                <a:spcPct val="0"/>
              </a:spcBef>
            </a:pPr>
            <a:r>
              <a:rPr lang="en-GB" b="1" u="sng" dirty="0" smtClean="0"/>
              <a:t>HELMETS</a:t>
            </a:r>
          </a:p>
          <a:p>
            <a:pPr eaLnBrk="1" hangingPunct="1">
              <a:spcBef>
                <a:spcPct val="0"/>
              </a:spcBef>
            </a:pPr>
            <a:endParaRPr lang="en-GB" dirty="0" smtClean="0"/>
          </a:p>
          <a:p>
            <a:pPr eaLnBrk="1" hangingPunct="1">
              <a:spcBef>
                <a:spcPct val="0"/>
              </a:spcBef>
            </a:pPr>
            <a:r>
              <a:rPr lang="en-GB" dirty="0" smtClean="0"/>
              <a:t>It is the law in Northern Ireland to wear a safety helmet when riding a motorcycle on the road.  You should invest in the best possible helmet that you can afford.</a:t>
            </a:r>
          </a:p>
          <a:p>
            <a:pPr eaLnBrk="1" hangingPunct="1">
              <a:spcBef>
                <a:spcPct val="0"/>
              </a:spcBef>
            </a:pPr>
            <a:endParaRPr lang="en-GB" dirty="0" smtClean="0"/>
          </a:p>
          <a:p>
            <a:pPr eaLnBrk="1" hangingPunct="1">
              <a:spcBef>
                <a:spcPct val="0"/>
              </a:spcBef>
            </a:pPr>
            <a:r>
              <a:rPr lang="en-GB" dirty="0" smtClean="0"/>
              <a:t>Must comply with British Standards BS6658:1985 and carry the BSI </a:t>
            </a:r>
            <a:r>
              <a:rPr lang="en-GB" dirty="0" err="1" smtClean="0"/>
              <a:t>Kitemark</a:t>
            </a:r>
            <a:endParaRPr lang="en-GB" dirty="0" smtClean="0"/>
          </a:p>
          <a:p>
            <a:pPr eaLnBrk="1" hangingPunct="1">
              <a:spcBef>
                <a:spcPct val="0"/>
              </a:spcBef>
            </a:pPr>
            <a:r>
              <a:rPr lang="en-GB" dirty="0" smtClean="0"/>
              <a:t>Comply with UNECE Regulation 22.05</a:t>
            </a:r>
          </a:p>
          <a:p>
            <a:pPr eaLnBrk="1" hangingPunct="1">
              <a:spcBef>
                <a:spcPct val="0"/>
              </a:spcBef>
            </a:pPr>
            <a:r>
              <a:rPr lang="en-GB" dirty="0" smtClean="0"/>
              <a:t>Comply with any standard accepted by a member of the European Economic Area which offers a level of safety and protection equivalent to BS 6658:1985 and carry a mark equivalent to the BSI </a:t>
            </a:r>
            <a:r>
              <a:rPr lang="en-GB" dirty="0" err="1" smtClean="0"/>
              <a:t>Kitemark</a:t>
            </a:r>
            <a:r>
              <a:rPr lang="en-GB" dirty="0" smtClean="0"/>
              <a:t>.</a:t>
            </a:r>
          </a:p>
          <a:p>
            <a:pPr eaLnBrk="1" hangingPunct="1">
              <a:spcBef>
                <a:spcPct val="0"/>
              </a:spcBef>
            </a:pPr>
            <a:endParaRPr lang="en-GB" dirty="0" smtClean="0"/>
          </a:p>
          <a:p>
            <a:pPr eaLnBrk="1" hangingPunct="1">
              <a:spcBef>
                <a:spcPct val="0"/>
              </a:spcBef>
            </a:pPr>
            <a:r>
              <a:rPr lang="en-GB" dirty="0" smtClean="0"/>
              <a:t>If your helmet receives any serious impact you should always buy a new one.  Damage won’t always be visible to the naked eye.</a:t>
            </a:r>
          </a:p>
          <a:p>
            <a:pPr eaLnBrk="1" hangingPunct="1">
              <a:spcBef>
                <a:spcPct val="0"/>
              </a:spcBef>
            </a:pPr>
            <a:endParaRPr lang="en-GB" dirty="0" smtClean="0"/>
          </a:p>
          <a:p>
            <a:pPr eaLnBrk="1" hangingPunct="1">
              <a:spcBef>
                <a:spcPct val="0"/>
              </a:spcBef>
            </a:pPr>
            <a:r>
              <a:rPr lang="en-GB" dirty="0" smtClean="0"/>
              <a:t>Never buy or wear a second hand helmet, as you may not see if the protective material inside the helmet is damaged.</a:t>
            </a:r>
          </a:p>
          <a:p>
            <a:pPr eaLnBrk="1" hangingPunct="1">
              <a:spcBef>
                <a:spcPct val="0"/>
              </a:spcBef>
            </a:pPr>
            <a:endParaRPr lang="en-GB" dirty="0" smtClean="0"/>
          </a:p>
          <a:p>
            <a:pPr eaLnBrk="1" hangingPunct="1">
              <a:spcBef>
                <a:spcPct val="0"/>
              </a:spcBef>
            </a:pPr>
            <a:r>
              <a:rPr lang="en-GB" u="sng" dirty="0" smtClean="0"/>
              <a:t>Motorcycle clothing </a:t>
            </a:r>
          </a:p>
          <a:p>
            <a:pPr eaLnBrk="1" hangingPunct="1">
              <a:spcBef>
                <a:spcPct val="0"/>
              </a:spcBef>
            </a:pPr>
            <a:endParaRPr lang="en-GB" u="sng" dirty="0" smtClean="0"/>
          </a:p>
          <a:p>
            <a:pPr eaLnBrk="1" hangingPunct="1">
              <a:spcBef>
                <a:spcPct val="0"/>
              </a:spcBef>
            </a:pPr>
            <a:r>
              <a:rPr lang="en-GB" dirty="0" smtClean="0"/>
              <a:t>There are two main types:</a:t>
            </a:r>
          </a:p>
          <a:p>
            <a:pPr eaLnBrk="1" hangingPunct="1">
              <a:spcBef>
                <a:spcPct val="0"/>
              </a:spcBef>
            </a:pPr>
            <a:endParaRPr lang="en-GB" dirty="0" smtClean="0"/>
          </a:p>
          <a:p>
            <a:pPr eaLnBrk="1" hangingPunct="1">
              <a:spcBef>
                <a:spcPct val="0"/>
              </a:spcBef>
              <a:buFontTx/>
              <a:buChar char="•"/>
            </a:pPr>
            <a:r>
              <a:rPr lang="en-GB" dirty="0" smtClean="0"/>
              <a:t>Clothing made from man-made materials</a:t>
            </a:r>
          </a:p>
          <a:p>
            <a:pPr eaLnBrk="1" hangingPunct="1">
              <a:spcBef>
                <a:spcPct val="0"/>
              </a:spcBef>
              <a:buFontTx/>
              <a:buChar char="•"/>
            </a:pPr>
            <a:r>
              <a:rPr lang="en-GB" dirty="0" smtClean="0"/>
              <a:t>Leather clothing</a:t>
            </a:r>
          </a:p>
          <a:p>
            <a:pPr eaLnBrk="1" hangingPunct="1">
              <a:spcBef>
                <a:spcPct val="0"/>
              </a:spcBef>
              <a:buFontTx/>
              <a:buChar char="•"/>
            </a:pPr>
            <a:endParaRPr lang="en-GB" dirty="0" smtClean="0"/>
          </a:p>
          <a:p>
            <a:pPr eaLnBrk="1" hangingPunct="1">
              <a:spcBef>
                <a:spcPct val="0"/>
              </a:spcBef>
              <a:buFontTx/>
              <a:buChar char="•"/>
            </a:pPr>
            <a:r>
              <a:rPr lang="en-GB" dirty="0" smtClean="0"/>
              <a:t>When you are choosing protective motorcycle clothing make sure you look for additional protection for the shoulders, elbows and knees.  It should have armour at the points which are most vulnerable in a crash.</a:t>
            </a:r>
          </a:p>
          <a:p>
            <a:pPr eaLnBrk="1" hangingPunct="1">
              <a:spcBef>
                <a:spcPct val="0"/>
              </a:spcBef>
              <a:buFontTx/>
              <a:buChar char="•"/>
            </a:pPr>
            <a:endParaRPr lang="en-GB" dirty="0" smtClean="0"/>
          </a:p>
          <a:p>
            <a:pPr eaLnBrk="1" hangingPunct="1">
              <a:spcBef>
                <a:spcPct val="0"/>
              </a:spcBef>
              <a:buFontTx/>
              <a:buChar char="•"/>
            </a:pPr>
            <a:r>
              <a:rPr lang="en-GB" dirty="0" smtClean="0"/>
              <a:t>Don’t buy second hand kit, unless you know exactly who owned it and it has not been involved in any collisions.  </a:t>
            </a:r>
          </a:p>
          <a:p>
            <a:pPr eaLnBrk="1" hangingPunct="1">
              <a:spcBef>
                <a:spcPct val="0"/>
              </a:spcBef>
              <a:buFontTx/>
              <a:buChar char="•"/>
            </a:pPr>
            <a:endParaRPr lang="en-GB" dirty="0" smtClean="0"/>
          </a:p>
          <a:p>
            <a:pPr eaLnBrk="1" hangingPunct="1">
              <a:spcBef>
                <a:spcPct val="0"/>
              </a:spcBef>
            </a:pPr>
            <a:r>
              <a:rPr lang="en-GB" u="sng" dirty="0" smtClean="0"/>
              <a:t>Other Clothing</a:t>
            </a:r>
          </a:p>
          <a:p>
            <a:pPr eaLnBrk="1" hangingPunct="1">
              <a:spcBef>
                <a:spcPct val="0"/>
              </a:spcBef>
            </a:pPr>
            <a:endParaRPr lang="en-GB" u="sng" dirty="0" smtClean="0"/>
          </a:p>
          <a:p>
            <a:pPr eaLnBrk="1" hangingPunct="1">
              <a:spcBef>
                <a:spcPct val="0"/>
              </a:spcBef>
            </a:pPr>
            <a:r>
              <a:rPr lang="en-GB" dirty="0" smtClean="0"/>
              <a:t>Good gloves are essential when you ride a motorcycle.  Never be tempted to ride without gloves.  If you fall off you could seriously injure your hands.</a:t>
            </a:r>
          </a:p>
          <a:p>
            <a:pPr eaLnBrk="1" hangingPunct="1">
              <a:spcBef>
                <a:spcPct val="0"/>
              </a:spcBef>
            </a:pPr>
            <a:endParaRPr lang="en-GB" dirty="0" smtClean="0"/>
          </a:p>
          <a:p>
            <a:pPr eaLnBrk="1" hangingPunct="1">
              <a:spcBef>
                <a:spcPct val="0"/>
              </a:spcBef>
            </a:pPr>
            <a:r>
              <a:rPr lang="en-GB" dirty="0" smtClean="0"/>
              <a:t>Boots – it is important to wear good boots or footwear when you ride a motorcycle.  If you wear sandals or trainers your feet will have little or no protection if you fall off.  Look for boots which have protection for the shin, heel and ankle.  </a:t>
            </a:r>
          </a:p>
          <a:p>
            <a:pPr eaLnBrk="1" hangingPunct="1">
              <a:spcBef>
                <a:spcPct val="0"/>
              </a:spcBef>
            </a:pPr>
            <a:endParaRPr lang="en-GB" dirty="0" smtClean="0"/>
          </a:p>
          <a:p>
            <a:pPr eaLnBrk="1" hangingPunct="1">
              <a:spcBef>
                <a:spcPct val="0"/>
              </a:spcBef>
            </a:pPr>
            <a:r>
              <a:rPr lang="en-GB" dirty="0" smtClean="0"/>
              <a:t>Visor and goggles – A visor or goggles are vital to protect your eyes from wind, rain, insects and road dirt.</a:t>
            </a:r>
          </a:p>
          <a:p>
            <a:pPr eaLnBrk="1" hangingPunct="1">
              <a:spcBef>
                <a:spcPct val="0"/>
              </a:spcBef>
            </a:pPr>
            <a:endParaRPr lang="en-GB" dirty="0" smtClean="0"/>
          </a:p>
          <a:p>
            <a:pPr eaLnBrk="1" hangingPunct="1">
              <a:spcBef>
                <a:spcPct val="0"/>
              </a:spcBef>
            </a:pPr>
            <a:r>
              <a:rPr lang="en-GB" dirty="0" smtClean="0"/>
              <a:t>All visors or goggles are like helmets and must comply with the relevant safety regulations.</a:t>
            </a:r>
          </a:p>
          <a:p>
            <a:pPr eaLnBrk="1" hangingPunct="1">
              <a:spcBef>
                <a:spcPct val="0"/>
              </a:spcBef>
            </a:pPr>
            <a:endParaRPr lang="en-GB" dirty="0" smtClean="0"/>
          </a:p>
          <a:p>
            <a:pPr eaLnBrk="1" hangingPunct="1">
              <a:spcBef>
                <a:spcPct val="0"/>
              </a:spcBef>
            </a:pPr>
            <a:r>
              <a:rPr lang="en-GB" dirty="0" smtClean="0"/>
              <a:t>It is important that you keep your visor or goggles clean.  You must have a clear view of the road ahead at all times.  To clean your visor or goggles wash them with warm soapy water.  Do not use solvents or petrol.</a:t>
            </a:r>
          </a:p>
          <a:p>
            <a:pPr eaLnBrk="1" hangingPunct="1">
              <a:spcBef>
                <a:spcPct val="0"/>
              </a:spcBef>
            </a:pPr>
            <a:endParaRPr lang="en-GB" dirty="0" smtClean="0"/>
          </a:p>
          <a:p>
            <a:pPr eaLnBrk="1" hangingPunct="1">
              <a:spcBef>
                <a:spcPct val="0"/>
              </a:spcBef>
            </a:pPr>
            <a:r>
              <a:rPr lang="en-GB" dirty="0" smtClean="0"/>
              <a:t>Please note that if you turn up for a motorcycle test and are not wearing the appropriate standard of clothing the examiner can refuse to carry out the test.  The following are examples of clothing that may not be acceptable.  It would not be advisable to wear any of this clothing on a motorcycle at any time:</a:t>
            </a:r>
          </a:p>
          <a:p>
            <a:pPr eaLnBrk="1" hangingPunct="1">
              <a:spcBef>
                <a:spcPct val="0"/>
              </a:spcBef>
            </a:pPr>
            <a:endParaRPr lang="en-GB" dirty="0" smtClean="0"/>
          </a:p>
          <a:p>
            <a:pPr eaLnBrk="1" hangingPunct="1">
              <a:spcBef>
                <a:spcPct val="0"/>
              </a:spcBef>
              <a:buFontTx/>
              <a:buChar char="•"/>
            </a:pPr>
            <a:r>
              <a:rPr lang="en-GB" dirty="0" smtClean="0"/>
              <a:t>Lightweight training shoes</a:t>
            </a:r>
          </a:p>
          <a:p>
            <a:pPr eaLnBrk="1" hangingPunct="1">
              <a:spcBef>
                <a:spcPct val="0"/>
              </a:spcBef>
              <a:buFontTx/>
              <a:buChar char="•"/>
            </a:pPr>
            <a:r>
              <a:rPr lang="en-GB" dirty="0" smtClean="0"/>
              <a:t>Plimsolls or canvas basket ball trainers</a:t>
            </a:r>
          </a:p>
          <a:p>
            <a:pPr eaLnBrk="1" hangingPunct="1">
              <a:spcBef>
                <a:spcPct val="0"/>
              </a:spcBef>
              <a:buFontTx/>
              <a:buChar char="•"/>
            </a:pPr>
            <a:r>
              <a:rPr lang="en-GB" dirty="0" smtClean="0"/>
              <a:t>Any form of clothing with areas of exposed skin</a:t>
            </a:r>
          </a:p>
          <a:p>
            <a:pPr eaLnBrk="1" hangingPunct="1">
              <a:spcBef>
                <a:spcPct val="0"/>
              </a:spcBef>
              <a:buFontTx/>
              <a:buChar char="•"/>
            </a:pPr>
            <a:r>
              <a:rPr lang="en-GB" dirty="0" smtClean="0"/>
              <a:t>Shell suit or lightweight track suit</a:t>
            </a:r>
          </a:p>
          <a:p>
            <a:pPr eaLnBrk="1" hangingPunct="1">
              <a:spcBef>
                <a:spcPct val="0"/>
              </a:spcBef>
              <a:buFontTx/>
              <a:buChar char="•"/>
            </a:pPr>
            <a:r>
              <a:rPr lang="en-GB" dirty="0" smtClean="0"/>
              <a:t>Distressed ripped jeans</a:t>
            </a:r>
          </a:p>
          <a:p>
            <a:pPr eaLnBrk="1" hangingPunct="1">
              <a:spcBef>
                <a:spcPct val="0"/>
              </a:spcBef>
              <a:buFontTx/>
              <a:buChar char="•"/>
            </a:pPr>
            <a:r>
              <a:rPr lang="en-GB" dirty="0" smtClean="0"/>
              <a:t>Lightweight fleece or </a:t>
            </a:r>
            <a:r>
              <a:rPr lang="en-GB" dirty="0" err="1" smtClean="0"/>
              <a:t>hoody</a:t>
            </a:r>
            <a:endParaRPr lang="en-GB" dirty="0" smtClean="0"/>
          </a:p>
          <a:p>
            <a:pPr eaLnBrk="1" hangingPunct="1">
              <a:spcBef>
                <a:spcPct val="0"/>
              </a:spcBef>
              <a:buFontTx/>
              <a:buChar char="•"/>
            </a:pPr>
            <a:r>
              <a:rPr lang="en-GB" dirty="0" smtClean="0"/>
              <a:t>No gloves or skiing gloves</a:t>
            </a:r>
            <a:endParaRPr lang="en-GB" dirty="0"/>
          </a:p>
        </p:txBody>
      </p:sp>
      <p:sp>
        <p:nvSpPr>
          <p:cNvPr id="4" name="Slide Number Placeholder 3"/>
          <p:cNvSpPr>
            <a:spLocks noGrp="1"/>
          </p:cNvSpPr>
          <p:nvPr>
            <p:ph type="sldNum" sz="quarter" idx="10"/>
          </p:nvPr>
        </p:nvSpPr>
        <p:spPr/>
        <p:txBody>
          <a:bodyPr/>
          <a:lstStyle/>
          <a:p>
            <a:fld id="{637A514F-9C87-4AB5-8640-9B98598E307A}" type="slidenum">
              <a:rPr lang="en-GB" smtClean="0"/>
              <a:t>7</a:t>
            </a:fld>
            <a:endParaRPr lang="en-GB"/>
          </a:p>
        </p:txBody>
      </p:sp>
    </p:spTree>
    <p:extLst>
      <p:ext uri="{BB962C8B-B14F-4D97-AF65-F5344CB8AC3E}">
        <p14:creationId xmlns:p14="http://schemas.microsoft.com/office/powerpoint/2010/main" val="10493634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eaLnBrk="1" fontAlgn="auto" hangingPunct="1">
              <a:spcBef>
                <a:spcPts val="0"/>
              </a:spcBef>
              <a:spcAft>
                <a:spcPts val="0"/>
              </a:spcAft>
              <a:defRPr/>
            </a:pPr>
            <a:r>
              <a:rPr lang="en-GB" u="sng" dirty="0" smtClean="0"/>
              <a:t>Teacher Notes</a:t>
            </a:r>
          </a:p>
          <a:p>
            <a:pPr eaLnBrk="1" fontAlgn="auto" hangingPunct="1">
              <a:spcBef>
                <a:spcPts val="0"/>
              </a:spcBef>
              <a:spcAft>
                <a:spcPts val="0"/>
              </a:spcAft>
              <a:defRPr/>
            </a:pPr>
            <a:endParaRPr lang="en-GB" u="sng" dirty="0" smtClean="0"/>
          </a:p>
          <a:p>
            <a:pPr eaLnBrk="1" fontAlgn="auto" hangingPunct="1">
              <a:spcBef>
                <a:spcPts val="0"/>
              </a:spcBef>
              <a:spcAft>
                <a:spcPts val="0"/>
              </a:spcAft>
              <a:defRPr/>
            </a:pPr>
            <a:r>
              <a:rPr lang="en-GB" dirty="0" smtClean="0"/>
              <a:t>Advice for Drivers:</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Here are a few simple ways of avoiding crashes with motorcycles:</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THINK!  Take longer to look for bikes:</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Look carefully for motorbikes when you pull out a junction.  If you are approaching a junction, look out for motorcyclists pulling out too.</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KEEP YOUR DISTANCE</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Driving too close can intimidate a less experienced motorcyclist.</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CHECK FOR BIKES WHEN CHANGING LANES</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A motorcyclist may be in the space you want to move into, or moving into it fast.  Remember your blind spot.</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CHECK FOR BIKES WHEN TURNING</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Parked cars or large vehicles can obstruct your view of a motorcyclist.</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MOTORCYCLISTS MIGHT PASS YOU ON EITHER SIDE</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Double-check for motorcyclists, whether you’re turning left or right.</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PARK SAFELY</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Check for motorcyclists before opening your car door – and ensure that your passengers do the same.  When you pull away, remember to look specifically for motorcyclists as they can accelerate faster than cars.</a:t>
            </a:r>
            <a:endParaRPr lang="en-GB" dirty="0"/>
          </a:p>
        </p:txBody>
      </p:sp>
      <p:sp>
        <p:nvSpPr>
          <p:cNvPr id="4" name="Slide Number Placeholder 3"/>
          <p:cNvSpPr>
            <a:spLocks noGrp="1"/>
          </p:cNvSpPr>
          <p:nvPr>
            <p:ph type="sldNum" sz="quarter" idx="10"/>
          </p:nvPr>
        </p:nvSpPr>
        <p:spPr/>
        <p:txBody>
          <a:bodyPr/>
          <a:lstStyle/>
          <a:p>
            <a:fld id="{637A514F-9C87-4AB5-8640-9B98598E307A}" type="slidenum">
              <a:rPr lang="en-GB" smtClean="0"/>
              <a:t>8</a:t>
            </a:fld>
            <a:endParaRPr lang="en-GB"/>
          </a:p>
        </p:txBody>
      </p:sp>
    </p:spTree>
    <p:extLst>
      <p:ext uri="{BB962C8B-B14F-4D97-AF65-F5344CB8AC3E}">
        <p14:creationId xmlns:p14="http://schemas.microsoft.com/office/powerpoint/2010/main" val="74375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Teachers</a:t>
            </a:r>
            <a:r>
              <a:rPr lang="en-GB" baseline="0" dirty="0" smtClean="0"/>
              <a:t> should complete the pre-evaluation before watching the video. This is located at Annex A in the teaching notes.</a:t>
            </a:r>
          </a:p>
          <a:p>
            <a:endParaRPr lang="en-GB" baseline="0" dirty="0" smtClean="0"/>
          </a:p>
          <a:p>
            <a:r>
              <a:rPr lang="en-GB" baseline="0" dirty="0" smtClean="0"/>
              <a:t>Please complete by asking your class the questions- this could be answered by a show of hands. Please tick one answer box per question.</a:t>
            </a:r>
          </a:p>
          <a:p>
            <a:endParaRPr lang="en-GB" baseline="0" dirty="0" smtClean="0"/>
          </a:p>
          <a:p>
            <a:r>
              <a:rPr lang="en-GB" baseline="0" dirty="0" smtClean="0"/>
              <a:t>If teachers could complete a hard copy of this and then return to Road Safety Promotion and Outreach Branch, Room G-31, Clarence Court, 10-18 Adelaide Street, Belfast, BT2 8GB or email </a:t>
            </a:r>
            <a:r>
              <a:rPr lang="en-GB" baseline="0" smtClean="0"/>
              <a:t>to  </a:t>
            </a:r>
            <a:r>
              <a:rPr lang="en-GB" sz="1200" u="sng" kern="1200" smtClean="0">
                <a:solidFill>
                  <a:schemeClr val="tx1"/>
                </a:solidFill>
                <a:effectLst/>
                <a:latin typeface="+mn-lt"/>
                <a:ea typeface="+mn-ea"/>
                <a:cs typeface="+mn-cs"/>
                <a:hlinkClick r:id="rId3"/>
              </a:rPr>
              <a:t>safeandsustainabletravel@infrastructure-ni.gov.uk</a:t>
            </a:r>
            <a:endParaRPr lang="en-GB" baseline="0" dirty="0" smtClean="0"/>
          </a:p>
          <a:p>
            <a:endParaRPr lang="en-GB" dirty="0"/>
          </a:p>
        </p:txBody>
      </p:sp>
      <p:sp>
        <p:nvSpPr>
          <p:cNvPr id="4" name="Slide Number Placeholder 3"/>
          <p:cNvSpPr>
            <a:spLocks noGrp="1"/>
          </p:cNvSpPr>
          <p:nvPr>
            <p:ph type="sldNum" sz="quarter" idx="10"/>
          </p:nvPr>
        </p:nvSpPr>
        <p:spPr/>
        <p:txBody>
          <a:bodyPr/>
          <a:lstStyle/>
          <a:p>
            <a:fld id="{96A60E34-CC33-498D-B0BA-3E46799CFBAA}" type="slidenum">
              <a:rPr lang="en-GB" smtClean="0"/>
              <a:pPr/>
              <a:t>9</a:t>
            </a:fld>
            <a:endParaRPr lang="en-GB"/>
          </a:p>
        </p:txBody>
      </p:sp>
    </p:spTree>
    <p:extLst>
      <p:ext uri="{BB962C8B-B14F-4D97-AF65-F5344CB8AC3E}">
        <p14:creationId xmlns:p14="http://schemas.microsoft.com/office/powerpoint/2010/main" val="2815448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804FF46-193C-4202-9C2F-FACCF2CF9263}" type="datetimeFigureOut">
              <a:rPr lang="en-GB" smtClean="0"/>
              <a:t>30/01/2018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69BCE7-6D25-454A-B504-4A3C04098E66}"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04FF46-193C-4202-9C2F-FACCF2CF9263}" type="datetimeFigureOut">
              <a:rPr lang="en-GB" smtClean="0"/>
              <a:t>30/01/2018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69BCE7-6D25-454A-B504-4A3C04098E6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04FF46-193C-4202-9C2F-FACCF2CF9263}" type="datetimeFigureOut">
              <a:rPr lang="en-GB" smtClean="0"/>
              <a:t>30/01/2018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69BCE7-6D25-454A-B504-4A3C04098E66}"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04FF46-193C-4202-9C2F-FACCF2CF9263}" type="datetimeFigureOut">
              <a:rPr lang="en-GB" smtClean="0"/>
              <a:t>30/01/2018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69BCE7-6D25-454A-B504-4A3C04098E66}"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04FF46-193C-4202-9C2F-FACCF2CF9263}" type="datetimeFigureOut">
              <a:rPr lang="en-GB" smtClean="0"/>
              <a:t>30/01/2018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69BCE7-6D25-454A-B504-4A3C04098E66}"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804FF46-193C-4202-9C2F-FACCF2CF9263}" type="datetimeFigureOut">
              <a:rPr lang="en-GB" smtClean="0"/>
              <a:t>30/01/2018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69BCE7-6D25-454A-B504-4A3C04098E66}"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804FF46-193C-4202-9C2F-FACCF2CF9263}" type="datetimeFigureOut">
              <a:rPr lang="en-GB" smtClean="0"/>
              <a:t>30/01/2018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C69BCE7-6D25-454A-B504-4A3C04098E66}"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804FF46-193C-4202-9C2F-FACCF2CF9263}" type="datetimeFigureOut">
              <a:rPr lang="en-GB" smtClean="0"/>
              <a:t>30/01/2018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C69BCE7-6D25-454A-B504-4A3C04098E66}"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04FF46-193C-4202-9C2F-FACCF2CF9263}" type="datetimeFigureOut">
              <a:rPr lang="en-GB" smtClean="0"/>
              <a:t>30/01/2018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C69BCE7-6D25-454A-B504-4A3C04098E66}"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04FF46-193C-4202-9C2F-FACCF2CF9263}" type="datetimeFigureOut">
              <a:rPr lang="en-GB" smtClean="0"/>
              <a:t>30/01/2018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69BCE7-6D25-454A-B504-4A3C04098E66}"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04FF46-193C-4202-9C2F-FACCF2CF9263}" type="datetimeFigureOut">
              <a:rPr lang="en-GB" smtClean="0"/>
              <a:t>30/01/2018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69BCE7-6D25-454A-B504-4A3C04098E66}"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04FF46-193C-4202-9C2F-FACCF2CF9263}" type="datetimeFigureOut">
              <a:rPr lang="en-GB" smtClean="0"/>
              <a:t>30/01/2018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69BCE7-6D25-454A-B504-4A3C04098E66}"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s://www.youtube.com/watch?v=7hpPrF_ibKw"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0" y="2287024"/>
            <a:ext cx="9144000" cy="707886"/>
          </a:xfrm>
          <a:prstGeom prst="rect">
            <a:avLst/>
          </a:prstGeom>
          <a:noFill/>
        </p:spPr>
        <p:txBody>
          <a:bodyPr wrap="square" rtlCol="0">
            <a:spAutoFit/>
          </a:bodyPr>
          <a:lstStyle/>
          <a:p>
            <a:pPr algn="ctr"/>
            <a:r>
              <a:rPr lang="en-US" sz="4000" b="1" dirty="0" smtClean="0">
                <a:solidFill>
                  <a:srgbClr val="254061"/>
                </a:solidFill>
                <a:latin typeface="Helvetica Neue"/>
                <a:cs typeface="Helvetica Neue"/>
              </a:rPr>
              <a:t>Motorcyclists</a:t>
            </a:r>
            <a:endParaRPr lang="en-US" sz="4000" b="1" dirty="0">
              <a:solidFill>
                <a:srgbClr val="254061"/>
              </a:solidFill>
              <a:latin typeface="Helvetica Neue"/>
              <a:cs typeface="Helvetica Neue"/>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aphicFrame>
        <p:nvGraphicFramePr>
          <p:cNvPr id="3" name="Table 2"/>
          <p:cNvGraphicFramePr>
            <a:graphicFrameLocks noGrp="1"/>
          </p:cNvGraphicFramePr>
          <p:nvPr/>
        </p:nvGraphicFramePr>
        <p:xfrm>
          <a:off x="539552" y="1922353"/>
          <a:ext cx="8064896" cy="4536504"/>
        </p:xfrm>
        <a:graphic>
          <a:graphicData uri="http://schemas.openxmlformats.org/drawingml/2006/table">
            <a:tbl>
              <a:tblPr/>
              <a:tblGrid>
                <a:gridCol w="2866271"/>
                <a:gridCol w="1039725"/>
                <a:gridCol w="1039725"/>
                <a:gridCol w="1039725"/>
                <a:gridCol w="1039725"/>
                <a:gridCol w="1039725"/>
              </a:tblGrid>
              <a:tr h="756084">
                <a:tc>
                  <a:txBody>
                    <a:bodyPr/>
                    <a:lstStyle/>
                    <a:p>
                      <a:pPr algn="l" fontAlgn="b"/>
                      <a:endParaRPr lang="en-GB" sz="1400" b="0" i="0" u="none" strike="noStrike" dirty="0">
                        <a:solidFill>
                          <a:srgbClr val="000000"/>
                        </a:solidFill>
                        <a:latin typeface="Calibri"/>
                      </a:endParaRPr>
                    </a:p>
                  </a:txBody>
                  <a:tcPr marL="5310" marR="5310" marT="5310" marB="0" anchor="b">
                    <a:lnL>
                      <a:noFill/>
                    </a:lnL>
                    <a:lnR w="6350" cap="flat" cmpd="sng" algn="ctr">
                      <a:solidFill>
                        <a:srgbClr val="254061"/>
                      </a:solidFill>
                      <a:prstDash val="solid"/>
                      <a:round/>
                      <a:headEnd type="none" w="med" len="med"/>
                      <a:tailEnd type="none" w="med" len="med"/>
                    </a:lnR>
                    <a:lnT>
                      <a:noFill/>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Strongly 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smtClean="0">
                          <a:solidFill>
                            <a:srgbClr val="254061"/>
                          </a:solidFill>
                          <a:latin typeface="Calibri"/>
                        </a:rPr>
                        <a:t>Don't </a:t>
                      </a:r>
                      <a:r>
                        <a:rPr lang="en-GB" sz="1400" b="1" i="0" u="none" strike="noStrike" dirty="0">
                          <a:solidFill>
                            <a:srgbClr val="254061"/>
                          </a:solidFill>
                          <a:latin typeface="Calibri"/>
                        </a:rPr>
                        <a:t>Mind</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Strongly 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You</a:t>
                      </a:r>
                      <a:r>
                        <a:rPr lang="en-GB" sz="1400" b="1" baseline="0" dirty="0" smtClean="0">
                          <a:solidFill>
                            <a:schemeClr val="accent1">
                              <a:lumMod val="50000"/>
                            </a:schemeClr>
                          </a:solidFill>
                          <a:latin typeface="+mj-lt"/>
                          <a:ea typeface="Calibri"/>
                          <a:cs typeface="Times New Roman"/>
                        </a:rPr>
                        <a:t> do not need to do the Compulsory Basic Training before you ride a moped</a:t>
                      </a:r>
                      <a:endParaRPr lang="en-GB" sz="1400" dirty="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pitchFamily="18" charset="0"/>
                        </a:rPr>
                        <a:t>There are two parts to the motorcycle test</a:t>
                      </a:r>
                      <a:endParaRPr lang="en-GB" sz="1400" b="1" dirty="0">
                        <a:solidFill>
                          <a:schemeClr val="accent1">
                            <a:lumMod val="50000"/>
                          </a:schemeClr>
                        </a:solidFill>
                        <a:latin typeface="+mj-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Motorcyclists are usually at fault</a:t>
                      </a:r>
                      <a:r>
                        <a:rPr lang="en-GB" sz="1400" b="1" baseline="0" dirty="0" smtClean="0">
                          <a:solidFill>
                            <a:schemeClr val="accent1">
                              <a:lumMod val="50000"/>
                            </a:schemeClr>
                          </a:solidFill>
                          <a:latin typeface="+mj-lt"/>
                          <a:ea typeface="Calibri"/>
                          <a:cs typeface="Times New Roman"/>
                        </a:rPr>
                        <a:t> when there is a collision</a:t>
                      </a:r>
                      <a:endParaRPr lang="en-GB" sz="1400" b="1" dirty="0" smtClean="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pitchFamily="18" charset="0"/>
                        </a:rPr>
                        <a:t>Further motorcycle training may reduce your insurance premium</a:t>
                      </a:r>
                      <a:endParaRPr lang="en-GB" sz="1400" b="1" dirty="0">
                        <a:solidFill>
                          <a:schemeClr val="accent1">
                            <a:lumMod val="50000"/>
                          </a:schemeClr>
                        </a:solidFill>
                        <a:latin typeface="+mj-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pitchFamily="18" charset="0"/>
                        </a:rPr>
                        <a:t>The law says you must wear a helmet on the road when</a:t>
                      </a:r>
                      <a:r>
                        <a:rPr lang="en-GB" sz="1400" b="1" baseline="0" dirty="0" smtClean="0">
                          <a:solidFill>
                            <a:schemeClr val="accent1">
                              <a:lumMod val="50000"/>
                            </a:schemeClr>
                          </a:solidFill>
                          <a:latin typeface="+mj-lt"/>
                          <a:ea typeface="Calibri"/>
                          <a:cs typeface="Times New Roman" pitchFamily="18" charset="0"/>
                        </a:rPr>
                        <a:t> motorcycling</a:t>
                      </a:r>
                      <a:endParaRPr lang="en-GB" sz="1400" b="1" dirty="0">
                        <a:solidFill>
                          <a:schemeClr val="accent1">
                            <a:lumMod val="50000"/>
                          </a:schemeClr>
                        </a:solidFill>
                        <a:latin typeface="+mj-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bl>
          </a:graphicData>
        </a:graphic>
      </p:graphicFrame>
      <p:sp>
        <p:nvSpPr>
          <p:cNvPr id="4" name="TextBox 3"/>
          <p:cNvSpPr txBox="1"/>
          <p:nvPr/>
        </p:nvSpPr>
        <p:spPr>
          <a:xfrm>
            <a:off x="675249" y="1117995"/>
            <a:ext cx="5667494" cy="461665"/>
          </a:xfrm>
          <a:prstGeom prst="rect">
            <a:avLst/>
          </a:prstGeom>
          <a:noFill/>
        </p:spPr>
        <p:txBody>
          <a:bodyPr wrap="square" rtlCol="0">
            <a:spAutoFit/>
          </a:bodyPr>
          <a:lstStyle/>
          <a:p>
            <a:r>
              <a:rPr lang="en-US" sz="2400" b="1" dirty="0" smtClean="0">
                <a:solidFill>
                  <a:srgbClr val="254061"/>
                </a:solidFill>
                <a:latin typeface="Helvetica Neue"/>
                <a:cs typeface="Helvetica Neue"/>
              </a:rPr>
              <a:t>Pre-Evaluation – Motorcyclists</a:t>
            </a:r>
            <a:endParaRPr lang="en-US" sz="2400" b="1" dirty="0">
              <a:solidFill>
                <a:srgbClr val="254061"/>
              </a:solidFill>
              <a:latin typeface="Helvetica Neue"/>
              <a:cs typeface="Helvetica Neue"/>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675248" y="887163"/>
            <a:ext cx="8468751" cy="646331"/>
          </a:xfrm>
          <a:prstGeom prst="rect">
            <a:avLst/>
          </a:prstGeom>
          <a:noFill/>
        </p:spPr>
        <p:txBody>
          <a:bodyPr wrap="square" rtlCol="0">
            <a:spAutoFit/>
          </a:bodyPr>
          <a:lstStyle/>
          <a:p>
            <a:r>
              <a:rPr lang="en-US" sz="3600" b="1" dirty="0" smtClean="0">
                <a:solidFill>
                  <a:srgbClr val="254061"/>
                </a:solidFill>
                <a:latin typeface="Helvetica Neue"/>
                <a:cs typeface="Helvetica Neue"/>
              </a:rPr>
              <a:t>Video</a:t>
            </a:r>
            <a:endParaRPr lang="en-US" sz="3600" b="1" dirty="0">
              <a:solidFill>
                <a:srgbClr val="254061"/>
              </a:solidFill>
              <a:latin typeface="Helvetica Neue"/>
              <a:cs typeface="Helvetica Neue"/>
            </a:endParaRPr>
          </a:p>
        </p:txBody>
      </p:sp>
      <p:sp>
        <p:nvSpPr>
          <p:cNvPr id="6" name="Action Button: Movie 5">
            <a:hlinkClick r:id="rId4" highlightClick="1"/>
          </p:cNvPr>
          <p:cNvSpPr/>
          <p:nvPr/>
        </p:nvSpPr>
        <p:spPr>
          <a:xfrm>
            <a:off x="3108960" y="2855742"/>
            <a:ext cx="2574388" cy="1772529"/>
          </a:xfrm>
          <a:prstGeom prst="actionButtonMovi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TextBox 6"/>
          <p:cNvSpPr txBox="1"/>
          <p:nvPr/>
        </p:nvSpPr>
        <p:spPr>
          <a:xfrm>
            <a:off x="0" y="2132856"/>
            <a:ext cx="9144000" cy="461665"/>
          </a:xfrm>
          <a:prstGeom prst="rect">
            <a:avLst/>
          </a:prstGeom>
          <a:noFill/>
        </p:spPr>
        <p:txBody>
          <a:bodyPr wrap="square" rtlCol="0">
            <a:spAutoFit/>
          </a:bodyPr>
          <a:lstStyle/>
          <a:p>
            <a:pPr algn="ctr"/>
            <a:r>
              <a:rPr lang="en-US" sz="2400" b="1" dirty="0" smtClean="0">
                <a:solidFill>
                  <a:srgbClr val="254061"/>
                </a:solidFill>
                <a:latin typeface="Helvetica Neue"/>
                <a:cs typeface="Helvetica Neue"/>
              </a:rPr>
              <a:t>Who’s Underneath?</a:t>
            </a:r>
            <a:endParaRPr lang="en-US" sz="2400" b="1" dirty="0">
              <a:solidFill>
                <a:srgbClr val="254061"/>
              </a:solidFill>
              <a:latin typeface="Helvetica Neue"/>
              <a:cs typeface="Helvetica Neue"/>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0" y="836712"/>
            <a:ext cx="6012160" cy="523220"/>
          </a:xfrm>
          <a:prstGeom prst="rect">
            <a:avLst/>
          </a:prstGeom>
          <a:noFill/>
        </p:spPr>
        <p:txBody>
          <a:bodyPr wrap="square" rtlCol="0">
            <a:spAutoFit/>
          </a:bodyPr>
          <a:lstStyle/>
          <a:p>
            <a:pPr algn="ctr"/>
            <a:r>
              <a:rPr lang="en-US" sz="2800" b="1" dirty="0" smtClean="0">
                <a:solidFill>
                  <a:srgbClr val="254061"/>
                </a:solidFill>
                <a:latin typeface="Helvetica Neue"/>
                <a:cs typeface="Helvetica Neue"/>
              </a:rPr>
              <a:t>Learning to Ride a Motorcycle</a:t>
            </a:r>
            <a:endParaRPr lang="en-US" sz="2800" b="1" dirty="0">
              <a:solidFill>
                <a:srgbClr val="254061"/>
              </a:solidFill>
              <a:latin typeface="Helvetica Neue"/>
              <a:cs typeface="Helvetica Neue"/>
            </a:endParaRPr>
          </a:p>
        </p:txBody>
      </p:sp>
      <p:pic>
        <p:nvPicPr>
          <p:cNvPr id="8" name="Picture 2" descr="C:\Users\0150875\Desktop\motorcycle_medium[1].jpg"/>
          <p:cNvPicPr>
            <a:picLocks noChangeAspect="1" noChangeArrowheads="1"/>
          </p:cNvPicPr>
          <p:nvPr/>
        </p:nvPicPr>
        <p:blipFill>
          <a:blip r:embed="rId4" cstate="print"/>
          <a:srcRect l="4255" t="2524" r="2133" b="4093"/>
          <a:stretch>
            <a:fillRect/>
          </a:stretch>
        </p:blipFill>
        <p:spPr bwMode="auto">
          <a:xfrm>
            <a:off x="5796136" y="2348880"/>
            <a:ext cx="2448272" cy="4117548"/>
          </a:xfrm>
          <a:prstGeom prst="rect">
            <a:avLst/>
          </a:prstGeom>
          <a:noFill/>
          <a:ln w="9525">
            <a:noFill/>
            <a:miter lim="800000"/>
            <a:headEnd/>
            <a:tailEnd/>
          </a:ln>
        </p:spPr>
      </p:pic>
      <p:sp>
        <p:nvSpPr>
          <p:cNvPr id="9" name="TextBox 8"/>
          <p:cNvSpPr txBox="1"/>
          <p:nvPr/>
        </p:nvSpPr>
        <p:spPr>
          <a:xfrm>
            <a:off x="539552" y="2276872"/>
            <a:ext cx="4896544" cy="2677656"/>
          </a:xfrm>
          <a:prstGeom prst="rect">
            <a:avLst/>
          </a:prstGeom>
          <a:noFill/>
        </p:spPr>
        <p:txBody>
          <a:bodyPr wrap="square" rtlCol="0">
            <a:spAutoFit/>
          </a:bodyPr>
          <a:lstStyle/>
          <a:p>
            <a:pPr>
              <a:buFont typeface="Arial" pitchFamily="34" charset="0"/>
              <a:buChar char="•"/>
            </a:pPr>
            <a:r>
              <a:rPr lang="en-GB" sz="2400" dirty="0" smtClean="0">
                <a:solidFill>
                  <a:schemeClr val="accent1">
                    <a:lumMod val="50000"/>
                  </a:schemeClr>
                </a:solidFill>
                <a:latin typeface="Arial" pitchFamily="34" charset="0"/>
                <a:cs typeface="Arial" pitchFamily="34" charset="0"/>
              </a:rPr>
              <a:t>Valid Theory Test</a:t>
            </a:r>
          </a:p>
          <a:p>
            <a:pPr>
              <a:buFont typeface="Arial" pitchFamily="34" charset="0"/>
              <a:buChar char="•"/>
            </a:pPr>
            <a:endParaRPr lang="en-GB" sz="2400" dirty="0">
              <a:solidFill>
                <a:schemeClr val="accent1">
                  <a:lumMod val="50000"/>
                </a:schemeClr>
              </a:solidFill>
              <a:latin typeface="Arial" pitchFamily="34" charset="0"/>
              <a:cs typeface="Arial" pitchFamily="34" charset="0"/>
            </a:endParaRPr>
          </a:p>
          <a:p>
            <a:pPr>
              <a:buFont typeface="Arial" pitchFamily="34" charset="0"/>
              <a:buChar char="•"/>
            </a:pPr>
            <a:r>
              <a:rPr lang="en-GB" sz="2400" dirty="0" smtClean="0">
                <a:solidFill>
                  <a:schemeClr val="accent1">
                    <a:lumMod val="50000"/>
                  </a:schemeClr>
                </a:solidFill>
                <a:latin typeface="Arial" pitchFamily="34" charset="0"/>
                <a:cs typeface="Arial" pitchFamily="34" charset="0"/>
              </a:rPr>
              <a:t>Compulsory Basic Test Certificate</a:t>
            </a:r>
          </a:p>
          <a:p>
            <a:pPr>
              <a:buFont typeface="Arial" pitchFamily="34" charset="0"/>
              <a:buChar char="•"/>
            </a:pPr>
            <a:endParaRPr lang="en-GB" sz="2400" dirty="0">
              <a:solidFill>
                <a:schemeClr val="accent1">
                  <a:lumMod val="50000"/>
                </a:schemeClr>
              </a:solidFill>
              <a:latin typeface="Arial" pitchFamily="34" charset="0"/>
              <a:cs typeface="Arial" pitchFamily="34" charset="0"/>
            </a:endParaRPr>
          </a:p>
          <a:p>
            <a:pPr>
              <a:buFont typeface="Arial" pitchFamily="34" charset="0"/>
              <a:buChar char="•"/>
            </a:pPr>
            <a:r>
              <a:rPr lang="en-GB" sz="2400" dirty="0" smtClean="0">
                <a:solidFill>
                  <a:schemeClr val="accent1">
                    <a:lumMod val="50000"/>
                  </a:schemeClr>
                </a:solidFill>
                <a:latin typeface="Arial" pitchFamily="34" charset="0"/>
                <a:cs typeface="Arial" pitchFamily="34" charset="0"/>
              </a:rPr>
              <a:t>Module 1- Off Road</a:t>
            </a:r>
          </a:p>
          <a:p>
            <a:pPr>
              <a:buFont typeface="Arial" pitchFamily="34" charset="0"/>
              <a:buChar char="•"/>
            </a:pPr>
            <a:endParaRPr lang="en-GB" sz="2400" dirty="0">
              <a:solidFill>
                <a:schemeClr val="accent1">
                  <a:lumMod val="50000"/>
                </a:schemeClr>
              </a:solidFill>
              <a:latin typeface="Arial" pitchFamily="34" charset="0"/>
              <a:cs typeface="Arial" pitchFamily="34" charset="0"/>
            </a:endParaRPr>
          </a:p>
          <a:p>
            <a:pPr>
              <a:buFont typeface="Arial" pitchFamily="34" charset="0"/>
              <a:buChar char="•"/>
            </a:pPr>
            <a:r>
              <a:rPr lang="en-GB" sz="2400" dirty="0" smtClean="0">
                <a:solidFill>
                  <a:schemeClr val="accent1">
                    <a:lumMod val="50000"/>
                  </a:schemeClr>
                </a:solidFill>
                <a:latin typeface="Arial" pitchFamily="34" charset="0"/>
                <a:cs typeface="Arial" pitchFamily="34" charset="0"/>
              </a:rPr>
              <a:t>Module 2- On Road</a:t>
            </a:r>
            <a:endParaRPr lang="en-GB" sz="2400" dirty="0">
              <a:solidFill>
                <a:schemeClr val="accent1">
                  <a:lumMod val="5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0" y="2564904"/>
            <a:ext cx="9144000" cy="523220"/>
          </a:xfrm>
          <a:prstGeom prst="rect">
            <a:avLst/>
          </a:prstGeom>
          <a:noFill/>
        </p:spPr>
        <p:txBody>
          <a:bodyPr wrap="square" rtlCol="0">
            <a:spAutoFit/>
          </a:bodyPr>
          <a:lstStyle/>
          <a:p>
            <a:pPr algn="ctr"/>
            <a:r>
              <a:rPr lang="en-US" sz="2800" b="1" dirty="0" smtClean="0">
                <a:solidFill>
                  <a:srgbClr val="254061"/>
                </a:solidFill>
                <a:latin typeface="Helvetica Neue"/>
                <a:cs typeface="Helvetica Neue"/>
              </a:rPr>
              <a:t>How Vulnerable are Motorcyclists?</a:t>
            </a:r>
            <a:endParaRPr lang="en-US" sz="2800" b="1" dirty="0">
              <a:solidFill>
                <a:srgbClr val="254061"/>
              </a:solidFill>
              <a:latin typeface="Helvetica Neue"/>
              <a:cs typeface="Helvetica Neue"/>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0" y="2564904"/>
            <a:ext cx="9144000" cy="523220"/>
          </a:xfrm>
          <a:prstGeom prst="rect">
            <a:avLst/>
          </a:prstGeom>
          <a:noFill/>
        </p:spPr>
        <p:txBody>
          <a:bodyPr wrap="square" rtlCol="0">
            <a:spAutoFit/>
          </a:bodyPr>
          <a:lstStyle/>
          <a:p>
            <a:pPr algn="ctr"/>
            <a:r>
              <a:rPr lang="en-US" sz="2800" b="1" dirty="0" smtClean="0">
                <a:solidFill>
                  <a:srgbClr val="254061"/>
                </a:solidFill>
                <a:latin typeface="Helvetica Neue"/>
                <a:cs typeface="Helvetica Neue"/>
              </a:rPr>
              <a:t>How to Reduce Your Risk as A Motorcyclist?</a:t>
            </a:r>
            <a:endParaRPr lang="en-US" sz="2800" b="1" dirty="0">
              <a:solidFill>
                <a:srgbClr val="254061"/>
              </a:solidFill>
              <a:latin typeface="Helvetica Neue"/>
              <a:cs typeface="Helvetica Neue"/>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0" y="2564904"/>
            <a:ext cx="9144000" cy="523220"/>
          </a:xfrm>
          <a:prstGeom prst="rect">
            <a:avLst/>
          </a:prstGeom>
          <a:noFill/>
        </p:spPr>
        <p:txBody>
          <a:bodyPr wrap="square" rtlCol="0">
            <a:spAutoFit/>
          </a:bodyPr>
          <a:lstStyle/>
          <a:p>
            <a:pPr algn="ctr"/>
            <a:r>
              <a:rPr lang="en-US" sz="2800" b="1" dirty="0" smtClean="0">
                <a:solidFill>
                  <a:srgbClr val="254061"/>
                </a:solidFill>
                <a:latin typeface="Helvetica Neue"/>
                <a:cs typeface="Helvetica Neue"/>
              </a:rPr>
              <a:t>What clothes should a motorcyclist wear?</a:t>
            </a:r>
            <a:endParaRPr lang="en-US" sz="2800" b="1" dirty="0">
              <a:solidFill>
                <a:srgbClr val="254061"/>
              </a:solidFill>
              <a:latin typeface="Helvetica Neue"/>
              <a:cs typeface="Helvetica Neue"/>
            </a:endParaRPr>
          </a:p>
        </p:txBody>
      </p:sp>
      <p:pic>
        <p:nvPicPr>
          <p:cNvPr id="4" name="Picture 2" descr="C:\Users\0150875\Desktop\AMN1BXJCA1003V7CA8T3U24CANQ1DQVCAW56POLCAWFIZLBCA62H6FPCAL39LT5CAM5D20ICAN6EYXYCAT20ISJCARU490ZCABSQ43QCALMLOPQCAJBAFYKCAVOW6U2CAFO9S6JCANLS7A5CA13MDHI.jpg"/>
          <p:cNvPicPr>
            <a:picLocks noChangeAspect="1" noChangeArrowheads="1"/>
          </p:cNvPicPr>
          <p:nvPr/>
        </p:nvPicPr>
        <p:blipFill>
          <a:blip r:embed="rId4" cstate="print"/>
          <a:srcRect/>
          <a:stretch>
            <a:fillRect/>
          </a:stretch>
        </p:blipFill>
        <p:spPr bwMode="auto">
          <a:xfrm>
            <a:off x="5580112" y="3501008"/>
            <a:ext cx="2063750" cy="2330450"/>
          </a:xfrm>
          <a:prstGeom prst="rect">
            <a:avLst/>
          </a:prstGeom>
          <a:noFill/>
          <a:ln w="9525">
            <a:noFill/>
            <a:miter lim="800000"/>
            <a:headEnd/>
            <a:tailEnd/>
          </a:ln>
        </p:spPr>
      </p:pic>
      <p:pic>
        <p:nvPicPr>
          <p:cNvPr id="5" name="Picture 3" descr="C:\Users\0150875\Desktop\A0KAOWECACA1LK4CAEIZIHCCAGKF4XDCA3ZZOYCCA96IET7CA41P3Q1CAUP713GCATWBYUECAZC5LIVCAE9LB7ICANYNFGMCA8T60NBCADORBHACAE07B9LCACHABXICA7LEVW0CA9OM3QECA9VD4Z7.jpg"/>
          <p:cNvPicPr>
            <a:picLocks noChangeAspect="1" noChangeArrowheads="1"/>
          </p:cNvPicPr>
          <p:nvPr/>
        </p:nvPicPr>
        <p:blipFill>
          <a:blip r:embed="rId5" cstate="print"/>
          <a:srcRect/>
          <a:stretch>
            <a:fillRect/>
          </a:stretch>
        </p:blipFill>
        <p:spPr bwMode="auto">
          <a:xfrm>
            <a:off x="827584" y="3645024"/>
            <a:ext cx="3089275" cy="2201863"/>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2564904"/>
            <a:ext cx="9144000" cy="523220"/>
          </a:xfrm>
          <a:prstGeom prst="rect">
            <a:avLst/>
          </a:prstGeom>
          <a:noFill/>
        </p:spPr>
        <p:txBody>
          <a:bodyPr wrap="square" rtlCol="0">
            <a:spAutoFit/>
          </a:bodyPr>
          <a:lstStyle/>
          <a:p>
            <a:pPr algn="ctr"/>
            <a:r>
              <a:rPr lang="en-US" sz="2800" b="1" dirty="0" smtClean="0">
                <a:solidFill>
                  <a:srgbClr val="254061"/>
                </a:solidFill>
                <a:latin typeface="Helvetica Neue"/>
                <a:cs typeface="Helvetica Neue"/>
              </a:rPr>
              <a:t>Drivers take another look</a:t>
            </a:r>
            <a:endParaRPr lang="en-US" sz="2800" b="1" dirty="0">
              <a:solidFill>
                <a:srgbClr val="254061"/>
              </a:solidFill>
              <a:latin typeface="Helvetica Neue"/>
              <a:cs typeface="Helvetica Neue"/>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aphicFrame>
        <p:nvGraphicFramePr>
          <p:cNvPr id="3" name="Table 2"/>
          <p:cNvGraphicFramePr>
            <a:graphicFrameLocks noGrp="1"/>
          </p:cNvGraphicFramePr>
          <p:nvPr/>
        </p:nvGraphicFramePr>
        <p:xfrm>
          <a:off x="395536" y="2420888"/>
          <a:ext cx="8208914" cy="3713934"/>
        </p:xfrm>
        <a:graphic>
          <a:graphicData uri="http://schemas.openxmlformats.org/drawingml/2006/table">
            <a:tbl>
              <a:tblPr/>
              <a:tblGrid>
                <a:gridCol w="2917454"/>
                <a:gridCol w="1058292"/>
                <a:gridCol w="1058292"/>
                <a:gridCol w="1058292"/>
                <a:gridCol w="1058292"/>
                <a:gridCol w="1058292"/>
              </a:tblGrid>
              <a:tr h="530562">
                <a:tc>
                  <a:txBody>
                    <a:bodyPr/>
                    <a:lstStyle/>
                    <a:p>
                      <a:pPr algn="l" fontAlgn="b"/>
                      <a:endParaRPr lang="en-GB" sz="1400" b="0" i="0" u="none" strike="noStrike" dirty="0">
                        <a:solidFill>
                          <a:srgbClr val="000000"/>
                        </a:solidFill>
                        <a:latin typeface="Calibri"/>
                      </a:endParaRPr>
                    </a:p>
                  </a:txBody>
                  <a:tcPr marL="5310" marR="5310" marT="5310" marB="0" anchor="b">
                    <a:lnL>
                      <a:noFill/>
                    </a:lnL>
                    <a:lnR w="6350" cap="flat" cmpd="sng" algn="ctr">
                      <a:solidFill>
                        <a:srgbClr val="254061"/>
                      </a:solidFill>
                      <a:prstDash val="solid"/>
                      <a:round/>
                      <a:headEnd type="none" w="med" len="med"/>
                      <a:tailEnd type="none" w="med" len="med"/>
                    </a:lnR>
                    <a:lnT>
                      <a:noFill/>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Strongly 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smtClean="0">
                          <a:solidFill>
                            <a:srgbClr val="254061"/>
                          </a:solidFill>
                          <a:latin typeface="Calibri"/>
                        </a:rPr>
                        <a:t>Don't </a:t>
                      </a:r>
                      <a:r>
                        <a:rPr lang="en-GB" sz="1400" b="1" i="0" u="none" strike="noStrike" dirty="0">
                          <a:solidFill>
                            <a:srgbClr val="254061"/>
                          </a:solidFill>
                          <a:latin typeface="Calibri"/>
                        </a:rPr>
                        <a:t>Mind</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Strongly 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530562">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You</a:t>
                      </a:r>
                      <a:r>
                        <a:rPr lang="en-GB" sz="1400" b="1" baseline="0" dirty="0" smtClean="0">
                          <a:solidFill>
                            <a:schemeClr val="accent1">
                              <a:lumMod val="50000"/>
                            </a:schemeClr>
                          </a:solidFill>
                          <a:latin typeface="+mj-lt"/>
                          <a:ea typeface="Calibri"/>
                          <a:cs typeface="Times New Roman"/>
                        </a:rPr>
                        <a:t> do not need to do the Compulsory Basic Training before you ride a moped</a:t>
                      </a:r>
                      <a:endParaRPr lang="en-GB" sz="1400" dirty="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530562">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pitchFamily="18" charset="0"/>
                        </a:rPr>
                        <a:t>There are two parts to the motorcycle test</a:t>
                      </a:r>
                      <a:endParaRPr lang="en-GB" sz="1400" b="1" dirty="0">
                        <a:solidFill>
                          <a:schemeClr val="accent1">
                            <a:lumMod val="50000"/>
                          </a:schemeClr>
                        </a:solidFill>
                        <a:latin typeface="+mj-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530562">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Motorcyclists are usually at fault</a:t>
                      </a:r>
                      <a:r>
                        <a:rPr lang="en-GB" sz="1400" b="1" baseline="0" dirty="0" smtClean="0">
                          <a:solidFill>
                            <a:schemeClr val="accent1">
                              <a:lumMod val="50000"/>
                            </a:schemeClr>
                          </a:solidFill>
                          <a:latin typeface="+mj-lt"/>
                          <a:ea typeface="Calibri"/>
                          <a:cs typeface="Times New Roman"/>
                        </a:rPr>
                        <a:t> when there is a collision</a:t>
                      </a:r>
                      <a:endParaRPr lang="en-GB" sz="1400" b="1" dirty="0" smtClean="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530562">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pitchFamily="18" charset="0"/>
                        </a:rPr>
                        <a:t>Further motorcycle training may reduce your insurance premium</a:t>
                      </a:r>
                      <a:endParaRPr lang="en-GB" sz="1400" b="1" dirty="0">
                        <a:solidFill>
                          <a:schemeClr val="accent1">
                            <a:lumMod val="50000"/>
                          </a:schemeClr>
                        </a:solidFill>
                        <a:latin typeface="+mj-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530562">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pitchFamily="18" charset="0"/>
                        </a:rPr>
                        <a:t>The law says you must wear a helmet on the road when</a:t>
                      </a:r>
                      <a:r>
                        <a:rPr lang="en-GB" sz="1400" b="1" baseline="0" dirty="0" smtClean="0">
                          <a:solidFill>
                            <a:schemeClr val="accent1">
                              <a:lumMod val="50000"/>
                            </a:schemeClr>
                          </a:solidFill>
                          <a:latin typeface="+mj-lt"/>
                          <a:ea typeface="Calibri"/>
                          <a:cs typeface="Times New Roman" pitchFamily="18" charset="0"/>
                        </a:rPr>
                        <a:t> motorcycling</a:t>
                      </a:r>
                      <a:endParaRPr lang="en-GB" sz="1400" b="1" dirty="0">
                        <a:solidFill>
                          <a:schemeClr val="accent1">
                            <a:lumMod val="50000"/>
                          </a:schemeClr>
                        </a:solidFill>
                        <a:latin typeface="+mj-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530562">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pitchFamily="18" charset="0"/>
                        </a:rPr>
                        <a:t>I would be more confident now</a:t>
                      </a:r>
                      <a:r>
                        <a:rPr lang="en-GB" sz="1400" b="1" baseline="0" dirty="0" smtClean="0">
                          <a:solidFill>
                            <a:schemeClr val="accent1">
                              <a:lumMod val="50000"/>
                            </a:schemeClr>
                          </a:solidFill>
                          <a:latin typeface="+mj-lt"/>
                          <a:ea typeface="Calibri"/>
                          <a:cs typeface="Times New Roman" pitchFamily="18" charset="0"/>
                        </a:rPr>
                        <a:t> about motorcycles on the road</a:t>
                      </a:r>
                      <a:endParaRPr lang="en-GB" sz="1400" b="1" dirty="0">
                        <a:solidFill>
                          <a:schemeClr val="accent1">
                            <a:lumMod val="50000"/>
                          </a:schemeClr>
                        </a:solidFill>
                        <a:latin typeface="+mj-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endParaRPr lang="en-GB" sz="1400" b="0" i="0" u="none" strike="noStrike">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bl>
          </a:graphicData>
        </a:graphic>
      </p:graphicFrame>
      <p:sp>
        <p:nvSpPr>
          <p:cNvPr id="4" name="TextBox 3"/>
          <p:cNvSpPr txBox="1"/>
          <p:nvPr/>
        </p:nvSpPr>
        <p:spPr>
          <a:xfrm>
            <a:off x="675249" y="1117995"/>
            <a:ext cx="5667494" cy="461665"/>
          </a:xfrm>
          <a:prstGeom prst="rect">
            <a:avLst/>
          </a:prstGeom>
          <a:noFill/>
        </p:spPr>
        <p:txBody>
          <a:bodyPr wrap="square" rtlCol="0">
            <a:spAutoFit/>
          </a:bodyPr>
          <a:lstStyle/>
          <a:p>
            <a:r>
              <a:rPr lang="en-US" sz="2400" b="1" dirty="0" smtClean="0">
                <a:solidFill>
                  <a:srgbClr val="254061"/>
                </a:solidFill>
                <a:latin typeface="Helvetica Neue"/>
                <a:cs typeface="Helvetica Neue"/>
              </a:rPr>
              <a:t>Post-Evaluation – Motorcyclists</a:t>
            </a:r>
            <a:endParaRPr lang="en-US" sz="2400" b="1" dirty="0">
              <a:solidFill>
                <a:srgbClr val="254061"/>
              </a:solidFill>
              <a:latin typeface="Helvetica Neue"/>
              <a:cs typeface="Helvetica Neue"/>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2275</Words>
  <Application>Microsoft Office PowerPoint</Application>
  <PresentationFormat>On-screen Show (4:3)</PresentationFormat>
  <Paragraphs>284</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 Black</vt:lpstr>
      <vt:lpstr>Calibri</vt:lpstr>
      <vt:lpstr>Helvetica Neue</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IT Assist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James Graham</dc:creator>
  <cp:lastModifiedBy>Christine Tolerton</cp:lastModifiedBy>
  <cp:revision>7</cp:revision>
  <dcterms:created xsi:type="dcterms:W3CDTF">2017-08-10T12:43:18Z</dcterms:created>
  <dcterms:modified xsi:type="dcterms:W3CDTF">2018-01-30T15:20:49Z</dcterms:modified>
</cp:coreProperties>
</file>