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58" r:id="rId3"/>
    <p:sldId id="260" r:id="rId4"/>
    <p:sldId id="265" r:id="rId5"/>
    <p:sldId id="261" r:id="rId6"/>
    <p:sldId id="262" r:id="rId7"/>
    <p:sldId id="263" r:id="rId8"/>
    <p:sldId id="259" r:id="rId9"/>
  </p:sldIdLst>
  <p:sldSz cx="9144000" cy="6858000" type="screen4x3"/>
  <p:notesSz cx="6810375"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Kincaid, Royanne" initial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7921" autoAdjust="0"/>
  </p:normalViewPr>
  <p:slideViewPr>
    <p:cSldViewPr>
      <p:cViewPr varScale="1">
        <p:scale>
          <a:sx n="47" d="100"/>
          <a:sy n="47" d="100"/>
        </p:scale>
        <p:origin x="1144" y="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712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7636" y="0"/>
            <a:ext cx="2951163" cy="497126"/>
          </a:xfrm>
          <a:prstGeom prst="rect">
            <a:avLst/>
          </a:prstGeom>
        </p:spPr>
        <p:txBody>
          <a:bodyPr vert="horz" lIns="91440" tIns="45720" rIns="91440" bIns="45720" rtlCol="0"/>
          <a:lstStyle>
            <a:lvl1pPr algn="r">
              <a:defRPr sz="1200"/>
            </a:lvl1pPr>
          </a:lstStyle>
          <a:p>
            <a:fld id="{B5EFAB7C-274E-415B-B2F0-D193FF4198F4}" type="datetimeFigureOut">
              <a:rPr lang="en-GB" smtClean="0"/>
              <a:t>24/02/2021</a:t>
            </a:fld>
            <a:endParaRPr lang="en-GB"/>
          </a:p>
        </p:txBody>
      </p:sp>
      <p:sp>
        <p:nvSpPr>
          <p:cNvPr id="4" name="Slide Image Placeholder 3"/>
          <p:cNvSpPr>
            <a:spLocks noGrp="1" noRot="1" noChangeAspect="1"/>
          </p:cNvSpPr>
          <p:nvPr>
            <p:ph type="sldImg" idx="2"/>
          </p:nvPr>
        </p:nvSpPr>
        <p:spPr>
          <a:xfrm>
            <a:off x="920750" y="746125"/>
            <a:ext cx="4968875" cy="37274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1038" y="4722694"/>
            <a:ext cx="5448300" cy="447413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3662"/>
            <a:ext cx="2951163" cy="497126"/>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7636" y="9443662"/>
            <a:ext cx="2951163" cy="497126"/>
          </a:xfrm>
          <a:prstGeom prst="rect">
            <a:avLst/>
          </a:prstGeom>
        </p:spPr>
        <p:txBody>
          <a:bodyPr vert="horz" lIns="91440" tIns="45720" rIns="91440" bIns="45720" rtlCol="0" anchor="b"/>
          <a:lstStyle>
            <a:lvl1pPr algn="r">
              <a:defRPr sz="1200"/>
            </a:lvl1pPr>
          </a:lstStyle>
          <a:p>
            <a:fld id="{25A8A514-D1C0-4FE9-BBE4-16E91CF5FF30}" type="slidenum">
              <a:rPr lang="en-GB" smtClean="0"/>
              <a:t>‹#›</a:t>
            </a:fld>
            <a:endParaRPr lang="en-GB"/>
          </a:p>
        </p:txBody>
      </p:sp>
    </p:spTree>
    <p:extLst>
      <p:ext uri="{BB962C8B-B14F-4D97-AF65-F5344CB8AC3E}">
        <p14:creationId xmlns:p14="http://schemas.microsoft.com/office/powerpoint/2010/main" val="33788234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mailto:safeandsustainabletravel@infrastructure-ni.gov.uk"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mailto:safeandsustainabletravel@infrastructure-ni.gov.uk"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spcBef>
                <a:spcPct val="0"/>
              </a:spcBef>
            </a:pPr>
            <a:r>
              <a:rPr lang="en-GB" dirty="0" smtClean="0">
                <a:latin typeface="Times New Roman" pitchFamily="18" charset="0"/>
                <a:cs typeface="Times New Roman" pitchFamily="18" charset="0"/>
              </a:rPr>
              <a:t>Knowing and applying the rules contained in The Highway Code could significantly reduce road casualties. </a:t>
            </a:r>
          </a:p>
          <a:p>
            <a:pPr eaLnBrk="1" hangingPunct="1">
              <a:spcBef>
                <a:spcPct val="0"/>
              </a:spcBef>
            </a:pPr>
            <a:endParaRPr lang="en-GB" dirty="0" smtClean="0">
              <a:latin typeface="Times New Roman" pitchFamily="18" charset="0"/>
              <a:cs typeface="Times New Roman" pitchFamily="18" charset="0"/>
            </a:endParaRPr>
          </a:p>
          <a:p>
            <a:pPr eaLnBrk="1" hangingPunct="1">
              <a:spcBef>
                <a:spcPct val="0"/>
              </a:spcBef>
            </a:pPr>
            <a:r>
              <a:rPr lang="en-GB" dirty="0" smtClean="0">
                <a:latin typeface="Times New Roman" pitchFamily="18" charset="0"/>
                <a:cs typeface="Times New Roman" pitchFamily="18" charset="0"/>
              </a:rPr>
              <a:t>Cutting the number of deaths and injuries that occur on our roads is a responsibility we all share.</a:t>
            </a:r>
          </a:p>
          <a:p>
            <a:pPr eaLnBrk="1" hangingPunct="1">
              <a:spcBef>
                <a:spcPct val="0"/>
              </a:spcBef>
            </a:pPr>
            <a:endParaRPr lang="en-GB" dirty="0" smtClean="0">
              <a:latin typeface="Times New Roman" pitchFamily="18" charset="0"/>
              <a:cs typeface="Times New Roman" pitchFamily="18" charset="0"/>
            </a:endParaRPr>
          </a:p>
          <a:p>
            <a:pPr eaLnBrk="1" hangingPunct="1">
              <a:spcBef>
                <a:spcPct val="0"/>
              </a:spcBef>
            </a:pPr>
            <a:r>
              <a:rPr lang="en-GB" dirty="0" smtClean="0"/>
              <a:t>The Highway Code could keep you out of prison and save you from killing others or being killed whether you are a driver,  a motorcyclist,  a cyclist, a pedestrian or any other type of road user</a:t>
            </a:r>
            <a:endParaRPr lang="en-GB" dirty="0" smtClean="0">
              <a:latin typeface="Times New Roman" pitchFamily="18" charset="0"/>
              <a:cs typeface="Times New Roman" pitchFamily="18" charset="0"/>
            </a:endParaRPr>
          </a:p>
          <a:p>
            <a:pPr eaLnBrk="1" hangingPunct="1">
              <a:spcBef>
                <a:spcPct val="0"/>
              </a:spcBef>
            </a:pPr>
            <a:endParaRPr lang="en-GB" dirty="0" smtClean="0">
              <a:latin typeface="Times New Roman" pitchFamily="18" charset="0"/>
              <a:cs typeface="Times New Roman" pitchFamily="18" charset="0"/>
            </a:endParaRPr>
          </a:p>
          <a:p>
            <a:pPr eaLnBrk="1" hangingPunct="1">
              <a:spcBef>
                <a:spcPct val="0"/>
              </a:spcBef>
            </a:pPr>
            <a:r>
              <a:rPr lang="en-GB" dirty="0" smtClean="0">
                <a:latin typeface="Times New Roman" pitchFamily="18" charset="0"/>
                <a:cs typeface="Times New Roman" pitchFamily="18" charset="0"/>
              </a:rPr>
              <a:t>The aim of this module is to familiarise pupils with the contents of The Highway Code relating to every type of road user.</a:t>
            </a:r>
          </a:p>
          <a:p>
            <a:pPr eaLnBrk="1" hangingPunct="1">
              <a:spcBef>
                <a:spcPct val="0"/>
              </a:spcBef>
            </a:pPr>
            <a:endParaRPr lang="en-GB" dirty="0" smtClean="0">
              <a:latin typeface="Times New Roman" pitchFamily="18" charset="0"/>
              <a:cs typeface="Times New Roman" pitchFamily="18" charset="0"/>
            </a:endParaRPr>
          </a:p>
          <a:p>
            <a:pPr eaLnBrk="1" hangingPunct="1">
              <a:spcBef>
                <a:spcPct val="0"/>
              </a:spcBef>
            </a:pPr>
            <a:r>
              <a:rPr lang="en-GB" dirty="0" smtClean="0">
                <a:latin typeface="Times New Roman" pitchFamily="18" charset="0"/>
                <a:cs typeface="Times New Roman" pitchFamily="18" charset="0"/>
              </a:rPr>
              <a:t>Students should:</a:t>
            </a:r>
          </a:p>
          <a:p>
            <a:pPr eaLnBrk="1" hangingPunct="1">
              <a:spcBef>
                <a:spcPct val="0"/>
              </a:spcBef>
            </a:pPr>
            <a:endParaRPr lang="en-GB" dirty="0" smtClean="0">
              <a:latin typeface="Times New Roman" pitchFamily="18" charset="0"/>
              <a:cs typeface="Times New Roman" pitchFamily="18" charset="0"/>
            </a:endParaRPr>
          </a:p>
          <a:p>
            <a:pPr eaLnBrk="1" hangingPunct="1">
              <a:spcBef>
                <a:spcPct val="0"/>
              </a:spcBef>
              <a:buFontTx/>
              <a:buChar char="•"/>
            </a:pPr>
            <a:r>
              <a:rPr lang="en-GB" dirty="0" smtClean="0">
                <a:latin typeface="Times New Roman" pitchFamily="18" charset="0"/>
                <a:cs typeface="Times New Roman" pitchFamily="18" charset="0"/>
              </a:rPr>
              <a:t> Understand why a code of practice for road users is both necessary and desirable; </a:t>
            </a:r>
          </a:p>
          <a:p>
            <a:pPr eaLnBrk="1" hangingPunct="1">
              <a:spcBef>
                <a:spcPct val="0"/>
              </a:spcBef>
              <a:buFontTx/>
              <a:buChar char="•"/>
            </a:pPr>
            <a:endParaRPr lang="en-GB" dirty="0" smtClean="0">
              <a:latin typeface="Times New Roman" pitchFamily="18" charset="0"/>
              <a:cs typeface="Times New Roman" pitchFamily="18" charset="0"/>
            </a:endParaRPr>
          </a:p>
          <a:p>
            <a:pPr eaLnBrk="1" hangingPunct="1">
              <a:spcBef>
                <a:spcPct val="0"/>
              </a:spcBef>
              <a:buFontTx/>
              <a:buChar char="•"/>
            </a:pPr>
            <a:r>
              <a:rPr lang="en-GB" dirty="0" smtClean="0">
                <a:latin typeface="Times New Roman" pitchFamily="18" charset="0"/>
                <a:cs typeface="Times New Roman" pitchFamily="18" charset="0"/>
              </a:rPr>
              <a:t> Know the different types of road sign and have a working knowledge of what they mean;</a:t>
            </a:r>
          </a:p>
          <a:p>
            <a:pPr eaLnBrk="1" hangingPunct="1">
              <a:spcBef>
                <a:spcPct val="0"/>
              </a:spcBef>
              <a:buFontTx/>
              <a:buChar char="•"/>
            </a:pPr>
            <a:endParaRPr lang="en-GB" dirty="0" smtClean="0">
              <a:latin typeface="Times New Roman" pitchFamily="18" charset="0"/>
              <a:cs typeface="Times New Roman" pitchFamily="18" charset="0"/>
            </a:endParaRPr>
          </a:p>
          <a:p>
            <a:pPr eaLnBrk="1" hangingPunct="1">
              <a:spcBef>
                <a:spcPct val="0"/>
              </a:spcBef>
              <a:buFontTx/>
              <a:buChar char="•"/>
            </a:pPr>
            <a:r>
              <a:rPr lang="en-GB" dirty="0" smtClean="0">
                <a:latin typeface="Times New Roman" pitchFamily="18" charset="0"/>
                <a:cs typeface="Times New Roman" pitchFamily="18" charset="0"/>
              </a:rPr>
              <a:t> Realise the consequences of not obeying the rules of The Highway Code. </a:t>
            </a:r>
          </a:p>
          <a:p>
            <a:endParaRPr lang="en-GB" dirty="0"/>
          </a:p>
        </p:txBody>
      </p:sp>
      <p:sp>
        <p:nvSpPr>
          <p:cNvPr id="4" name="Slide Number Placeholder 3"/>
          <p:cNvSpPr>
            <a:spLocks noGrp="1"/>
          </p:cNvSpPr>
          <p:nvPr>
            <p:ph type="sldNum" sz="quarter" idx="10"/>
          </p:nvPr>
        </p:nvSpPr>
        <p:spPr/>
        <p:txBody>
          <a:bodyPr/>
          <a:lstStyle/>
          <a:p>
            <a:fld id="{25A8A514-D1C0-4FE9-BBE4-16E91CF5FF30}" type="slidenum">
              <a:rPr lang="en-GB" smtClean="0"/>
              <a:t>1</a:t>
            </a:fld>
            <a:endParaRPr lang="en-GB"/>
          </a:p>
        </p:txBody>
      </p:sp>
    </p:spTree>
    <p:extLst>
      <p:ext uri="{BB962C8B-B14F-4D97-AF65-F5344CB8AC3E}">
        <p14:creationId xmlns:p14="http://schemas.microsoft.com/office/powerpoint/2010/main" val="40714128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Teachers</a:t>
            </a:r>
            <a:r>
              <a:rPr lang="en-GB" baseline="0" dirty="0" smtClean="0"/>
              <a:t> should complete the pre-evaluation before watching the video. This is located at Annex A in the teaching notes.</a:t>
            </a:r>
          </a:p>
          <a:p>
            <a:endParaRPr lang="en-GB" baseline="0" dirty="0" smtClean="0"/>
          </a:p>
          <a:p>
            <a:r>
              <a:rPr lang="en-GB" baseline="0" dirty="0" smtClean="0"/>
              <a:t>Please complete by asking your class the questions- this could be answered by a show of hands. Please tick one answer box per question.</a:t>
            </a:r>
          </a:p>
          <a:p>
            <a:endParaRPr lang="en-GB" baseline="0" dirty="0" smtClean="0"/>
          </a:p>
          <a:p>
            <a:r>
              <a:rPr lang="en-GB" baseline="0" dirty="0" smtClean="0"/>
              <a:t>If teachers could complete a hard copy of this and then return to Road Safety Promotion and Outreach Branch, Room G-31, Clarence Court, 10-18 Adelaide Street, Belfast, BT2 8GB or email to  </a:t>
            </a:r>
            <a:r>
              <a:rPr lang="en-GB" sz="1200" u="sng" kern="1200" dirty="0" smtClean="0">
                <a:solidFill>
                  <a:schemeClr val="tx1"/>
                </a:solidFill>
                <a:effectLst/>
                <a:latin typeface="+mn-lt"/>
                <a:ea typeface="+mn-ea"/>
                <a:cs typeface="+mn-cs"/>
                <a:hlinkClick r:id="rId3"/>
              </a:rPr>
              <a:t>safeandsustainabletravel@infrastructure-ni.gov.uk</a:t>
            </a:r>
            <a:endParaRPr lang="en-GB" baseline="0" dirty="0" smtClean="0"/>
          </a:p>
          <a:p>
            <a:endParaRPr lang="en-GB" dirty="0"/>
          </a:p>
        </p:txBody>
      </p:sp>
      <p:sp>
        <p:nvSpPr>
          <p:cNvPr id="4" name="Slide Number Placeholder 3"/>
          <p:cNvSpPr>
            <a:spLocks noGrp="1"/>
          </p:cNvSpPr>
          <p:nvPr>
            <p:ph type="sldNum" sz="quarter" idx="10"/>
          </p:nvPr>
        </p:nvSpPr>
        <p:spPr/>
        <p:txBody>
          <a:bodyPr/>
          <a:lstStyle/>
          <a:p>
            <a:fld id="{25A8A514-D1C0-4FE9-BBE4-16E91CF5FF30}" type="slidenum">
              <a:rPr lang="en-GB" smtClean="0"/>
              <a:t>2</a:t>
            </a:fld>
            <a:endParaRPr lang="en-GB"/>
          </a:p>
        </p:txBody>
      </p:sp>
    </p:spTree>
    <p:extLst>
      <p:ext uri="{BB962C8B-B14F-4D97-AF65-F5344CB8AC3E}">
        <p14:creationId xmlns:p14="http://schemas.microsoft.com/office/powerpoint/2010/main" val="3621683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fontAlgn="auto" hangingPunct="1">
              <a:spcBef>
                <a:spcPts val="0"/>
              </a:spcBef>
              <a:spcAft>
                <a:spcPts val="0"/>
              </a:spcAft>
              <a:defRPr/>
            </a:pPr>
            <a:r>
              <a:rPr lang="en-GB" sz="1200"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Times New Roman" pitchFamily="18" charset="0"/>
                <a:cs typeface="Times New Roman" pitchFamily="18" charset="0"/>
              </a:rPr>
              <a:t>Play DVD – The Highway Code.</a:t>
            </a:r>
          </a:p>
          <a:p>
            <a:pPr eaLnBrk="1" fontAlgn="auto" hangingPunct="1">
              <a:spcBef>
                <a:spcPts val="0"/>
              </a:spcBef>
              <a:spcAft>
                <a:spcPts val="0"/>
              </a:spcAft>
              <a:defRPr/>
            </a:pPr>
            <a:endParaRPr lang="en-GB" sz="1200"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Times New Roman" pitchFamily="18" charset="0"/>
              <a:cs typeface="Times New Roman" pitchFamily="18" charset="0"/>
            </a:endParaRPr>
          </a:p>
          <a:p>
            <a:pPr eaLnBrk="1" fontAlgn="auto" hangingPunct="1">
              <a:spcBef>
                <a:spcPts val="0"/>
              </a:spcBef>
              <a:spcAft>
                <a:spcPts val="0"/>
              </a:spcAft>
              <a:defRPr/>
            </a:pPr>
            <a:r>
              <a:rPr lang="en-GB" dirty="0" smtClean="0">
                <a:latin typeface="Times New Roman" pitchFamily="18" charset="0"/>
                <a:cs typeface="Times New Roman" pitchFamily="18" charset="0"/>
              </a:rPr>
              <a:t>Before you show the advert, tell students that they have to think about what each driver is doing wrong and how it does not comply with the Highway Code?</a:t>
            </a:r>
          </a:p>
          <a:p>
            <a:pPr eaLnBrk="1" fontAlgn="auto" hangingPunct="1">
              <a:spcBef>
                <a:spcPts val="0"/>
              </a:spcBef>
              <a:spcAft>
                <a:spcPts val="0"/>
              </a:spcAft>
              <a:defRPr/>
            </a:pPr>
            <a:endParaRPr lang="en-GB" dirty="0" smtClean="0">
              <a:latin typeface="Times New Roman" pitchFamily="18" charset="0"/>
              <a:cs typeface="Times New Roman" pitchFamily="18" charset="0"/>
            </a:endParaRPr>
          </a:p>
          <a:p>
            <a:pPr eaLnBrk="1" fontAlgn="auto" hangingPunct="1">
              <a:spcBef>
                <a:spcPts val="0"/>
              </a:spcBef>
              <a:spcAft>
                <a:spcPts val="0"/>
              </a:spcAft>
              <a:defRPr/>
            </a:pPr>
            <a:r>
              <a:rPr lang="en-GB" dirty="0" smtClean="0">
                <a:latin typeface="Times New Roman" pitchFamily="18" charset="0"/>
                <a:cs typeface="Times New Roman" pitchFamily="18" charset="0"/>
              </a:rPr>
              <a:t>Please note that all the details re penalty points can be found on pages 124-127 of ‘The Highway Code’.</a:t>
            </a:r>
          </a:p>
          <a:p>
            <a:pPr eaLnBrk="1" fontAlgn="auto" hangingPunct="1">
              <a:spcBef>
                <a:spcPts val="0"/>
              </a:spcBef>
              <a:spcAft>
                <a:spcPts val="0"/>
              </a:spcAft>
              <a:defRPr/>
            </a:pPr>
            <a:endParaRPr lang="en-GB" sz="1200"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96A60E34-CC33-498D-B0BA-3E46799CFBAA}" type="slidenum">
              <a:rPr lang="en-GB" smtClean="0"/>
              <a:pPr/>
              <a:t>3</a:t>
            </a:fld>
            <a:endParaRPr lang="en-GB"/>
          </a:p>
        </p:txBody>
      </p:sp>
    </p:spTree>
    <p:extLst>
      <p:ext uri="{BB962C8B-B14F-4D97-AF65-F5344CB8AC3E}">
        <p14:creationId xmlns:p14="http://schemas.microsoft.com/office/powerpoint/2010/main" val="4438571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fontAlgn="auto" hangingPunct="1">
              <a:spcBef>
                <a:spcPts val="0"/>
              </a:spcBef>
              <a:spcAft>
                <a:spcPts val="0"/>
              </a:spcAft>
              <a:defRPr/>
            </a:pPr>
            <a:r>
              <a:rPr lang="en-GB" sz="1200" dirty="0" smtClean="0">
                <a:latin typeface="Times New Roman" pitchFamily="18" charset="0"/>
                <a:cs typeface="Times New Roman" pitchFamily="18" charset="0"/>
              </a:rPr>
              <a:t>How did the penalties differ depending on what each driver was doing;</a:t>
            </a:r>
          </a:p>
          <a:p>
            <a:pPr eaLnBrk="1" fontAlgn="auto" hangingPunct="1">
              <a:spcBef>
                <a:spcPts val="0"/>
              </a:spcBef>
              <a:spcAft>
                <a:spcPts val="0"/>
              </a:spcAft>
              <a:defRPr/>
            </a:pPr>
            <a:endParaRPr lang="en-GB" sz="1200" dirty="0" smtClean="0">
              <a:latin typeface="Times New Roman" pitchFamily="18" charset="0"/>
              <a:cs typeface="Times New Roman" pitchFamily="18" charset="0"/>
            </a:endParaRPr>
          </a:p>
          <a:p>
            <a:pPr eaLnBrk="1" fontAlgn="auto" hangingPunct="1">
              <a:spcBef>
                <a:spcPts val="0"/>
              </a:spcBef>
              <a:spcAft>
                <a:spcPts val="0"/>
              </a:spcAft>
              <a:defRPr/>
            </a:pPr>
            <a:r>
              <a:rPr lang="en-GB" sz="1200" dirty="0" smtClean="0">
                <a:latin typeface="Times New Roman" pitchFamily="18" charset="0"/>
                <a:cs typeface="Times New Roman" pitchFamily="18" charset="0"/>
              </a:rPr>
              <a:t>No seatbelt – 3 penalty points;</a:t>
            </a:r>
          </a:p>
          <a:p>
            <a:pPr eaLnBrk="1" fontAlgn="auto" hangingPunct="1">
              <a:spcBef>
                <a:spcPts val="0"/>
              </a:spcBef>
              <a:spcAft>
                <a:spcPts val="0"/>
              </a:spcAft>
              <a:defRPr/>
            </a:pPr>
            <a:r>
              <a:rPr lang="en-GB" sz="1200" dirty="0" smtClean="0">
                <a:latin typeface="Times New Roman" pitchFamily="18" charset="0"/>
                <a:cs typeface="Times New Roman" pitchFamily="18" charset="0"/>
              </a:rPr>
              <a:t>Mobile phones – </a:t>
            </a:r>
            <a:r>
              <a:rPr lang="en-GB" sz="1200" dirty="0" smtClean="0">
                <a:latin typeface="Times New Roman" pitchFamily="18" charset="0"/>
                <a:cs typeface="Times New Roman" pitchFamily="18" charset="0"/>
              </a:rPr>
              <a:t>6 </a:t>
            </a:r>
            <a:r>
              <a:rPr lang="en-GB" sz="1200" dirty="0" smtClean="0">
                <a:latin typeface="Times New Roman" pitchFamily="18" charset="0"/>
                <a:cs typeface="Times New Roman" pitchFamily="18" charset="0"/>
              </a:rPr>
              <a:t>penalty points and </a:t>
            </a:r>
            <a:r>
              <a:rPr lang="en-GB" sz="1200" dirty="0" smtClean="0">
                <a:latin typeface="Times New Roman" pitchFamily="18" charset="0"/>
                <a:cs typeface="Times New Roman" pitchFamily="18" charset="0"/>
              </a:rPr>
              <a:t>£200 </a:t>
            </a:r>
            <a:r>
              <a:rPr lang="en-GB" sz="1200" dirty="0" smtClean="0">
                <a:latin typeface="Times New Roman" pitchFamily="18" charset="0"/>
                <a:cs typeface="Times New Roman" pitchFamily="18" charset="0"/>
              </a:rPr>
              <a:t>fine;</a:t>
            </a:r>
          </a:p>
          <a:p>
            <a:pPr eaLnBrk="1" fontAlgn="auto" hangingPunct="1">
              <a:spcBef>
                <a:spcPts val="0"/>
              </a:spcBef>
              <a:spcAft>
                <a:spcPts val="0"/>
              </a:spcAft>
              <a:defRPr/>
            </a:pPr>
            <a:r>
              <a:rPr lang="en-GB" sz="1200" dirty="0" smtClean="0">
                <a:latin typeface="Times New Roman" pitchFamily="18" charset="0"/>
                <a:cs typeface="Times New Roman" pitchFamily="18" charset="0"/>
              </a:rPr>
              <a:t>Speeding – 3/6 penalty points; </a:t>
            </a:r>
          </a:p>
          <a:p>
            <a:pPr eaLnBrk="1" fontAlgn="auto" hangingPunct="1">
              <a:spcBef>
                <a:spcPts val="0"/>
              </a:spcBef>
              <a:spcAft>
                <a:spcPts val="0"/>
              </a:spcAft>
              <a:defRPr/>
            </a:pPr>
            <a:r>
              <a:rPr lang="en-GB" sz="1200" dirty="0" smtClean="0">
                <a:latin typeface="Times New Roman" pitchFamily="18" charset="0"/>
                <a:cs typeface="Times New Roman" pitchFamily="18" charset="0"/>
              </a:rPr>
              <a:t>Careless cycling – up to £1,000 fine</a:t>
            </a:r>
          </a:p>
          <a:p>
            <a:pPr eaLnBrk="1" fontAlgn="auto" hangingPunct="1">
              <a:spcBef>
                <a:spcPts val="0"/>
              </a:spcBef>
              <a:spcAft>
                <a:spcPts val="0"/>
              </a:spcAft>
              <a:defRPr/>
            </a:pPr>
            <a:endParaRPr lang="en-GB" sz="1200" dirty="0" smtClean="0">
              <a:latin typeface="Times New Roman" pitchFamily="18" charset="0"/>
              <a:cs typeface="Times New Roman" pitchFamily="18" charset="0"/>
            </a:endParaRPr>
          </a:p>
          <a:p>
            <a:pPr eaLnBrk="1" fontAlgn="auto" hangingPunct="1">
              <a:spcBef>
                <a:spcPts val="0"/>
              </a:spcBef>
              <a:spcAft>
                <a:spcPts val="0"/>
              </a:spcAft>
              <a:defRPr/>
            </a:pPr>
            <a:r>
              <a:rPr lang="en-GB" sz="1200" dirty="0" smtClean="0">
                <a:latin typeface="Times New Roman" pitchFamily="18" charset="0"/>
                <a:cs typeface="Times New Roman" pitchFamily="18" charset="0"/>
              </a:rPr>
              <a:t>Discuss if penalty points is an effective way to enforce the rules;</a:t>
            </a:r>
          </a:p>
          <a:p>
            <a:pPr eaLnBrk="1" fontAlgn="auto" hangingPunct="1">
              <a:spcBef>
                <a:spcPts val="0"/>
              </a:spcBef>
              <a:spcAft>
                <a:spcPts val="0"/>
              </a:spcAft>
              <a:defRPr/>
            </a:pPr>
            <a:endParaRPr lang="en-GB" sz="1200" dirty="0" smtClean="0">
              <a:latin typeface="Times New Roman" pitchFamily="18" charset="0"/>
              <a:cs typeface="Times New Roman" pitchFamily="18" charset="0"/>
            </a:endParaRPr>
          </a:p>
          <a:p>
            <a:pPr eaLnBrk="1" fontAlgn="auto" hangingPunct="1">
              <a:spcBef>
                <a:spcPts val="0"/>
              </a:spcBef>
              <a:spcAft>
                <a:spcPts val="0"/>
              </a:spcAft>
              <a:defRPr/>
            </a:pPr>
            <a:r>
              <a:rPr lang="en-GB" sz="1200" dirty="0" smtClean="0">
                <a:latin typeface="Times New Roman" pitchFamily="18" charset="0"/>
                <a:cs typeface="Times New Roman" pitchFamily="18" charset="0"/>
              </a:rPr>
              <a:t>Inconsiderate or careless drivers/motorcyclists care taken off the road. If a driver/motorcyclists accumulates 12 or more penalty points within a 3 year period must be disqualified.</a:t>
            </a:r>
          </a:p>
          <a:p>
            <a:pPr eaLnBrk="1" fontAlgn="auto" hangingPunct="1">
              <a:spcBef>
                <a:spcPts val="0"/>
              </a:spcBef>
              <a:spcAft>
                <a:spcPts val="0"/>
              </a:spcAft>
              <a:defRPr/>
            </a:pPr>
            <a:endParaRPr lang="en-GB" sz="1200" dirty="0" smtClean="0">
              <a:latin typeface="Times New Roman" pitchFamily="18" charset="0"/>
              <a:cs typeface="Times New Roman" pitchFamily="18" charset="0"/>
            </a:endParaRPr>
          </a:p>
          <a:p>
            <a:pPr eaLnBrk="1" fontAlgn="auto" hangingPunct="1">
              <a:spcBef>
                <a:spcPts val="0"/>
              </a:spcBef>
              <a:spcAft>
                <a:spcPts val="0"/>
              </a:spcAft>
              <a:defRPr/>
            </a:pPr>
            <a:r>
              <a:rPr lang="en-GB" sz="1200" dirty="0" smtClean="0">
                <a:latin typeface="Times New Roman" pitchFamily="18" charset="0"/>
                <a:cs typeface="Times New Roman" pitchFamily="18" charset="0"/>
              </a:rPr>
              <a:t>Examine how penalty points affect a new driver differently from a more experienced driver;</a:t>
            </a:r>
          </a:p>
          <a:p>
            <a:pPr eaLnBrk="1" fontAlgn="auto" hangingPunct="1">
              <a:spcBef>
                <a:spcPts val="0"/>
              </a:spcBef>
              <a:spcAft>
                <a:spcPts val="0"/>
              </a:spcAft>
              <a:defRPr/>
            </a:pPr>
            <a:endParaRPr lang="en-GB" sz="1200" dirty="0" smtClean="0">
              <a:latin typeface="Times New Roman" pitchFamily="18" charset="0"/>
              <a:cs typeface="Times New Roman" pitchFamily="18" charset="0"/>
            </a:endParaRPr>
          </a:p>
          <a:p>
            <a:pPr eaLnBrk="1" fontAlgn="auto" hangingPunct="1">
              <a:spcBef>
                <a:spcPts val="0"/>
              </a:spcBef>
              <a:spcAft>
                <a:spcPts val="0"/>
              </a:spcAft>
              <a:defRPr/>
            </a:pPr>
            <a:r>
              <a:rPr lang="en-GB" sz="1200" dirty="0" smtClean="0">
                <a:latin typeface="Times New Roman" pitchFamily="18" charset="0"/>
                <a:cs typeface="Times New Roman" pitchFamily="18" charset="0"/>
              </a:rPr>
              <a:t>Special rules apply to new drivers who have been driving for less than two years. Once a new driver accumulates six or more penalty points within the initial two period their licence will automatically be revoked.</a:t>
            </a:r>
          </a:p>
          <a:p>
            <a:pPr eaLnBrk="1" fontAlgn="auto" hangingPunct="1">
              <a:spcBef>
                <a:spcPts val="0"/>
              </a:spcBef>
              <a:spcAft>
                <a:spcPts val="0"/>
              </a:spcAft>
              <a:defRPr/>
            </a:pPr>
            <a:endParaRPr lang="en-GB" sz="1200" dirty="0" smtClean="0">
              <a:latin typeface="Times New Roman" pitchFamily="18" charset="0"/>
              <a:cs typeface="Times New Roman" pitchFamily="18" charset="0"/>
            </a:endParaRPr>
          </a:p>
          <a:p>
            <a:pPr eaLnBrk="1" fontAlgn="auto" hangingPunct="1">
              <a:spcBef>
                <a:spcPts val="0"/>
              </a:spcBef>
              <a:spcAft>
                <a:spcPts val="0"/>
              </a:spcAft>
              <a:defRPr/>
            </a:pPr>
            <a:r>
              <a:rPr lang="en-GB" sz="1200" dirty="0" smtClean="0">
                <a:latin typeface="Times New Roman" pitchFamily="18" charset="0"/>
                <a:cs typeface="Times New Roman" pitchFamily="18" charset="0"/>
              </a:rPr>
              <a:t>Please note that all the details re penalty points can be found on pages 124-127 of ‘The Highway Code’.</a:t>
            </a:r>
            <a:endParaRPr lang="en-GB" dirty="0"/>
          </a:p>
        </p:txBody>
      </p:sp>
      <p:sp>
        <p:nvSpPr>
          <p:cNvPr id="4" name="Slide Number Placeholder 3"/>
          <p:cNvSpPr>
            <a:spLocks noGrp="1"/>
          </p:cNvSpPr>
          <p:nvPr>
            <p:ph type="sldNum" sz="quarter" idx="10"/>
          </p:nvPr>
        </p:nvSpPr>
        <p:spPr/>
        <p:txBody>
          <a:bodyPr/>
          <a:lstStyle/>
          <a:p>
            <a:fld id="{25A8A514-D1C0-4FE9-BBE4-16E91CF5FF30}" type="slidenum">
              <a:rPr lang="en-GB" smtClean="0"/>
              <a:t>4</a:t>
            </a:fld>
            <a:endParaRPr lang="en-GB"/>
          </a:p>
        </p:txBody>
      </p:sp>
    </p:spTree>
    <p:extLst>
      <p:ext uri="{BB962C8B-B14F-4D97-AF65-F5344CB8AC3E}">
        <p14:creationId xmlns:p14="http://schemas.microsoft.com/office/powerpoint/2010/main" val="37709537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spcBef>
                <a:spcPct val="0"/>
              </a:spcBef>
            </a:pPr>
            <a:r>
              <a:rPr lang="en-GB" sz="1200" dirty="0" smtClean="0">
                <a:latin typeface="Times New Roman" pitchFamily="18" charset="0"/>
                <a:cs typeface="Times New Roman" pitchFamily="18" charset="0"/>
              </a:rPr>
              <a:t>Possible answers include -</a:t>
            </a:r>
          </a:p>
          <a:p>
            <a:pPr eaLnBrk="1" hangingPunct="1">
              <a:spcBef>
                <a:spcPct val="0"/>
              </a:spcBef>
            </a:pPr>
            <a:r>
              <a:rPr lang="en-GB" sz="1200" dirty="0" smtClean="0">
                <a:latin typeface="Times New Roman" pitchFamily="18" charset="0"/>
                <a:cs typeface="Times New Roman" pitchFamily="18" charset="0"/>
              </a:rPr>
              <a:t>Got dressed; wore seatbelts in car or in bus (where available); driver/cyclists use the left side of  the road; be in school on time; walk don’t run in corridors; go to the classes as shown in the timetable; don't talk back to teachers etc.</a:t>
            </a:r>
          </a:p>
          <a:p>
            <a:pPr eaLnBrk="1" hangingPunct="1">
              <a:spcBef>
                <a:spcPct val="0"/>
              </a:spcBef>
            </a:pPr>
            <a:endParaRPr lang="en-GB" sz="1200" dirty="0" smtClean="0">
              <a:latin typeface="Times New Roman" pitchFamily="18" charset="0"/>
              <a:cs typeface="Times New Roman" pitchFamily="18" charset="0"/>
            </a:endParaRPr>
          </a:p>
          <a:p>
            <a:pPr eaLnBrk="1" hangingPunct="1">
              <a:spcBef>
                <a:spcPct val="0"/>
              </a:spcBef>
            </a:pPr>
            <a:r>
              <a:rPr lang="en-GB" sz="1200" dirty="0" smtClean="0">
                <a:latin typeface="Times New Roman" pitchFamily="18" charset="0"/>
                <a:cs typeface="Times New Roman" pitchFamily="18" charset="0"/>
              </a:rPr>
              <a:t>Since 1931 The Highway Code has been the official guide to using the roads safely and legally. It has contributed greatly to road safety and reliable road transport. Every driver must have a working knowledge of The Highway Code and this forms part of the UK driving test.</a:t>
            </a:r>
          </a:p>
          <a:p>
            <a:pPr eaLnBrk="1" hangingPunct="1">
              <a:spcBef>
                <a:spcPct val="0"/>
              </a:spcBef>
            </a:pPr>
            <a:endParaRPr lang="en-GB" sz="1200" dirty="0" smtClean="0">
              <a:latin typeface="Times New Roman" pitchFamily="18" charset="0"/>
              <a:cs typeface="Times New Roman" pitchFamily="18" charset="0"/>
            </a:endParaRPr>
          </a:p>
          <a:p>
            <a:pPr eaLnBrk="1" hangingPunct="1">
              <a:spcBef>
                <a:spcPct val="0"/>
              </a:spcBef>
            </a:pPr>
            <a:r>
              <a:rPr lang="en-GB" sz="1200" dirty="0" smtClean="0">
                <a:latin typeface="Times New Roman" pitchFamily="18" charset="0"/>
                <a:cs typeface="Times New Roman" pitchFamily="18" charset="0"/>
              </a:rPr>
              <a:t>The Highway Code contains many rules that are legal requirements and if you disobey them you are committing a criminal offence. It contains rules which apply to all road users – cyclists, pedestrians and drivers.</a:t>
            </a:r>
          </a:p>
          <a:p>
            <a:pPr eaLnBrk="1" hangingPunct="1">
              <a:spcBef>
                <a:spcPct val="0"/>
              </a:spcBef>
            </a:pPr>
            <a:endParaRPr lang="en-GB" sz="1200" dirty="0" smtClean="0">
              <a:latin typeface="Times New Roman" pitchFamily="18" charset="0"/>
              <a:cs typeface="Times New Roman" pitchFamily="18" charset="0"/>
            </a:endParaRPr>
          </a:p>
          <a:p>
            <a:pPr eaLnBrk="1" hangingPunct="1">
              <a:spcBef>
                <a:spcPct val="0"/>
              </a:spcBef>
            </a:pPr>
            <a:r>
              <a:rPr lang="en-GB" sz="1200" dirty="0" smtClean="0">
                <a:latin typeface="Times New Roman" pitchFamily="18" charset="0"/>
                <a:cs typeface="Times New Roman" pitchFamily="18" charset="0"/>
              </a:rPr>
              <a:t>If you wish to obtain a driving licence you will be tested on your knowledge of The Highway Code.</a:t>
            </a:r>
          </a:p>
          <a:p>
            <a:endParaRPr lang="en-GB" dirty="0"/>
          </a:p>
        </p:txBody>
      </p:sp>
      <p:sp>
        <p:nvSpPr>
          <p:cNvPr id="4" name="Slide Number Placeholder 3"/>
          <p:cNvSpPr>
            <a:spLocks noGrp="1"/>
          </p:cNvSpPr>
          <p:nvPr>
            <p:ph type="sldNum" sz="quarter" idx="10"/>
          </p:nvPr>
        </p:nvSpPr>
        <p:spPr/>
        <p:txBody>
          <a:bodyPr/>
          <a:lstStyle/>
          <a:p>
            <a:fld id="{25A8A514-D1C0-4FE9-BBE4-16E91CF5FF30}" type="slidenum">
              <a:rPr lang="en-GB" smtClean="0"/>
              <a:t>5</a:t>
            </a:fld>
            <a:endParaRPr lang="en-GB"/>
          </a:p>
        </p:txBody>
      </p:sp>
    </p:spTree>
    <p:extLst>
      <p:ext uri="{BB962C8B-B14F-4D97-AF65-F5344CB8AC3E}">
        <p14:creationId xmlns:p14="http://schemas.microsoft.com/office/powerpoint/2010/main" val="35960390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eaLnBrk="1" fontAlgn="auto" hangingPunct="1">
              <a:spcBef>
                <a:spcPts val="0"/>
              </a:spcBef>
              <a:spcAft>
                <a:spcPts val="0"/>
              </a:spcAft>
              <a:defRPr/>
            </a:pPr>
            <a:r>
              <a:rPr lang="en-GB" b="1" dirty="0" smtClean="0">
                <a:latin typeface="Times New Roman" pitchFamily="18" charset="0"/>
                <a:cs typeface="Times New Roman" pitchFamily="18" charset="0"/>
              </a:rPr>
              <a:t>Dress to be seen</a:t>
            </a:r>
            <a:r>
              <a:rPr lang="en-GB" dirty="0" smtClean="0">
                <a:latin typeface="Times New Roman" pitchFamily="18" charset="0"/>
                <a:cs typeface="Times New Roman" pitchFamily="18" charset="0"/>
              </a:rPr>
              <a:t>:</a:t>
            </a:r>
          </a:p>
          <a:p>
            <a:pPr eaLnBrk="1" fontAlgn="auto" hangingPunct="1">
              <a:spcBef>
                <a:spcPts val="0"/>
              </a:spcBef>
              <a:spcAft>
                <a:spcPts val="0"/>
              </a:spcAft>
              <a:defRPr/>
            </a:pPr>
            <a:r>
              <a:rPr lang="en-GB" dirty="0" smtClean="0">
                <a:latin typeface="Times New Roman" pitchFamily="18" charset="0"/>
                <a:cs typeface="Times New Roman" pitchFamily="18" charset="0"/>
              </a:rPr>
              <a:t>High-visibility clothing is clothing made of fluorescent material with an added reflective tape or shapes. This clothing is useful both during the day (fluorescent) and at night (reflective). During the day the sun's ultraviolet rays react with the fluorescent colours to make them appear to ‘glow’ increasing daytime visibility. The effect is stronger in poor light conditions such as in fog or towards dusk.</a:t>
            </a:r>
          </a:p>
          <a:p>
            <a:pPr eaLnBrk="1" fontAlgn="auto" hangingPunct="1">
              <a:spcBef>
                <a:spcPts val="0"/>
              </a:spcBef>
              <a:spcAft>
                <a:spcPts val="0"/>
              </a:spcAft>
              <a:defRPr/>
            </a:pPr>
            <a:endParaRPr lang="en-GB" dirty="0" smtClean="0">
              <a:latin typeface="Times New Roman" pitchFamily="18" charset="0"/>
              <a:cs typeface="Times New Roman" pitchFamily="18" charset="0"/>
            </a:endParaRPr>
          </a:p>
          <a:p>
            <a:pPr eaLnBrk="1" fontAlgn="auto" hangingPunct="1">
              <a:spcBef>
                <a:spcPts val="0"/>
              </a:spcBef>
              <a:spcAft>
                <a:spcPts val="0"/>
              </a:spcAft>
              <a:defRPr/>
            </a:pPr>
            <a:r>
              <a:rPr lang="en-GB" dirty="0" smtClean="0">
                <a:latin typeface="Times New Roman" pitchFamily="18" charset="0"/>
                <a:cs typeface="Times New Roman" pitchFamily="18" charset="0"/>
              </a:rPr>
              <a:t>At night, light from sources such as car headlights bounces off the reflective areas to make the tape glow, increasing night time visibility. Some reflective materials are retro-reflective which means the light bounces back to its source. If a car shines it’s headlights on retro-reflective material, most of the light is reflected back to the driver. Other reflective materials are made using glass bead technology which scatters the light, some of it getting reflected back to the driver. High visibility products can include either type. See Rule 3 of the Highway Code.</a:t>
            </a:r>
          </a:p>
          <a:p>
            <a:pPr eaLnBrk="1" fontAlgn="auto" hangingPunct="1">
              <a:spcBef>
                <a:spcPts val="0"/>
              </a:spcBef>
              <a:spcAft>
                <a:spcPts val="0"/>
              </a:spcAft>
              <a:defRPr/>
            </a:pPr>
            <a:endParaRPr lang="en-GB" dirty="0" smtClean="0">
              <a:latin typeface="Times New Roman" pitchFamily="18" charset="0"/>
              <a:cs typeface="Times New Roman" pitchFamily="18" charset="0"/>
            </a:endParaRPr>
          </a:p>
          <a:p>
            <a:pPr eaLnBrk="1" fontAlgn="auto" hangingPunct="1">
              <a:spcBef>
                <a:spcPts val="0"/>
              </a:spcBef>
              <a:spcAft>
                <a:spcPts val="0"/>
              </a:spcAft>
              <a:defRPr/>
            </a:pPr>
            <a:r>
              <a:rPr lang="en-GB" dirty="0" smtClean="0">
                <a:latin typeface="Times New Roman" pitchFamily="18" charset="0"/>
                <a:cs typeface="Times New Roman" pitchFamily="18" charset="0"/>
              </a:rPr>
              <a:t>The main thing to remember - to be seen  during the day, at dusk and at  night you need something that is fluorescent and reflective. </a:t>
            </a:r>
          </a:p>
          <a:p>
            <a:pPr eaLnBrk="1" fontAlgn="auto" hangingPunct="1">
              <a:spcBef>
                <a:spcPts val="0"/>
              </a:spcBef>
              <a:spcAft>
                <a:spcPts val="0"/>
              </a:spcAft>
              <a:defRPr/>
            </a:pPr>
            <a:endParaRPr lang="en-GB" dirty="0" smtClean="0">
              <a:latin typeface="Times New Roman" pitchFamily="18" charset="0"/>
              <a:cs typeface="Times New Roman" pitchFamily="18" charset="0"/>
            </a:endParaRPr>
          </a:p>
          <a:p>
            <a:pPr eaLnBrk="1" fontAlgn="auto" hangingPunct="1">
              <a:spcBef>
                <a:spcPts val="0"/>
              </a:spcBef>
              <a:spcAft>
                <a:spcPts val="0"/>
              </a:spcAft>
              <a:defRPr/>
            </a:pPr>
            <a:r>
              <a:rPr lang="en-GB" b="1" dirty="0" smtClean="0">
                <a:latin typeface="Times New Roman" pitchFamily="18" charset="0"/>
                <a:cs typeface="Times New Roman" pitchFamily="18" charset="0"/>
              </a:rPr>
              <a:t>Green Cross Code:</a:t>
            </a:r>
          </a:p>
          <a:p>
            <a:pPr eaLnBrk="1" fontAlgn="auto" hangingPunct="1">
              <a:spcBef>
                <a:spcPts val="0"/>
              </a:spcBef>
              <a:spcAft>
                <a:spcPts val="0"/>
              </a:spcAft>
              <a:defRPr/>
            </a:pPr>
            <a:r>
              <a:rPr lang="en-GB" dirty="0" smtClean="0">
                <a:latin typeface="Times New Roman" pitchFamily="18" charset="0"/>
                <a:cs typeface="Times New Roman" pitchFamily="18" charset="0"/>
              </a:rPr>
              <a:t>Ask the pupils if they can repeat each of the five rules of the Green Cross Code. It elaborates on the basic Stop, Look and Listen principles taught to young children.</a:t>
            </a:r>
          </a:p>
          <a:p>
            <a:pPr eaLnBrk="1" fontAlgn="auto" hangingPunct="1">
              <a:spcBef>
                <a:spcPts val="0"/>
              </a:spcBef>
              <a:spcAft>
                <a:spcPts val="0"/>
              </a:spcAft>
              <a:defRPr/>
            </a:pPr>
            <a:endParaRPr lang="en-GB" dirty="0" smtClean="0">
              <a:latin typeface="Times New Roman" pitchFamily="18" charset="0"/>
              <a:cs typeface="Times New Roman" pitchFamily="18" charset="0"/>
            </a:endParaRPr>
          </a:p>
          <a:p>
            <a:pPr eaLnBrk="1" fontAlgn="auto" hangingPunct="1">
              <a:spcBef>
                <a:spcPts val="0"/>
              </a:spcBef>
              <a:spcAft>
                <a:spcPts val="0"/>
              </a:spcAft>
              <a:defRPr/>
            </a:pPr>
            <a:r>
              <a:rPr lang="en-GB" dirty="0" smtClean="0">
                <a:latin typeface="Times New Roman" pitchFamily="18" charset="0"/>
                <a:cs typeface="Times New Roman" pitchFamily="18" charset="0"/>
              </a:rPr>
              <a:t>Rule: 1. First, find a safe place to cross. For all five rules see general Teacher’s Notes, Rule 7 of The Highway Code  and Task sheet 3. Ask pupils where it would not be safe to cross – bend, either side of a hill or between parked cars.</a:t>
            </a:r>
          </a:p>
          <a:p>
            <a:pPr eaLnBrk="1" fontAlgn="auto" hangingPunct="1">
              <a:spcBef>
                <a:spcPts val="0"/>
              </a:spcBef>
              <a:spcAft>
                <a:spcPts val="0"/>
              </a:spcAft>
              <a:defRPr/>
            </a:pPr>
            <a:endParaRPr lang="en-GB" dirty="0" smtClean="0">
              <a:latin typeface="Times New Roman" pitchFamily="18" charset="0"/>
              <a:cs typeface="Times New Roman" pitchFamily="18" charset="0"/>
            </a:endParaRPr>
          </a:p>
          <a:p>
            <a:pPr eaLnBrk="1" fontAlgn="auto" hangingPunct="1">
              <a:spcBef>
                <a:spcPts val="0"/>
              </a:spcBef>
              <a:spcAft>
                <a:spcPts val="0"/>
              </a:spcAft>
              <a:defRPr/>
            </a:pPr>
            <a:r>
              <a:rPr lang="en-GB" b="1" dirty="0" smtClean="0">
                <a:latin typeface="Times New Roman" pitchFamily="18" charset="0"/>
                <a:cs typeface="Times New Roman" pitchFamily="18" charset="0"/>
              </a:rPr>
              <a:t>Safe places to cross:</a:t>
            </a:r>
          </a:p>
          <a:p>
            <a:pPr eaLnBrk="1" fontAlgn="auto" hangingPunct="1">
              <a:spcBef>
                <a:spcPts val="0"/>
              </a:spcBef>
              <a:spcAft>
                <a:spcPts val="0"/>
              </a:spcAft>
              <a:defRPr/>
            </a:pPr>
            <a:r>
              <a:rPr lang="en-GB" dirty="0" smtClean="0">
                <a:latin typeface="Times New Roman" pitchFamily="18" charset="0"/>
                <a:cs typeface="Times New Roman" pitchFamily="18" charset="0"/>
              </a:rPr>
              <a:t>Stress that safer places to cross may not be completely safe and that they should still adhere to the basic rules of the Green Cross Code. Safer places include pelican crossings, puffin crossing, zebra crossings, subways and footbridges.</a:t>
            </a:r>
          </a:p>
          <a:p>
            <a:pPr eaLnBrk="1" fontAlgn="auto" hangingPunct="1">
              <a:spcBef>
                <a:spcPts val="0"/>
              </a:spcBef>
              <a:spcAft>
                <a:spcPts val="0"/>
              </a:spcAft>
              <a:defRPr/>
            </a:pPr>
            <a:endParaRPr lang="en-GB" dirty="0" smtClean="0">
              <a:latin typeface="Times New Roman" pitchFamily="18" charset="0"/>
              <a:cs typeface="Times New Roman" pitchFamily="18" charset="0"/>
            </a:endParaRPr>
          </a:p>
          <a:p>
            <a:pPr eaLnBrk="1" fontAlgn="auto" hangingPunct="1">
              <a:spcBef>
                <a:spcPts val="0"/>
              </a:spcBef>
              <a:spcAft>
                <a:spcPts val="0"/>
              </a:spcAft>
              <a:defRPr/>
            </a:pPr>
            <a:r>
              <a:rPr lang="en-GB" b="1" dirty="0" smtClean="0">
                <a:latin typeface="Times New Roman" pitchFamily="18" charset="0"/>
                <a:cs typeface="Times New Roman" pitchFamily="18" charset="0"/>
              </a:rPr>
              <a:t>Traffic calming:</a:t>
            </a:r>
          </a:p>
          <a:p>
            <a:pPr eaLnBrk="1" fontAlgn="auto" hangingPunct="1">
              <a:lnSpc>
                <a:spcPct val="115000"/>
              </a:lnSpc>
              <a:spcBef>
                <a:spcPts val="0"/>
              </a:spcBef>
              <a:spcAft>
                <a:spcPts val="1000"/>
              </a:spcAft>
              <a:defRPr/>
            </a:pPr>
            <a:r>
              <a:rPr lang="en-GB" dirty="0" smtClean="0">
                <a:latin typeface="Times New Roman" pitchFamily="18" charset="0"/>
                <a:ea typeface="Calibri"/>
                <a:cs typeface="Times New Roman" pitchFamily="18" charset="0"/>
              </a:rPr>
              <a:t>Going too fast is one of the main causes of car crashes. When residents are concerned about the safety of where they live, it is usually because they feel that drivers are speeding. Pedestrians should be safer in areas where traffic calming operates.  Traffic calming includes road humps, speed tables, speed cushions, build outs, chicanes, pinch points, central refuge/traffic islands , variable speed signs and speed cameras.</a:t>
            </a:r>
          </a:p>
          <a:p>
            <a:pPr eaLnBrk="1" fontAlgn="auto" hangingPunct="1">
              <a:spcBef>
                <a:spcPts val="0"/>
              </a:spcBef>
              <a:spcAft>
                <a:spcPts val="0"/>
              </a:spcAft>
              <a:defRPr/>
            </a:pPr>
            <a:endParaRPr lang="en-GB" sz="9600" dirty="0" smtClean="0"/>
          </a:p>
          <a:p>
            <a:endParaRPr lang="en-GB" dirty="0"/>
          </a:p>
        </p:txBody>
      </p:sp>
      <p:sp>
        <p:nvSpPr>
          <p:cNvPr id="4" name="Slide Number Placeholder 3"/>
          <p:cNvSpPr>
            <a:spLocks noGrp="1"/>
          </p:cNvSpPr>
          <p:nvPr>
            <p:ph type="sldNum" sz="quarter" idx="10"/>
          </p:nvPr>
        </p:nvSpPr>
        <p:spPr/>
        <p:txBody>
          <a:bodyPr/>
          <a:lstStyle/>
          <a:p>
            <a:fld id="{25A8A514-D1C0-4FE9-BBE4-16E91CF5FF30}" type="slidenum">
              <a:rPr lang="en-GB" smtClean="0"/>
              <a:t>6</a:t>
            </a:fld>
            <a:endParaRPr lang="en-GB"/>
          </a:p>
        </p:txBody>
      </p:sp>
    </p:spTree>
    <p:extLst>
      <p:ext uri="{BB962C8B-B14F-4D97-AF65-F5344CB8AC3E}">
        <p14:creationId xmlns:p14="http://schemas.microsoft.com/office/powerpoint/2010/main" val="10246058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eaLnBrk="1" fontAlgn="auto" hangingPunct="1">
              <a:spcBef>
                <a:spcPts val="0"/>
              </a:spcBef>
              <a:spcAft>
                <a:spcPts val="0"/>
              </a:spcAft>
              <a:defRPr/>
            </a:pPr>
            <a:r>
              <a:rPr lang="en-GB" sz="1200" b="1" dirty="0" smtClean="0">
                <a:latin typeface="Times New Roman" pitchFamily="18" charset="0"/>
                <a:cs typeface="Times New Roman" pitchFamily="18" charset="0"/>
              </a:rPr>
              <a:t>Dress to be seen:</a:t>
            </a:r>
          </a:p>
          <a:p>
            <a:pPr eaLnBrk="1" fontAlgn="auto" hangingPunct="1">
              <a:spcBef>
                <a:spcPts val="0"/>
              </a:spcBef>
              <a:spcAft>
                <a:spcPts val="0"/>
              </a:spcAft>
              <a:defRPr/>
            </a:pPr>
            <a:r>
              <a:rPr lang="en-GB" sz="1200" dirty="0" smtClean="0">
                <a:latin typeface="Times New Roman" pitchFamily="18" charset="0"/>
                <a:cs typeface="Times New Roman" pitchFamily="18" charset="0"/>
              </a:rPr>
              <a:t>Light coloured or fluorescent clothing helps other road users see you in the daytime or in poor light and reflective clothing so you can be seen in the dark. Rule 59. Avoid clothes that may get tangled in the chain, in the wheel or that may obscure your lights. </a:t>
            </a:r>
          </a:p>
          <a:p>
            <a:pPr eaLnBrk="1" fontAlgn="auto" hangingPunct="1">
              <a:spcBef>
                <a:spcPts val="0"/>
              </a:spcBef>
              <a:spcAft>
                <a:spcPts val="0"/>
              </a:spcAft>
              <a:defRPr/>
            </a:pPr>
            <a:endParaRPr lang="en-GB" sz="1200" dirty="0" smtClean="0">
              <a:latin typeface="Times New Roman" pitchFamily="18" charset="0"/>
              <a:cs typeface="Times New Roman" pitchFamily="18" charset="0"/>
            </a:endParaRPr>
          </a:p>
          <a:p>
            <a:pPr eaLnBrk="1" fontAlgn="auto" hangingPunct="1">
              <a:spcBef>
                <a:spcPts val="0"/>
              </a:spcBef>
              <a:spcAft>
                <a:spcPts val="0"/>
              </a:spcAft>
              <a:defRPr/>
            </a:pPr>
            <a:r>
              <a:rPr lang="en-GB" sz="1200" dirty="0" smtClean="0">
                <a:latin typeface="Times New Roman" pitchFamily="18" charset="0"/>
                <a:cs typeface="Times New Roman" pitchFamily="18" charset="0"/>
              </a:rPr>
              <a:t>Your bicycle too must have accessories that help it be seen. Bicycles must have front white lights and a rear red light  for night riding . All bicycles must have a red rear reflector fitted and amber pedal reflectors. For information a  bell and working brakes are also required by law (see rule 60 and page 118 of The Highway Code). </a:t>
            </a:r>
          </a:p>
          <a:p>
            <a:pPr eaLnBrk="1" fontAlgn="auto" hangingPunct="1">
              <a:spcBef>
                <a:spcPts val="0"/>
              </a:spcBef>
              <a:spcAft>
                <a:spcPts val="0"/>
              </a:spcAft>
              <a:defRPr/>
            </a:pPr>
            <a:endParaRPr lang="en-GB" sz="1200" dirty="0" smtClean="0">
              <a:latin typeface="Times New Roman" pitchFamily="18" charset="0"/>
              <a:cs typeface="Times New Roman" pitchFamily="18" charset="0"/>
            </a:endParaRPr>
          </a:p>
          <a:p>
            <a:pPr eaLnBrk="1" fontAlgn="auto" hangingPunct="1">
              <a:spcBef>
                <a:spcPts val="0"/>
              </a:spcBef>
              <a:spcAft>
                <a:spcPts val="0"/>
              </a:spcAft>
              <a:defRPr/>
            </a:pPr>
            <a:r>
              <a:rPr lang="en-GB" sz="1200" b="1" dirty="0" smtClean="0">
                <a:latin typeface="Times New Roman" pitchFamily="18" charset="0"/>
                <a:cs typeface="Times New Roman" pitchFamily="18" charset="0"/>
              </a:rPr>
              <a:t>Cycle routes:</a:t>
            </a:r>
          </a:p>
          <a:p>
            <a:pPr eaLnBrk="1" fontAlgn="auto" hangingPunct="1">
              <a:spcBef>
                <a:spcPts val="0"/>
              </a:spcBef>
              <a:spcAft>
                <a:spcPts val="0"/>
              </a:spcAft>
              <a:defRPr/>
            </a:pPr>
            <a:r>
              <a:rPr lang="en-GB" sz="1200" dirty="0" smtClean="0">
                <a:latin typeface="Times New Roman" pitchFamily="18" charset="0"/>
                <a:cs typeface="Times New Roman" pitchFamily="18" charset="0"/>
              </a:rPr>
              <a:t>Where available cyclists should use cycle routes. </a:t>
            </a:r>
          </a:p>
          <a:p>
            <a:pPr eaLnBrk="1" fontAlgn="auto" hangingPunct="1">
              <a:spcBef>
                <a:spcPts val="0"/>
              </a:spcBef>
              <a:spcAft>
                <a:spcPts val="0"/>
              </a:spcAft>
              <a:defRPr/>
            </a:pPr>
            <a:r>
              <a:rPr lang="en-GB" sz="1200" dirty="0" smtClean="0">
                <a:latin typeface="Times New Roman" pitchFamily="18" charset="0"/>
                <a:cs typeface="Times New Roman" pitchFamily="18" charset="0"/>
              </a:rPr>
              <a:t>These are indicated by a sign with a white bicycle on a blue background.</a:t>
            </a:r>
          </a:p>
          <a:p>
            <a:pPr eaLnBrk="1" fontAlgn="auto" hangingPunct="1">
              <a:spcBef>
                <a:spcPts val="0"/>
              </a:spcBef>
              <a:spcAft>
                <a:spcPts val="0"/>
              </a:spcAft>
              <a:defRPr/>
            </a:pPr>
            <a:endParaRPr lang="en-GB" sz="1200" dirty="0" smtClean="0">
              <a:latin typeface="Times New Roman" pitchFamily="18" charset="0"/>
              <a:cs typeface="Times New Roman" pitchFamily="18" charset="0"/>
            </a:endParaRPr>
          </a:p>
          <a:p>
            <a:pPr eaLnBrk="1" fontAlgn="auto" hangingPunct="1">
              <a:spcBef>
                <a:spcPts val="0"/>
              </a:spcBef>
              <a:spcAft>
                <a:spcPts val="0"/>
              </a:spcAft>
              <a:defRPr/>
            </a:pPr>
            <a:r>
              <a:rPr lang="en-GB" sz="1200" dirty="0" smtClean="0">
                <a:latin typeface="Times New Roman" pitchFamily="18" charset="0"/>
                <a:cs typeface="Times New Roman" pitchFamily="18" charset="0"/>
              </a:rPr>
              <a:t>Cycle tracks are also available for use by cyclists. These are usually located away </a:t>
            </a:r>
          </a:p>
          <a:p>
            <a:pPr eaLnBrk="1" fontAlgn="auto" hangingPunct="1">
              <a:spcBef>
                <a:spcPts val="0"/>
              </a:spcBef>
              <a:spcAft>
                <a:spcPts val="0"/>
              </a:spcAft>
              <a:defRPr/>
            </a:pPr>
            <a:r>
              <a:rPr lang="en-GB" sz="1200" dirty="0" smtClean="0">
                <a:latin typeface="Times New Roman" pitchFamily="18" charset="0"/>
                <a:cs typeface="Times New Roman" pitchFamily="18" charset="0"/>
              </a:rPr>
              <a:t>from the road and are sometimes shared by pedestrians. Each lane may be indicated</a:t>
            </a:r>
          </a:p>
          <a:p>
            <a:pPr eaLnBrk="1" fontAlgn="auto" hangingPunct="1">
              <a:spcBef>
                <a:spcPts val="0"/>
              </a:spcBef>
              <a:spcAft>
                <a:spcPts val="0"/>
              </a:spcAft>
              <a:defRPr/>
            </a:pPr>
            <a:r>
              <a:rPr lang="en-GB" sz="1200" dirty="0" smtClean="0">
                <a:latin typeface="Times New Roman" pitchFamily="18" charset="0"/>
                <a:cs typeface="Times New Roman" pitchFamily="18" charset="0"/>
              </a:rPr>
              <a:t>by a white line  and cyclists must adhere to this segregation and give due care and </a:t>
            </a:r>
          </a:p>
          <a:p>
            <a:pPr eaLnBrk="1" fontAlgn="auto" hangingPunct="1">
              <a:spcBef>
                <a:spcPts val="0"/>
              </a:spcBef>
              <a:spcAft>
                <a:spcPts val="0"/>
              </a:spcAft>
              <a:defRPr/>
            </a:pPr>
            <a:r>
              <a:rPr lang="en-GB" sz="1200" dirty="0" smtClean="0">
                <a:latin typeface="Times New Roman" pitchFamily="18" charset="0"/>
                <a:cs typeface="Times New Roman" pitchFamily="18" charset="0"/>
              </a:rPr>
              <a:t>attention when passing pedestrians. The sign for the cycle track has a blue </a:t>
            </a:r>
          </a:p>
          <a:p>
            <a:pPr eaLnBrk="1" fontAlgn="auto" hangingPunct="1">
              <a:spcBef>
                <a:spcPts val="0"/>
              </a:spcBef>
              <a:spcAft>
                <a:spcPts val="0"/>
              </a:spcAft>
              <a:defRPr/>
            </a:pPr>
            <a:r>
              <a:rPr lang="en-GB" sz="1200" dirty="0" smtClean="0">
                <a:latin typeface="Times New Roman" pitchFamily="18" charset="0"/>
                <a:cs typeface="Times New Roman" pitchFamily="18" charset="0"/>
              </a:rPr>
              <a:t>background with a cycle separated from a pedestrian by a white line.</a:t>
            </a:r>
          </a:p>
          <a:p>
            <a:pPr eaLnBrk="1" fontAlgn="auto" hangingPunct="1">
              <a:spcBef>
                <a:spcPts val="0"/>
              </a:spcBef>
              <a:spcAft>
                <a:spcPts val="0"/>
              </a:spcAft>
              <a:defRPr/>
            </a:pPr>
            <a:endParaRPr lang="en-GB" sz="1200" b="1" dirty="0" smtClean="0">
              <a:latin typeface="Times New Roman" pitchFamily="18" charset="0"/>
              <a:cs typeface="Times New Roman" pitchFamily="18" charset="0"/>
            </a:endParaRPr>
          </a:p>
          <a:p>
            <a:pPr eaLnBrk="1" fontAlgn="auto" hangingPunct="1">
              <a:spcBef>
                <a:spcPts val="0"/>
              </a:spcBef>
              <a:spcAft>
                <a:spcPts val="0"/>
              </a:spcAft>
              <a:defRPr/>
            </a:pPr>
            <a:r>
              <a:rPr lang="en-GB" sz="1200" b="1" dirty="0" smtClean="0">
                <a:latin typeface="Times New Roman" pitchFamily="18" charset="0"/>
                <a:cs typeface="Times New Roman" pitchFamily="18" charset="0"/>
              </a:rPr>
              <a:t>Safer places to cross:</a:t>
            </a:r>
          </a:p>
          <a:p>
            <a:pPr eaLnBrk="1" fontAlgn="auto" hangingPunct="1">
              <a:spcBef>
                <a:spcPts val="0"/>
              </a:spcBef>
              <a:spcAft>
                <a:spcPts val="0"/>
              </a:spcAft>
              <a:defRPr/>
            </a:pPr>
            <a:r>
              <a:rPr lang="en-GB" sz="1200" dirty="0" smtClean="0">
                <a:latin typeface="Times New Roman" pitchFamily="18" charset="0"/>
                <a:cs typeface="Times New Roman" pitchFamily="18" charset="0"/>
              </a:rPr>
              <a:t>A toucan crossing is the only light-controlled crossing which allows cyclists to ride across the road while sharing the space with pedestrians. If using other crossings such as a zebra crossing the cyclist should dismount to cross.</a:t>
            </a:r>
          </a:p>
          <a:p>
            <a:pPr eaLnBrk="1" fontAlgn="auto" hangingPunct="1">
              <a:spcBef>
                <a:spcPts val="0"/>
              </a:spcBef>
              <a:spcAft>
                <a:spcPts val="0"/>
              </a:spcAft>
              <a:defRPr/>
            </a:pPr>
            <a:endParaRPr lang="en-GB" sz="1200" dirty="0" smtClean="0">
              <a:latin typeface="Times New Roman" pitchFamily="18" charset="0"/>
              <a:cs typeface="Times New Roman" pitchFamily="18" charset="0"/>
            </a:endParaRPr>
          </a:p>
          <a:p>
            <a:pPr eaLnBrk="1" fontAlgn="auto" hangingPunct="1">
              <a:spcBef>
                <a:spcPts val="0"/>
              </a:spcBef>
              <a:spcAft>
                <a:spcPts val="0"/>
              </a:spcAft>
              <a:defRPr/>
            </a:pPr>
            <a:r>
              <a:rPr lang="en-GB" sz="1200" b="1" dirty="0" smtClean="0">
                <a:latin typeface="Times New Roman" pitchFamily="18" charset="0"/>
                <a:cs typeface="Times New Roman" pitchFamily="18" charset="0"/>
              </a:rPr>
              <a:t>Helmets:</a:t>
            </a:r>
          </a:p>
          <a:p>
            <a:pPr eaLnBrk="1" fontAlgn="auto" hangingPunct="1">
              <a:spcBef>
                <a:spcPts val="0"/>
              </a:spcBef>
              <a:spcAft>
                <a:spcPts val="0"/>
              </a:spcAft>
              <a:defRPr/>
            </a:pPr>
            <a:r>
              <a:rPr lang="en-GB" sz="1200" dirty="0" smtClean="0">
                <a:latin typeface="Times New Roman" pitchFamily="18" charset="0"/>
                <a:cs typeface="Times New Roman" pitchFamily="18" charset="0"/>
              </a:rPr>
              <a:t>Cyclists should wear an appropriately fitted helmet which confirms to current regulations. This is shown by the </a:t>
            </a:r>
            <a:r>
              <a:rPr lang="en-GB" sz="1200" dirty="0" smtClean="0"/>
              <a:t>EN1078 European standard or the higher Snell B-90 standard.</a:t>
            </a:r>
          </a:p>
          <a:p>
            <a:pPr eaLnBrk="1" fontAlgn="auto" hangingPunct="1">
              <a:spcBef>
                <a:spcPts val="0"/>
              </a:spcBef>
              <a:spcAft>
                <a:spcPts val="0"/>
              </a:spcAft>
              <a:defRPr/>
            </a:pPr>
            <a:endParaRPr lang="en-GB" sz="1200" dirty="0" smtClean="0"/>
          </a:p>
          <a:p>
            <a:pPr eaLnBrk="1" fontAlgn="auto" hangingPunct="1">
              <a:spcBef>
                <a:spcPts val="0"/>
              </a:spcBef>
              <a:spcAft>
                <a:spcPts val="0"/>
              </a:spcAft>
              <a:defRPr/>
            </a:pPr>
            <a:r>
              <a:rPr lang="en-GB" sz="1200" dirty="0" smtClean="0">
                <a:latin typeface="Times New Roman" pitchFamily="18" charset="0"/>
                <a:cs typeface="Times New Roman" pitchFamily="18" charset="0"/>
              </a:rPr>
              <a:t>Medical research shows that bicycle helmets can prevent up to 85% of cyclists' head injuries. </a:t>
            </a:r>
          </a:p>
          <a:p>
            <a:endParaRPr lang="en-GB" dirty="0"/>
          </a:p>
        </p:txBody>
      </p:sp>
      <p:sp>
        <p:nvSpPr>
          <p:cNvPr id="4" name="Slide Number Placeholder 3"/>
          <p:cNvSpPr>
            <a:spLocks noGrp="1"/>
          </p:cNvSpPr>
          <p:nvPr>
            <p:ph type="sldNum" sz="quarter" idx="10"/>
          </p:nvPr>
        </p:nvSpPr>
        <p:spPr/>
        <p:txBody>
          <a:bodyPr/>
          <a:lstStyle/>
          <a:p>
            <a:fld id="{25A8A514-D1C0-4FE9-BBE4-16E91CF5FF30}" type="slidenum">
              <a:rPr lang="en-GB" smtClean="0"/>
              <a:t>7</a:t>
            </a:fld>
            <a:endParaRPr lang="en-GB"/>
          </a:p>
        </p:txBody>
      </p:sp>
    </p:spTree>
    <p:extLst>
      <p:ext uri="{BB962C8B-B14F-4D97-AF65-F5344CB8AC3E}">
        <p14:creationId xmlns:p14="http://schemas.microsoft.com/office/powerpoint/2010/main" val="25080213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Teachers</a:t>
            </a:r>
            <a:r>
              <a:rPr lang="en-GB" baseline="0" dirty="0" smtClean="0"/>
              <a:t> should complete the pre-evaluation before watching the video. This is located at Annex A in the teaching notes.</a:t>
            </a:r>
          </a:p>
          <a:p>
            <a:endParaRPr lang="en-GB" baseline="0" dirty="0" smtClean="0"/>
          </a:p>
          <a:p>
            <a:r>
              <a:rPr lang="en-GB" baseline="0" dirty="0" smtClean="0"/>
              <a:t>Please complete by asking your class the questions- this could be answered by a show of hands. Please tick one answer box per question.</a:t>
            </a:r>
          </a:p>
          <a:p>
            <a:endParaRPr lang="en-GB" baseline="0" dirty="0" smtClean="0"/>
          </a:p>
          <a:p>
            <a:r>
              <a:rPr lang="en-GB" baseline="0" dirty="0" smtClean="0"/>
              <a:t>If teachers could complete a hard copy of this and then return to Road Safety Promotion and Outreach Branch, Room G-31, Clarence Court, 10-18 Adelaide Street, Belfast, BT2 8GB or email </a:t>
            </a:r>
            <a:r>
              <a:rPr lang="en-GB" baseline="0" smtClean="0"/>
              <a:t>to  </a:t>
            </a:r>
            <a:r>
              <a:rPr lang="en-GB" sz="1200" u="sng" kern="1200" smtClean="0">
                <a:solidFill>
                  <a:schemeClr val="tx1"/>
                </a:solidFill>
                <a:effectLst/>
                <a:latin typeface="+mn-lt"/>
                <a:ea typeface="+mn-ea"/>
                <a:cs typeface="+mn-cs"/>
                <a:hlinkClick r:id="rId3"/>
              </a:rPr>
              <a:t>safeandsustainabletravel@infrastructure-ni.gov.uk</a:t>
            </a:r>
            <a:endParaRPr lang="en-GB" baseline="0" dirty="0" smtClean="0"/>
          </a:p>
          <a:p>
            <a:endParaRPr lang="en-GB" dirty="0"/>
          </a:p>
        </p:txBody>
      </p:sp>
      <p:sp>
        <p:nvSpPr>
          <p:cNvPr id="4" name="Slide Number Placeholder 3"/>
          <p:cNvSpPr>
            <a:spLocks noGrp="1"/>
          </p:cNvSpPr>
          <p:nvPr>
            <p:ph type="sldNum" sz="quarter" idx="10"/>
          </p:nvPr>
        </p:nvSpPr>
        <p:spPr/>
        <p:txBody>
          <a:bodyPr/>
          <a:lstStyle/>
          <a:p>
            <a:fld id="{25A8A514-D1C0-4FE9-BBE4-16E91CF5FF30}" type="slidenum">
              <a:rPr lang="en-GB" smtClean="0"/>
              <a:t>8</a:t>
            </a:fld>
            <a:endParaRPr lang="en-GB"/>
          </a:p>
        </p:txBody>
      </p:sp>
    </p:spTree>
    <p:extLst>
      <p:ext uri="{BB962C8B-B14F-4D97-AF65-F5344CB8AC3E}">
        <p14:creationId xmlns:p14="http://schemas.microsoft.com/office/powerpoint/2010/main" val="626354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B4B0048-A0D1-42AD-A69A-F0EF1C982EE4}" type="datetimeFigureOut">
              <a:rPr lang="en-GB" smtClean="0"/>
              <a:t>24/02/2021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ED18BE-00A2-4982-97FD-618B0EFFC97F}"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B4B0048-A0D1-42AD-A69A-F0EF1C982EE4}" type="datetimeFigureOut">
              <a:rPr lang="en-GB" smtClean="0"/>
              <a:t>24/02/2021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ED18BE-00A2-4982-97FD-618B0EFFC97F}"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B4B0048-A0D1-42AD-A69A-F0EF1C982EE4}" type="datetimeFigureOut">
              <a:rPr lang="en-GB" smtClean="0"/>
              <a:t>24/02/2021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ED18BE-00A2-4982-97FD-618B0EFFC97F}"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B4B0048-A0D1-42AD-A69A-F0EF1C982EE4}" type="datetimeFigureOut">
              <a:rPr lang="en-GB" smtClean="0"/>
              <a:t>24/02/2021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ED18BE-00A2-4982-97FD-618B0EFFC97F}"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4B0048-A0D1-42AD-A69A-F0EF1C982EE4}" type="datetimeFigureOut">
              <a:rPr lang="en-GB" smtClean="0"/>
              <a:t>24/02/2021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ED18BE-00A2-4982-97FD-618B0EFFC97F}"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B4B0048-A0D1-42AD-A69A-F0EF1C982EE4}" type="datetimeFigureOut">
              <a:rPr lang="en-GB" smtClean="0"/>
              <a:t>24/02/2021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ED18BE-00A2-4982-97FD-618B0EFFC97F}"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B4B0048-A0D1-42AD-A69A-F0EF1C982EE4}" type="datetimeFigureOut">
              <a:rPr lang="en-GB" smtClean="0"/>
              <a:t>24/02/2021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0ED18BE-00A2-4982-97FD-618B0EFFC97F}"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B4B0048-A0D1-42AD-A69A-F0EF1C982EE4}" type="datetimeFigureOut">
              <a:rPr lang="en-GB" smtClean="0"/>
              <a:t>24/02/2021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0ED18BE-00A2-4982-97FD-618B0EFFC97F}"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4B0048-A0D1-42AD-A69A-F0EF1C982EE4}" type="datetimeFigureOut">
              <a:rPr lang="en-GB" smtClean="0"/>
              <a:t>24/02/2021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0ED18BE-00A2-4982-97FD-618B0EFFC97F}"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4B0048-A0D1-42AD-A69A-F0EF1C982EE4}" type="datetimeFigureOut">
              <a:rPr lang="en-GB" smtClean="0"/>
              <a:t>24/02/2021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ED18BE-00A2-4982-97FD-618B0EFFC97F}"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4B0048-A0D1-42AD-A69A-F0EF1C982EE4}" type="datetimeFigureOut">
              <a:rPr lang="en-GB" smtClean="0"/>
              <a:t>24/02/2021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ED18BE-00A2-4982-97FD-618B0EFFC97F}"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4B0048-A0D1-42AD-A69A-F0EF1C982EE4}" type="datetimeFigureOut">
              <a:rPr lang="en-GB" smtClean="0"/>
              <a:t>24/02/2021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ED18BE-00A2-4982-97FD-618B0EFFC97F}"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hyperlink" Target="https://www.youtube.com/watch?v=5XWTYLCg6XI"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0" y="2287024"/>
            <a:ext cx="9144000" cy="707886"/>
          </a:xfrm>
          <a:prstGeom prst="rect">
            <a:avLst/>
          </a:prstGeom>
          <a:noFill/>
        </p:spPr>
        <p:txBody>
          <a:bodyPr wrap="square" rtlCol="0">
            <a:spAutoFit/>
          </a:bodyPr>
          <a:lstStyle/>
          <a:p>
            <a:pPr algn="ctr"/>
            <a:r>
              <a:rPr lang="en-US" sz="4000" b="1" dirty="0" smtClean="0">
                <a:solidFill>
                  <a:srgbClr val="254061"/>
                </a:solidFill>
                <a:latin typeface="Helvetica Neue"/>
                <a:cs typeface="Helvetica Neue"/>
              </a:rPr>
              <a:t>Highway Code for Road Users</a:t>
            </a:r>
            <a:endParaRPr lang="en-US" sz="4000" b="1" dirty="0">
              <a:solidFill>
                <a:srgbClr val="254061"/>
              </a:solidFill>
              <a:latin typeface="Helvetica Neue"/>
              <a:cs typeface="Helvetica Neue"/>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aphicFrame>
        <p:nvGraphicFramePr>
          <p:cNvPr id="3" name="Table 2"/>
          <p:cNvGraphicFramePr>
            <a:graphicFrameLocks noGrp="1"/>
          </p:cNvGraphicFramePr>
          <p:nvPr/>
        </p:nvGraphicFramePr>
        <p:xfrm>
          <a:off x="539552" y="2060848"/>
          <a:ext cx="8064896" cy="4248474"/>
        </p:xfrm>
        <a:graphic>
          <a:graphicData uri="http://schemas.openxmlformats.org/drawingml/2006/table">
            <a:tbl>
              <a:tblPr/>
              <a:tblGrid>
                <a:gridCol w="2866271"/>
                <a:gridCol w="1039725"/>
                <a:gridCol w="1039725"/>
                <a:gridCol w="1039725"/>
                <a:gridCol w="1039725"/>
                <a:gridCol w="1039725"/>
              </a:tblGrid>
              <a:tr h="708079">
                <a:tc>
                  <a:txBody>
                    <a:bodyPr/>
                    <a:lstStyle/>
                    <a:p>
                      <a:pPr algn="l" fontAlgn="b"/>
                      <a:endParaRPr lang="en-GB" sz="1400" b="0" i="0" u="none" strike="noStrike" dirty="0">
                        <a:solidFill>
                          <a:srgbClr val="000000"/>
                        </a:solidFill>
                        <a:latin typeface="Calibri"/>
                      </a:endParaRPr>
                    </a:p>
                  </a:txBody>
                  <a:tcPr marL="5310" marR="5310" marT="5310" marB="0" anchor="b">
                    <a:lnL>
                      <a:noFill/>
                    </a:lnL>
                    <a:lnR w="6350" cap="flat" cmpd="sng" algn="ctr">
                      <a:solidFill>
                        <a:srgbClr val="254061"/>
                      </a:solidFill>
                      <a:prstDash val="solid"/>
                      <a:round/>
                      <a:headEnd type="none" w="med" len="med"/>
                      <a:tailEnd type="none" w="med" len="med"/>
                    </a:lnR>
                    <a:lnT>
                      <a:noFill/>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1" i="0" u="none" strike="noStrike" dirty="0">
                          <a:solidFill>
                            <a:srgbClr val="254061"/>
                          </a:solidFill>
                          <a:latin typeface="Calibri"/>
                        </a:rPr>
                        <a:t>Strongly Agree</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1" i="0" u="none" strike="noStrike" dirty="0">
                          <a:solidFill>
                            <a:srgbClr val="254061"/>
                          </a:solidFill>
                          <a:latin typeface="Calibri"/>
                        </a:rPr>
                        <a:t>Agree</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1" i="0" u="none" strike="noStrike" dirty="0" smtClean="0">
                          <a:solidFill>
                            <a:srgbClr val="254061"/>
                          </a:solidFill>
                          <a:latin typeface="Calibri"/>
                        </a:rPr>
                        <a:t>Don't </a:t>
                      </a:r>
                      <a:r>
                        <a:rPr lang="en-GB" sz="1400" b="1" i="0" u="none" strike="noStrike" dirty="0">
                          <a:solidFill>
                            <a:srgbClr val="254061"/>
                          </a:solidFill>
                          <a:latin typeface="Calibri"/>
                        </a:rPr>
                        <a:t>Mind</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1" i="0" u="none" strike="noStrike" dirty="0">
                          <a:solidFill>
                            <a:srgbClr val="254061"/>
                          </a:solidFill>
                          <a:latin typeface="Calibri"/>
                        </a:rPr>
                        <a:t>Disagree</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1" i="0" u="none" strike="noStrike" dirty="0">
                          <a:solidFill>
                            <a:srgbClr val="254061"/>
                          </a:solidFill>
                          <a:latin typeface="Calibri"/>
                        </a:rPr>
                        <a:t>Strongly Disagree</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r>
              <a:tr h="708079">
                <a:tc>
                  <a:txBody>
                    <a:bodyPr/>
                    <a:lstStyle/>
                    <a:p>
                      <a:pPr algn="ctr">
                        <a:lnSpc>
                          <a:spcPct val="115000"/>
                        </a:lnSpc>
                        <a:spcAft>
                          <a:spcPts val="0"/>
                        </a:spcAft>
                      </a:pPr>
                      <a:r>
                        <a:rPr lang="en-GB" sz="1400" b="1" dirty="0" smtClean="0">
                          <a:solidFill>
                            <a:schemeClr val="accent1">
                              <a:lumMod val="50000"/>
                            </a:schemeClr>
                          </a:solidFill>
                          <a:latin typeface="+mj-lt"/>
                          <a:ea typeface="Calibri"/>
                          <a:cs typeface="Times New Roman"/>
                        </a:rPr>
                        <a:t>I have recently read the Highway</a:t>
                      </a:r>
                      <a:r>
                        <a:rPr lang="en-GB" sz="1400" b="1" baseline="0" dirty="0" smtClean="0">
                          <a:solidFill>
                            <a:schemeClr val="accent1">
                              <a:lumMod val="50000"/>
                            </a:schemeClr>
                          </a:solidFill>
                          <a:latin typeface="+mj-lt"/>
                          <a:ea typeface="Calibri"/>
                          <a:cs typeface="Times New Roman"/>
                        </a:rPr>
                        <a:t> Code</a:t>
                      </a:r>
                      <a:endParaRPr lang="en-GB" sz="1400" dirty="0">
                        <a:solidFill>
                          <a:schemeClr val="accent1">
                            <a:lumMod val="50000"/>
                          </a:schemeClr>
                        </a:solidFill>
                        <a:latin typeface="+mj-lt"/>
                        <a:ea typeface="Calibri"/>
                        <a:cs typeface="Times New Roman"/>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254061"/>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254061"/>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254061"/>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254061"/>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254061"/>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r>
              <a:tr h="708079">
                <a:tc>
                  <a:txBody>
                    <a:bodyPr/>
                    <a:lstStyle/>
                    <a:p>
                      <a:pPr algn="ctr">
                        <a:lnSpc>
                          <a:spcPct val="115000"/>
                        </a:lnSpc>
                        <a:spcAft>
                          <a:spcPts val="0"/>
                        </a:spcAft>
                      </a:pPr>
                      <a:r>
                        <a:rPr lang="en-GB" sz="1400" b="1" dirty="0" smtClean="0">
                          <a:solidFill>
                            <a:schemeClr val="accent1">
                              <a:lumMod val="50000"/>
                            </a:schemeClr>
                          </a:solidFill>
                          <a:latin typeface="+mj-lt"/>
                          <a:ea typeface="Calibri"/>
                          <a:cs typeface="Times New Roman" pitchFamily="18" charset="0"/>
                        </a:rPr>
                        <a:t>Pedestrians and cyclists do not need to read the Highway</a:t>
                      </a:r>
                      <a:r>
                        <a:rPr lang="en-GB" sz="1400" b="1" baseline="0" dirty="0" smtClean="0">
                          <a:solidFill>
                            <a:schemeClr val="accent1">
                              <a:lumMod val="50000"/>
                            </a:schemeClr>
                          </a:solidFill>
                          <a:latin typeface="+mj-lt"/>
                          <a:ea typeface="Calibri"/>
                          <a:cs typeface="Times New Roman" pitchFamily="18" charset="0"/>
                        </a:rPr>
                        <a:t> Code</a:t>
                      </a:r>
                      <a:endParaRPr lang="en-GB" sz="1400" b="1" dirty="0">
                        <a:solidFill>
                          <a:schemeClr val="accent1">
                            <a:lumMod val="50000"/>
                          </a:schemeClr>
                        </a:solidFill>
                        <a:latin typeface="+mj-lt"/>
                        <a:ea typeface="Calibri"/>
                        <a:cs typeface="Times New Roman" pitchFamily="18" charset="0"/>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r>
              <a:tr h="708079">
                <a:tc>
                  <a:txBody>
                    <a:bodyPr/>
                    <a:lstStyle/>
                    <a:p>
                      <a:pPr algn="ctr">
                        <a:lnSpc>
                          <a:spcPct val="115000"/>
                        </a:lnSpc>
                        <a:spcAft>
                          <a:spcPts val="0"/>
                        </a:spcAft>
                      </a:pPr>
                      <a:r>
                        <a:rPr lang="en-GB" sz="1400" b="1" dirty="0" smtClean="0">
                          <a:solidFill>
                            <a:schemeClr val="accent1">
                              <a:lumMod val="50000"/>
                            </a:schemeClr>
                          </a:solidFill>
                          <a:latin typeface="+mj-lt"/>
                          <a:ea typeface="Calibri"/>
                          <a:cs typeface="Times New Roman"/>
                        </a:rPr>
                        <a:t>Knowledge of the Highway Code</a:t>
                      </a:r>
                      <a:r>
                        <a:rPr lang="en-GB" sz="1400" b="1" baseline="0" dirty="0" smtClean="0">
                          <a:solidFill>
                            <a:schemeClr val="accent1">
                              <a:lumMod val="50000"/>
                            </a:schemeClr>
                          </a:solidFill>
                          <a:latin typeface="+mj-lt"/>
                          <a:ea typeface="Calibri"/>
                          <a:cs typeface="Times New Roman"/>
                        </a:rPr>
                        <a:t> is essential to safe driving</a:t>
                      </a:r>
                      <a:endParaRPr lang="en-GB" sz="1400" b="1" dirty="0" smtClean="0">
                        <a:solidFill>
                          <a:schemeClr val="accent1">
                            <a:lumMod val="50000"/>
                          </a:schemeClr>
                        </a:solidFill>
                        <a:latin typeface="+mj-lt"/>
                        <a:ea typeface="Calibri"/>
                        <a:cs typeface="Times New Roman"/>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r>
              <a:tr h="708079">
                <a:tc>
                  <a:txBody>
                    <a:bodyPr/>
                    <a:lstStyle/>
                    <a:p>
                      <a:pPr algn="ctr">
                        <a:lnSpc>
                          <a:spcPct val="115000"/>
                        </a:lnSpc>
                        <a:spcAft>
                          <a:spcPts val="0"/>
                        </a:spcAft>
                      </a:pPr>
                      <a:r>
                        <a:rPr lang="en-GB" sz="1400" b="1" dirty="0" smtClean="0">
                          <a:solidFill>
                            <a:schemeClr val="accent1">
                              <a:lumMod val="50000"/>
                            </a:schemeClr>
                          </a:solidFill>
                          <a:latin typeface="+mj-lt"/>
                          <a:ea typeface="Calibri"/>
                          <a:cs typeface="Times New Roman" pitchFamily="18" charset="0"/>
                        </a:rPr>
                        <a:t>I know the meaning of most road signs</a:t>
                      </a:r>
                      <a:endParaRPr lang="en-GB" sz="1400" b="1" dirty="0">
                        <a:solidFill>
                          <a:schemeClr val="accent1">
                            <a:lumMod val="50000"/>
                          </a:schemeClr>
                        </a:solidFill>
                        <a:latin typeface="+mj-lt"/>
                        <a:ea typeface="Calibri"/>
                        <a:cs typeface="Times New Roman" pitchFamily="18" charset="0"/>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r>
              <a:tr h="708079">
                <a:tc>
                  <a:txBody>
                    <a:bodyPr/>
                    <a:lstStyle/>
                    <a:p>
                      <a:pPr algn="ctr">
                        <a:lnSpc>
                          <a:spcPct val="115000"/>
                        </a:lnSpc>
                        <a:spcAft>
                          <a:spcPts val="0"/>
                        </a:spcAft>
                      </a:pPr>
                      <a:r>
                        <a:rPr lang="en-GB" sz="1400" b="1" dirty="0" smtClean="0">
                          <a:solidFill>
                            <a:schemeClr val="accent1">
                              <a:lumMod val="50000"/>
                            </a:schemeClr>
                          </a:solidFill>
                          <a:latin typeface="+mj-lt"/>
                          <a:ea typeface="Calibri"/>
                          <a:cs typeface="Times New Roman" pitchFamily="18" charset="0"/>
                        </a:rPr>
                        <a:t>The Highway</a:t>
                      </a:r>
                      <a:r>
                        <a:rPr lang="en-GB" sz="1400" b="1" baseline="0" dirty="0" smtClean="0">
                          <a:solidFill>
                            <a:schemeClr val="accent1">
                              <a:lumMod val="50000"/>
                            </a:schemeClr>
                          </a:solidFill>
                          <a:latin typeface="+mj-lt"/>
                          <a:ea typeface="Calibri"/>
                          <a:cs typeface="Times New Roman" pitchFamily="18" charset="0"/>
                        </a:rPr>
                        <a:t> Code is an important part of the Driving Test</a:t>
                      </a:r>
                      <a:endParaRPr lang="en-GB" sz="1400" b="1" dirty="0">
                        <a:solidFill>
                          <a:schemeClr val="accent1">
                            <a:lumMod val="50000"/>
                          </a:schemeClr>
                        </a:solidFill>
                        <a:latin typeface="+mj-lt"/>
                        <a:ea typeface="Calibri"/>
                        <a:cs typeface="Times New Roman" pitchFamily="18" charset="0"/>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r>
            </a:tbl>
          </a:graphicData>
        </a:graphic>
      </p:graphicFrame>
      <p:sp>
        <p:nvSpPr>
          <p:cNvPr id="4" name="TextBox 3"/>
          <p:cNvSpPr txBox="1"/>
          <p:nvPr/>
        </p:nvSpPr>
        <p:spPr>
          <a:xfrm>
            <a:off x="675249" y="1117995"/>
            <a:ext cx="5667494" cy="461665"/>
          </a:xfrm>
          <a:prstGeom prst="rect">
            <a:avLst/>
          </a:prstGeom>
          <a:noFill/>
        </p:spPr>
        <p:txBody>
          <a:bodyPr wrap="square" rtlCol="0">
            <a:spAutoFit/>
          </a:bodyPr>
          <a:lstStyle/>
          <a:p>
            <a:r>
              <a:rPr lang="en-US" sz="2400" b="1" dirty="0" smtClean="0">
                <a:solidFill>
                  <a:srgbClr val="254061"/>
                </a:solidFill>
                <a:latin typeface="Helvetica Neue"/>
                <a:cs typeface="Helvetica Neue"/>
              </a:rPr>
              <a:t>Pre-Evaluation – Highway Code</a:t>
            </a:r>
            <a:endParaRPr lang="en-US" sz="2400" b="1" dirty="0">
              <a:solidFill>
                <a:srgbClr val="254061"/>
              </a:solidFill>
              <a:latin typeface="Helvetica Neue"/>
              <a:cs typeface="Helvetica Neue"/>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675248" y="887163"/>
            <a:ext cx="8468751" cy="646331"/>
          </a:xfrm>
          <a:prstGeom prst="rect">
            <a:avLst/>
          </a:prstGeom>
          <a:noFill/>
        </p:spPr>
        <p:txBody>
          <a:bodyPr wrap="square" rtlCol="0">
            <a:spAutoFit/>
          </a:bodyPr>
          <a:lstStyle/>
          <a:p>
            <a:r>
              <a:rPr lang="en-US" sz="3600" b="1" dirty="0" smtClean="0">
                <a:solidFill>
                  <a:srgbClr val="254061"/>
                </a:solidFill>
                <a:latin typeface="Helvetica Neue"/>
                <a:cs typeface="Helvetica Neue"/>
              </a:rPr>
              <a:t>Video</a:t>
            </a:r>
            <a:endParaRPr lang="en-US" sz="3600" b="1" dirty="0">
              <a:solidFill>
                <a:srgbClr val="254061"/>
              </a:solidFill>
              <a:latin typeface="Helvetica Neue"/>
              <a:cs typeface="Helvetica Neue"/>
            </a:endParaRPr>
          </a:p>
        </p:txBody>
      </p:sp>
      <p:sp>
        <p:nvSpPr>
          <p:cNvPr id="6" name="Action Button: Movie 5">
            <a:hlinkClick r:id="rId4" highlightClick="1"/>
          </p:cNvPr>
          <p:cNvSpPr/>
          <p:nvPr/>
        </p:nvSpPr>
        <p:spPr>
          <a:xfrm>
            <a:off x="3108960" y="2855742"/>
            <a:ext cx="2574388" cy="1772529"/>
          </a:xfrm>
          <a:prstGeom prst="actionButtonMovi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 name="TextBox 6"/>
          <p:cNvSpPr txBox="1"/>
          <p:nvPr/>
        </p:nvSpPr>
        <p:spPr>
          <a:xfrm>
            <a:off x="0" y="2132856"/>
            <a:ext cx="9144000" cy="461665"/>
          </a:xfrm>
          <a:prstGeom prst="rect">
            <a:avLst/>
          </a:prstGeom>
          <a:noFill/>
        </p:spPr>
        <p:txBody>
          <a:bodyPr wrap="square" rtlCol="0">
            <a:spAutoFit/>
          </a:bodyPr>
          <a:lstStyle/>
          <a:p>
            <a:pPr algn="ctr"/>
            <a:r>
              <a:rPr lang="en-US" sz="2400" b="1" dirty="0" smtClean="0">
                <a:solidFill>
                  <a:srgbClr val="254061"/>
                </a:solidFill>
                <a:latin typeface="Helvetica Neue"/>
                <a:cs typeface="Helvetica Neue"/>
              </a:rPr>
              <a:t>Just Because</a:t>
            </a:r>
            <a:endParaRPr lang="en-US" sz="2400" b="1" dirty="0">
              <a:solidFill>
                <a:srgbClr val="254061"/>
              </a:solidFill>
              <a:latin typeface="Helvetica Neue"/>
              <a:cs typeface="Helvetica Neue"/>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251520" y="692696"/>
            <a:ext cx="5724128" cy="707886"/>
          </a:xfrm>
          <a:prstGeom prst="rect">
            <a:avLst/>
          </a:prstGeom>
          <a:noFill/>
        </p:spPr>
        <p:txBody>
          <a:bodyPr wrap="square" rtlCol="0">
            <a:spAutoFit/>
          </a:bodyPr>
          <a:lstStyle/>
          <a:p>
            <a:pPr algn="ctr"/>
            <a:r>
              <a:rPr lang="en-US" sz="4000" b="1" dirty="0" smtClean="0">
                <a:solidFill>
                  <a:srgbClr val="254061"/>
                </a:solidFill>
                <a:latin typeface="Helvetica Neue"/>
                <a:cs typeface="Helvetica Neue"/>
              </a:rPr>
              <a:t>Discussion Points</a:t>
            </a:r>
            <a:endParaRPr lang="en-US" sz="4000" b="1" dirty="0">
              <a:solidFill>
                <a:srgbClr val="254061"/>
              </a:solidFill>
              <a:latin typeface="Helvetica Neue"/>
              <a:cs typeface="Helvetica Neue"/>
            </a:endParaRPr>
          </a:p>
        </p:txBody>
      </p:sp>
      <p:sp>
        <p:nvSpPr>
          <p:cNvPr id="4" name="TextBox 3"/>
          <p:cNvSpPr txBox="1"/>
          <p:nvPr/>
        </p:nvSpPr>
        <p:spPr>
          <a:xfrm>
            <a:off x="467544" y="2348880"/>
            <a:ext cx="7992888" cy="3539430"/>
          </a:xfrm>
          <a:prstGeom prst="rect">
            <a:avLst/>
          </a:prstGeom>
          <a:noFill/>
        </p:spPr>
        <p:txBody>
          <a:bodyPr wrap="square" rtlCol="0">
            <a:spAutoFit/>
          </a:bodyPr>
          <a:lstStyle/>
          <a:p>
            <a:pPr>
              <a:buClr>
                <a:schemeClr val="accent3"/>
              </a:buClr>
              <a:defRPr/>
            </a:pPr>
            <a:r>
              <a:rPr lang="en-GB" sz="1600" dirty="0">
                <a:solidFill>
                  <a:schemeClr val="accent1">
                    <a:lumMod val="50000"/>
                  </a:schemeClr>
                </a:solidFill>
                <a:latin typeface="Arial" pitchFamily="34" charset="0"/>
                <a:cs typeface="Arial" pitchFamily="34" charset="0"/>
              </a:rPr>
              <a:t> </a:t>
            </a:r>
            <a:r>
              <a:rPr lang="en-GB" sz="2800" dirty="0">
                <a:solidFill>
                  <a:schemeClr val="accent1">
                    <a:lumMod val="50000"/>
                  </a:schemeClr>
                </a:solidFill>
                <a:latin typeface="Arial" pitchFamily="34" charset="0"/>
                <a:cs typeface="Arial" pitchFamily="34" charset="0"/>
              </a:rPr>
              <a:t>How did the penalties differ depending on what each driver was doing?</a:t>
            </a:r>
          </a:p>
          <a:p>
            <a:pPr>
              <a:buClr>
                <a:schemeClr val="accent3"/>
              </a:buClr>
              <a:defRPr/>
            </a:pPr>
            <a:endParaRPr lang="en-GB" sz="2800" dirty="0">
              <a:ln w="18415" cmpd="sng">
                <a:solidFill>
                  <a:srgbClr val="FFFFFF"/>
                </a:solidFill>
                <a:prstDash val="solid"/>
              </a:ln>
              <a:solidFill>
                <a:schemeClr val="accent1">
                  <a:lumMod val="50000"/>
                </a:schemeClr>
              </a:solidFill>
              <a:effectLst>
                <a:outerShdw blurRad="63500" dir="3600000" algn="tl" rotWithShape="0">
                  <a:srgbClr val="000000">
                    <a:alpha val="70000"/>
                  </a:srgbClr>
                </a:outerShdw>
              </a:effectLst>
              <a:latin typeface="Arial" pitchFamily="34" charset="0"/>
              <a:cs typeface="Arial" pitchFamily="34" charset="0"/>
            </a:endParaRPr>
          </a:p>
          <a:p>
            <a:pPr>
              <a:buClr>
                <a:schemeClr val="accent3"/>
              </a:buClr>
              <a:defRPr/>
            </a:pPr>
            <a:r>
              <a:rPr lang="en-GB" sz="2800" dirty="0">
                <a:solidFill>
                  <a:schemeClr val="accent1">
                    <a:lumMod val="50000"/>
                  </a:schemeClr>
                </a:solidFill>
                <a:latin typeface="Arial" pitchFamily="34" charset="0"/>
                <a:cs typeface="Arial" pitchFamily="34" charset="0"/>
              </a:rPr>
              <a:t> Are penalty points an effective way to enforce the rules?</a:t>
            </a:r>
            <a:endParaRPr lang="en-GB" sz="2800" dirty="0">
              <a:ln w="18415" cmpd="sng">
                <a:solidFill>
                  <a:srgbClr val="FFFFFF"/>
                </a:solidFill>
                <a:prstDash val="solid"/>
              </a:ln>
              <a:solidFill>
                <a:schemeClr val="accent1">
                  <a:lumMod val="50000"/>
                </a:schemeClr>
              </a:solidFill>
              <a:effectLst>
                <a:outerShdw blurRad="63500" dir="3600000" algn="tl" rotWithShape="0">
                  <a:srgbClr val="000000">
                    <a:alpha val="70000"/>
                  </a:srgbClr>
                </a:outerShdw>
              </a:effectLst>
              <a:latin typeface="Arial" pitchFamily="34" charset="0"/>
              <a:cs typeface="Arial" pitchFamily="34" charset="0"/>
            </a:endParaRPr>
          </a:p>
          <a:p>
            <a:pPr>
              <a:buClr>
                <a:schemeClr val="accent3"/>
              </a:buClr>
              <a:defRPr/>
            </a:pPr>
            <a:endParaRPr lang="en-GB" sz="2800" dirty="0">
              <a:ln w="18415" cmpd="sng">
                <a:solidFill>
                  <a:srgbClr val="FFFFFF"/>
                </a:solidFill>
                <a:prstDash val="solid"/>
              </a:ln>
              <a:solidFill>
                <a:schemeClr val="accent1">
                  <a:lumMod val="50000"/>
                </a:schemeClr>
              </a:solidFill>
              <a:effectLst>
                <a:outerShdw blurRad="63500" dir="3600000" algn="tl" rotWithShape="0">
                  <a:srgbClr val="000000">
                    <a:alpha val="70000"/>
                  </a:srgbClr>
                </a:outerShdw>
              </a:effectLst>
              <a:latin typeface="Arial" pitchFamily="34" charset="0"/>
              <a:cs typeface="Arial" pitchFamily="34" charset="0"/>
            </a:endParaRPr>
          </a:p>
          <a:p>
            <a:pPr>
              <a:buClr>
                <a:schemeClr val="accent3"/>
              </a:buClr>
              <a:defRPr/>
            </a:pPr>
            <a:r>
              <a:rPr lang="en-GB" sz="2800" dirty="0">
                <a:ln w="18415" cmpd="sng">
                  <a:solidFill>
                    <a:srgbClr val="FFFFFF"/>
                  </a:solidFill>
                  <a:prstDash val="solid"/>
                </a:ln>
                <a:solidFill>
                  <a:schemeClr val="accent1">
                    <a:lumMod val="50000"/>
                  </a:schemeClr>
                </a:solidFill>
                <a:effectLst>
                  <a:outerShdw blurRad="63500" dir="3600000" algn="tl" rotWithShape="0">
                    <a:srgbClr val="000000">
                      <a:alpha val="70000"/>
                    </a:srgbClr>
                  </a:outerShdw>
                </a:effectLst>
                <a:latin typeface="Arial" pitchFamily="34" charset="0"/>
                <a:cs typeface="Arial" pitchFamily="34" charset="0"/>
              </a:rPr>
              <a:t> </a:t>
            </a:r>
            <a:r>
              <a:rPr lang="en-GB" sz="2800" dirty="0">
                <a:solidFill>
                  <a:schemeClr val="accent1">
                    <a:lumMod val="50000"/>
                  </a:schemeClr>
                </a:solidFill>
                <a:latin typeface="Arial" pitchFamily="34" charset="0"/>
                <a:cs typeface="Arial" pitchFamily="34" charset="0"/>
              </a:rPr>
              <a:t>Examine how penalty points affect a new driver differently from a more experienced driver .</a:t>
            </a:r>
            <a:endParaRPr lang="en-GB" sz="2800" dirty="0">
              <a:ln w="18415" cmpd="sng">
                <a:solidFill>
                  <a:srgbClr val="FFFFFF"/>
                </a:solidFill>
                <a:prstDash val="solid"/>
              </a:ln>
              <a:solidFill>
                <a:schemeClr val="accent1">
                  <a:lumMod val="50000"/>
                </a:schemeClr>
              </a:solidFill>
              <a:effectLst>
                <a:outerShdw blurRad="63500" dir="3600000" algn="tl" rotWithShape="0">
                  <a:srgbClr val="000000">
                    <a:alpha val="70000"/>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p:cNvSpPr txBox="1"/>
          <p:nvPr/>
        </p:nvSpPr>
        <p:spPr>
          <a:xfrm>
            <a:off x="251520" y="692696"/>
            <a:ext cx="5724128" cy="707886"/>
          </a:xfrm>
          <a:prstGeom prst="rect">
            <a:avLst/>
          </a:prstGeom>
          <a:noFill/>
        </p:spPr>
        <p:txBody>
          <a:bodyPr wrap="square" rtlCol="0">
            <a:spAutoFit/>
          </a:bodyPr>
          <a:lstStyle/>
          <a:p>
            <a:pPr algn="ctr"/>
            <a:r>
              <a:rPr lang="en-US" sz="4000" b="1" dirty="0" smtClean="0">
                <a:solidFill>
                  <a:srgbClr val="254061"/>
                </a:solidFill>
                <a:latin typeface="Helvetica Neue"/>
                <a:cs typeface="Helvetica Neue"/>
              </a:rPr>
              <a:t>Discussion Points</a:t>
            </a:r>
            <a:endParaRPr lang="en-US" sz="4000" b="1" dirty="0">
              <a:solidFill>
                <a:srgbClr val="254061"/>
              </a:solidFill>
              <a:latin typeface="Helvetica Neue"/>
              <a:cs typeface="Helvetica Neue"/>
            </a:endParaRPr>
          </a:p>
        </p:txBody>
      </p:sp>
      <p:sp>
        <p:nvSpPr>
          <p:cNvPr id="6" name="TextBox 5"/>
          <p:cNvSpPr txBox="1"/>
          <p:nvPr/>
        </p:nvSpPr>
        <p:spPr>
          <a:xfrm>
            <a:off x="467544" y="2348880"/>
            <a:ext cx="7992888" cy="3108543"/>
          </a:xfrm>
          <a:prstGeom prst="rect">
            <a:avLst/>
          </a:prstGeom>
          <a:noFill/>
        </p:spPr>
        <p:txBody>
          <a:bodyPr wrap="square" rtlCol="0">
            <a:spAutoFit/>
          </a:bodyPr>
          <a:lstStyle/>
          <a:p>
            <a:pPr>
              <a:buFont typeface="Arial" pitchFamily="34" charset="0"/>
              <a:buChar char="•"/>
            </a:pPr>
            <a:r>
              <a:rPr lang="en-GB" sz="2800" dirty="0" smtClean="0">
                <a:solidFill>
                  <a:schemeClr val="accent1">
                    <a:lumMod val="50000"/>
                  </a:schemeClr>
                </a:solidFill>
              </a:rPr>
              <a:t>What rules did you follow this morning on your way to school?</a:t>
            </a:r>
          </a:p>
          <a:p>
            <a:pPr>
              <a:buFont typeface="Arial" pitchFamily="34" charset="0"/>
              <a:buChar char="•"/>
            </a:pPr>
            <a:endParaRPr lang="en-GB" sz="2800" dirty="0">
              <a:solidFill>
                <a:schemeClr val="accent1">
                  <a:lumMod val="50000"/>
                </a:schemeClr>
              </a:solidFill>
            </a:endParaRPr>
          </a:p>
          <a:p>
            <a:pPr>
              <a:buFont typeface="Arial" pitchFamily="34" charset="0"/>
              <a:buChar char="•"/>
            </a:pPr>
            <a:r>
              <a:rPr lang="en-GB" sz="2800" dirty="0" smtClean="0">
                <a:solidFill>
                  <a:schemeClr val="accent1">
                    <a:lumMod val="50000"/>
                  </a:schemeClr>
                </a:solidFill>
              </a:rPr>
              <a:t>What helps keep order on the road?</a:t>
            </a:r>
          </a:p>
          <a:p>
            <a:pPr>
              <a:buFont typeface="Arial" pitchFamily="34" charset="0"/>
              <a:buChar char="•"/>
            </a:pPr>
            <a:endParaRPr lang="en-GB" sz="2800" dirty="0">
              <a:solidFill>
                <a:schemeClr val="accent1">
                  <a:lumMod val="50000"/>
                </a:schemeClr>
              </a:solidFill>
            </a:endParaRPr>
          </a:p>
          <a:p>
            <a:pPr>
              <a:buFont typeface="Arial" pitchFamily="34" charset="0"/>
              <a:buChar char="•"/>
            </a:pPr>
            <a:r>
              <a:rPr lang="en-GB" sz="2800" dirty="0" smtClean="0">
                <a:solidFill>
                  <a:schemeClr val="accent1">
                    <a:lumMod val="50000"/>
                  </a:schemeClr>
                </a:solidFill>
              </a:rPr>
              <a:t>Give some reasons why you should know the rules of the Highway Code</a:t>
            </a:r>
            <a:endParaRPr lang="en-GB" sz="2800" dirty="0">
              <a:solidFill>
                <a:schemeClr val="accent1">
                  <a:lumMod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251520" y="692696"/>
            <a:ext cx="5724128" cy="1077218"/>
          </a:xfrm>
          <a:prstGeom prst="rect">
            <a:avLst/>
          </a:prstGeom>
          <a:noFill/>
        </p:spPr>
        <p:txBody>
          <a:bodyPr wrap="square" rtlCol="0">
            <a:spAutoFit/>
          </a:bodyPr>
          <a:lstStyle/>
          <a:p>
            <a:pPr algn="ctr"/>
            <a:r>
              <a:rPr lang="en-US" sz="3200" b="1" dirty="0" smtClean="0">
                <a:solidFill>
                  <a:srgbClr val="254061"/>
                </a:solidFill>
                <a:latin typeface="Helvetica Neue"/>
                <a:cs typeface="Helvetica Neue"/>
              </a:rPr>
              <a:t>The Main Rules that Relate to a Pedestrian</a:t>
            </a:r>
            <a:endParaRPr lang="en-US" sz="3200" b="1" dirty="0">
              <a:solidFill>
                <a:srgbClr val="254061"/>
              </a:solidFill>
              <a:latin typeface="Helvetica Neue"/>
              <a:cs typeface="Helvetica Neue"/>
            </a:endParaRPr>
          </a:p>
        </p:txBody>
      </p:sp>
      <p:sp>
        <p:nvSpPr>
          <p:cNvPr id="4" name="TextBox 3"/>
          <p:cNvSpPr txBox="1"/>
          <p:nvPr/>
        </p:nvSpPr>
        <p:spPr>
          <a:xfrm>
            <a:off x="467544" y="2348880"/>
            <a:ext cx="7992888" cy="3108543"/>
          </a:xfrm>
          <a:prstGeom prst="rect">
            <a:avLst/>
          </a:prstGeom>
          <a:noFill/>
        </p:spPr>
        <p:txBody>
          <a:bodyPr wrap="square" rtlCol="0">
            <a:spAutoFit/>
          </a:bodyPr>
          <a:lstStyle/>
          <a:p>
            <a:pPr>
              <a:buFont typeface="Arial" pitchFamily="34" charset="0"/>
              <a:buChar char="•"/>
            </a:pPr>
            <a:r>
              <a:rPr lang="en-GB" sz="2800" dirty="0" smtClean="0">
                <a:solidFill>
                  <a:schemeClr val="accent1">
                    <a:lumMod val="50000"/>
                  </a:schemeClr>
                </a:solidFill>
              </a:rPr>
              <a:t>Dress to be seen</a:t>
            </a:r>
          </a:p>
          <a:p>
            <a:pPr>
              <a:buFont typeface="Arial" pitchFamily="34" charset="0"/>
              <a:buChar char="•"/>
            </a:pPr>
            <a:endParaRPr lang="en-GB" sz="2800" dirty="0">
              <a:solidFill>
                <a:schemeClr val="accent1">
                  <a:lumMod val="50000"/>
                </a:schemeClr>
              </a:solidFill>
            </a:endParaRPr>
          </a:p>
          <a:p>
            <a:pPr>
              <a:buFont typeface="Arial" pitchFamily="34" charset="0"/>
              <a:buChar char="•"/>
            </a:pPr>
            <a:r>
              <a:rPr lang="en-GB" sz="2800" dirty="0" smtClean="0">
                <a:solidFill>
                  <a:schemeClr val="accent1">
                    <a:lumMod val="50000"/>
                  </a:schemeClr>
                </a:solidFill>
              </a:rPr>
              <a:t>Green Cross Code</a:t>
            </a:r>
          </a:p>
          <a:p>
            <a:pPr>
              <a:buFont typeface="Arial" pitchFamily="34" charset="0"/>
              <a:buChar char="•"/>
            </a:pPr>
            <a:endParaRPr lang="en-GB" sz="2800" dirty="0">
              <a:solidFill>
                <a:schemeClr val="accent1">
                  <a:lumMod val="50000"/>
                </a:schemeClr>
              </a:solidFill>
            </a:endParaRPr>
          </a:p>
          <a:p>
            <a:pPr>
              <a:buFont typeface="Arial" pitchFamily="34" charset="0"/>
              <a:buChar char="•"/>
            </a:pPr>
            <a:r>
              <a:rPr lang="en-GB" sz="2800" dirty="0" smtClean="0">
                <a:solidFill>
                  <a:schemeClr val="accent1">
                    <a:lumMod val="50000"/>
                  </a:schemeClr>
                </a:solidFill>
              </a:rPr>
              <a:t>Safe Places to Cross</a:t>
            </a:r>
          </a:p>
          <a:p>
            <a:pPr>
              <a:buFont typeface="Arial" pitchFamily="34" charset="0"/>
              <a:buChar char="•"/>
            </a:pPr>
            <a:endParaRPr lang="en-GB" sz="2800" dirty="0">
              <a:solidFill>
                <a:schemeClr val="accent1">
                  <a:lumMod val="50000"/>
                </a:schemeClr>
              </a:solidFill>
            </a:endParaRPr>
          </a:p>
          <a:p>
            <a:pPr>
              <a:buFont typeface="Arial" pitchFamily="34" charset="0"/>
              <a:buChar char="•"/>
            </a:pPr>
            <a:r>
              <a:rPr lang="en-GB" sz="2800" dirty="0" smtClean="0">
                <a:solidFill>
                  <a:schemeClr val="accent1">
                    <a:lumMod val="50000"/>
                  </a:schemeClr>
                </a:solidFill>
              </a:rPr>
              <a:t>Traffic Calming</a:t>
            </a:r>
            <a:endParaRPr lang="en-GB" sz="2800" dirty="0">
              <a:solidFill>
                <a:schemeClr val="accent1">
                  <a:lumMod val="50000"/>
                </a:schemeClr>
              </a:solidFill>
            </a:endParaRPr>
          </a:p>
        </p:txBody>
      </p:sp>
      <p:pic>
        <p:nvPicPr>
          <p:cNvPr id="5" name="Picture 5" descr="http://www.search2drive.com/media/hc-pedestrians.jpg"/>
          <p:cNvPicPr>
            <a:picLocks noChangeAspect="1" noChangeArrowheads="1"/>
          </p:cNvPicPr>
          <p:nvPr/>
        </p:nvPicPr>
        <p:blipFill>
          <a:blip r:embed="rId4" cstate="print"/>
          <a:srcRect/>
          <a:stretch>
            <a:fillRect/>
          </a:stretch>
        </p:blipFill>
        <p:spPr bwMode="auto">
          <a:xfrm>
            <a:off x="5508625" y="2133600"/>
            <a:ext cx="2951163" cy="1943100"/>
          </a:xfrm>
          <a:prstGeom prst="rect">
            <a:avLst/>
          </a:prstGeom>
          <a:noFill/>
          <a:ln w="9525">
            <a:solidFill>
              <a:srgbClr val="C00000"/>
            </a:solidFill>
            <a:miter lim="800000"/>
            <a:headEnd/>
            <a:tailEnd/>
          </a:ln>
        </p:spPr>
      </p:pic>
      <p:pic>
        <p:nvPicPr>
          <p:cNvPr id="6" name="Picture 6" descr="Highway Code - Rule 196 Allow Pedestrians To Cross When The Amber Light Is Flashing"/>
          <p:cNvPicPr>
            <a:picLocks noChangeAspect="1" noChangeArrowheads="1"/>
          </p:cNvPicPr>
          <p:nvPr/>
        </p:nvPicPr>
        <p:blipFill>
          <a:blip r:embed="rId5" cstate="print"/>
          <a:srcRect/>
          <a:stretch>
            <a:fillRect/>
          </a:stretch>
        </p:blipFill>
        <p:spPr bwMode="auto">
          <a:xfrm>
            <a:off x="5508625" y="4508500"/>
            <a:ext cx="2951163" cy="1728788"/>
          </a:xfrm>
          <a:prstGeom prst="rect">
            <a:avLst/>
          </a:prstGeom>
          <a:noFill/>
          <a:ln w="9525">
            <a:solidFill>
              <a:srgbClr val="C00000"/>
            </a:solid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251520" y="692696"/>
            <a:ext cx="5724128" cy="1077218"/>
          </a:xfrm>
          <a:prstGeom prst="rect">
            <a:avLst/>
          </a:prstGeom>
          <a:noFill/>
        </p:spPr>
        <p:txBody>
          <a:bodyPr wrap="square" rtlCol="0">
            <a:spAutoFit/>
          </a:bodyPr>
          <a:lstStyle/>
          <a:p>
            <a:pPr algn="ctr"/>
            <a:r>
              <a:rPr lang="en-US" sz="3200" b="1" dirty="0" smtClean="0">
                <a:solidFill>
                  <a:srgbClr val="254061"/>
                </a:solidFill>
                <a:latin typeface="Helvetica Neue"/>
                <a:cs typeface="Helvetica Neue"/>
              </a:rPr>
              <a:t>The Main Rules that Relate to a Cyclist</a:t>
            </a:r>
            <a:endParaRPr lang="en-US" sz="3200" b="1" dirty="0">
              <a:solidFill>
                <a:srgbClr val="254061"/>
              </a:solidFill>
              <a:latin typeface="Helvetica Neue"/>
              <a:cs typeface="Helvetica Neue"/>
            </a:endParaRPr>
          </a:p>
        </p:txBody>
      </p:sp>
      <p:sp>
        <p:nvSpPr>
          <p:cNvPr id="4" name="TextBox 3"/>
          <p:cNvSpPr txBox="1"/>
          <p:nvPr/>
        </p:nvSpPr>
        <p:spPr>
          <a:xfrm>
            <a:off x="467544" y="2348880"/>
            <a:ext cx="7992888" cy="3108543"/>
          </a:xfrm>
          <a:prstGeom prst="rect">
            <a:avLst/>
          </a:prstGeom>
          <a:noFill/>
        </p:spPr>
        <p:txBody>
          <a:bodyPr wrap="square" rtlCol="0">
            <a:spAutoFit/>
          </a:bodyPr>
          <a:lstStyle/>
          <a:p>
            <a:pPr>
              <a:buFont typeface="Arial" pitchFamily="34" charset="0"/>
              <a:buChar char="•"/>
            </a:pPr>
            <a:r>
              <a:rPr lang="en-GB" sz="2800" dirty="0" smtClean="0">
                <a:solidFill>
                  <a:schemeClr val="accent1">
                    <a:lumMod val="50000"/>
                  </a:schemeClr>
                </a:solidFill>
              </a:rPr>
              <a:t>Dress to be seen</a:t>
            </a:r>
          </a:p>
          <a:p>
            <a:pPr>
              <a:buFont typeface="Arial" pitchFamily="34" charset="0"/>
              <a:buChar char="•"/>
            </a:pPr>
            <a:endParaRPr lang="en-GB" sz="2800" dirty="0">
              <a:solidFill>
                <a:schemeClr val="accent1">
                  <a:lumMod val="50000"/>
                </a:schemeClr>
              </a:solidFill>
            </a:endParaRPr>
          </a:p>
          <a:p>
            <a:pPr>
              <a:buFont typeface="Arial" pitchFamily="34" charset="0"/>
              <a:buChar char="•"/>
            </a:pPr>
            <a:r>
              <a:rPr lang="en-GB" sz="2800" dirty="0" smtClean="0">
                <a:solidFill>
                  <a:schemeClr val="accent1">
                    <a:lumMod val="50000"/>
                  </a:schemeClr>
                </a:solidFill>
              </a:rPr>
              <a:t>Use of Cycle Routes</a:t>
            </a:r>
          </a:p>
          <a:p>
            <a:pPr>
              <a:buFont typeface="Arial" pitchFamily="34" charset="0"/>
              <a:buChar char="•"/>
            </a:pPr>
            <a:endParaRPr lang="en-GB" sz="2800" dirty="0">
              <a:solidFill>
                <a:schemeClr val="accent1">
                  <a:lumMod val="50000"/>
                </a:schemeClr>
              </a:solidFill>
            </a:endParaRPr>
          </a:p>
          <a:p>
            <a:pPr>
              <a:buFont typeface="Arial" pitchFamily="34" charset="0"/>
              <a:buChar char="•"/>
            </a:pPr>
            <a:r>
              <a:rPr lang="en-GB" sz="2800" dirty="0" smtClean="0">
                <a:solidFill>
                  <a:schemeClr val="accent1">
                    <a:lumMod val="50000"/>
                  </a:schemeClr>
                </a:solidFill>
              </a:rPr>
              <a:t>Safe Places to Cross</a:t>
            </a:r>
          </a:p>
          <a:p>
            <a:pPr>
              <a:buFont typeface="Arial" pitchFamily="34" charset="0"/>
              <a:buChar char="•"/>
            </a:pPr>
            <a:endParaRPr lang="en-GB" sz="2800" dirty="0">
              <a:solidFill>
                <a:schemeClr val="accent1">
                  <a:lumMod val="50000"/>
                </a:schemeClr>
              </a:solidFill>
            </a:endParaRPr>
          </a:p>
          <a:p>
            <a:pPr>
              <a:buFont typeface="Arial" pitchFamily="34" charset="0"/>
              <a:buChar char="•"/>
            </a:pPr>
            <a:r>
              <a:rPr lang="en-GB" sz="2800" dirty="0" smtClean="0">
                <a:solidFill>
                  <a:schemeClr val="accent1">
                    <a:lumMod val="50000"/>
                  </a:schemeClr>
                </a:solidFill>
              </a:rPr>
              <a:t>Helmets</a:t>
            </a:r>
            <a:endParaRPr lang="en-GB" sz="2800" dirty="0">
              <a:solidFill>
                <a:schemeClr val="accent1">
                  <a:lumMod val="50000"/>
                </a:schemeClr>
              </a:solidFill>
            </a:endParaRPr>
          </a:p>
        </p:txBody>
      </p:sp>
      <p:pic>
        <p:nvPicPr>
          <p:cNvPr id="5" name="Picture 5"/>
          <p:cNvPicPr>
            <a:picLocks noChangeAspect="1" noChangeArrowheads="1"/>
          </p:cNvPicPr>
          <p:nvPr/>
        </p:nvPicPr>
        <p:blipFill>
          <a:blip r:embed="rId4" cstate="print"/>
          <a:srcRect/>
          <a:stretch>
            <a:fillRect/>
          </a:stretch>
        </p:blipFill>
        <p:spPr bwMode="auto">
          <a:xfrm>
            <a:off x="5436096" y="2204864"/>
            <a:ext cx="2448272" cy="1584325"/>
          </a:xfrm>
          <a:prstGeom prst="rect">
            <a:avLst/>
          </a:prstGeom>
          <a:noFill/>
          <a:ln w="9525">
            <a:noFill/>
            <a:miter lim="800000"/>
            <a:headEnd/>
            <a:tailEnd/>
          </a:ln>
        </p:spPr>
      </p:pic>
      <p:pic>
        <p:nvPicPr>
          <p:cNvPr id="6" name="Picture 2" descr="http://images.gizmag.com/hero/regenerative-helmet.jpg"/>
          <p:cNvPicPr>
            <a:picLocks noChangeAspect="1" noChangeArrowheads="1"/>
          </p:cNvPicPr>
          <p:nvPr/>
        </p:nvPicPr>
        <p:blipFill>
          <a:blip r:embed="rId5" cstate="print"/>
          <a:srcRect r="49912"/>
          <a:stretch>
            <a:fillRect/>
          </a:stretch>
        </p:blipFill>
        <p:spPr bwMode="auto">
          <a:xfrm>
            <a:off x="5508104" y="4149080"/>
            <a:ext cx="2304256" cy="19177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aphicFrame>
        <p:nvGraphicFramePr>
          <p:cNvPr id="3" name="Table 2"/>
          <p:cNvGraphicFramePr>
            <a:graphicFrameLocks noGrp="1"/>
          </p:cNvGraphicFramePr>
          <p:nvPr/>
        </p:nvGraphicFramePr>
        <p:xfrm>
          <a:off x="395536" y="2132856"/>
          <a:ext cx="8208914" cy="3713934"/>
        </p:xfrm>
        <a:graphic>
          <a:graphicData uri="http://schemas.openxmlformats.org/drawingml/2006/table">
            <a:tbl>
              <a:tblPr/>
              <a:tblGrid>
                <a:gridCol w="2917454"/>
                <a:gridCol w="1058292"/>
                <a:gridCol w="1058292"/>
                <a:gridCol w="1058292"/>
                <a:gridCol w="1058292"/>
                <a:gridCol w="1058292"/>
              </a:tblGrid>
              <a:tr h="530562">
                <a:tc>
                  <a:txBody>
                    <a:bodyPr/>
                    <a:lstStyle/>
                    <a:p>
                      <a:pPr algn="l" fontAlgn="b"/>
                      <a:endParaRPr lang="en-GB" sz="1400" b="0" i="0" u="none" strike="noStrike" dirty="0">
                        <a:solidFill>
                          <a:srgbClr val="000000"/>
                        </a:solidFill>
                        <a:latin typeface="Calibri"/>
                      </a:endParaRPr>
                    </a:p>
                  </a:txBody>
                  <a:tcPr marL="5310" marR="5310" marT="5310" marB="0" anchor="b">
                    <a:lnL>
                      <a:noFill/>
                    </a:lnL>
                    <a:lnR w="6350" cap="flat" cmpd="sng" algn="ctr">
                      <a:solidFill>
                        <a:srgbClr val="254061"/>
                      </a:solidFill>
                      <a:prstDash val="solid"/>
                      <a:round/>
                      <a:headEnd type="none" w="med" len="med"/>
                      <a:tailEnd type="none" w="med" len="med"/>
                    </a:lnR>
                    <a:lnT>
                      <a:noFill/>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1" i="0" u="none" strike="noStrike" dirty="0">
                          <a:solidFill>
                            <a:srgbClr val="254061"/>
                          </a:solidFill>
                          <a:latin typeface="Calibri"/>
                        </a:rPr>
                        <a:t>Strongly Agree</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1" i="0" u="none" strike="noStrike" dirty="0">
                          <a:solidFill>
                            <a:srgbClr val="254061"/>
                          </a:solidFill>
                          <a:latin typeface="Calibri"/>
                        </a:rPr>
                        <a:t>Agree</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1" i="0" u="none" strike="noStrike" dirty="0" smtClean="0">
                          <a:solidFill>
                            <a:srgbClr val="254061"/>
                          </a:solidFill>
                          <a:latin typeface="Calibri"/>
                        </a:rPr>
                        <a:t>Don't </a:t>
                      </a:r>
                      <a:r>
                        <a:rPr lang="en-GB" sz="1400" b="1" i="0" u="none" strike="noStrike" dirty="0">
                          <a:solidFill>
                            <a:srgbClr val="254061"/>
                          </a:solidFill>
                          <a:latin typeface="Calibri"/>
                        </a:rPr>
                        <a:t>Mind</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1" i="0" u="none" strike="noStrike" dirty="0">
                          <a:solidFill>
                            <a:srgbClr val="254061"/>
                          </a:solidFill>
                          <a:latin typeface="Calibri"/>
                        </a:rPr>
                        <a:t>Disagree</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1" i="0" u="none" strike="noStrike" dirty="0">
                          <a:solidFill>
                            <a:srgbClr val="254061"/>
                          </a:solidFill>
                          <a:latin typeface="Calibri"/>
                        </a:rPr>
                        <a:t>Strongly Disagree</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r>
              <a:tr h="530562">
                <a:tc>
                  <a:txBody>
                    <a:bodyPr/>
                    <a:lstStyle/>
                    <a:p>
                      <a:pPr algn="ctr">
                        <a:lnSpc>
                          <a:spcPct val="115000"/>
                        </a:lnSpc>
                        <a:spcAft>
                          <a:spcPts val="0"/>
                        </a:spcAft>
                      </a:pPr>
                      <a:r>
                        <a:rPr lang="en-GB" sz="1400" b="1" dirty="0" smtClean="0">
                          <a:solidFill>
                            <a:schemeClr val="accent1">
                              <a:lumMod val="50000"/>
                            </a:schemeClr>
                          </a:solidFill>
                          <a:latin typeface="+mj-lt"/>
                          <a:ea typeface="Calibri"/>
                          <a:cs typeface="Times New Roman"/>
                        </a:rPr>
                        <a:t>I have recently read the Highway</a:t>
                      </a:r>
                      <a:r>
                        <a:rPr lang="en-GB" sz="1400" b="1" baseline="0" dirty="0" smtClean="0">
                          <a:solidFill>
                            <a:schemeClr val="accent1">
                              <a:lumMod val="50000"/>
                            </a:schemeClr>
                          </a:solidFill>
                          <a:latin typeface="+mj-lt"/>
                          <a:ea typeface="Calibri"/>
                          <a:cs typeface="Times New Roman"/>
                        </a:rPr>
                        <a:t> Code</a:t>
                      </a:r>
                      <a:endParaRPr lang="en-GB" sz="1400" dirty="0">
                        <a:solidFill>
                          <a:schemeClr val="accent1">
                            <a:lumMod val="50000"/>
                          </a:schemeClr>
                        </a:solidFill>
                        <a:latin typeface="+mj-lt"/>
                        <a:ea typeface="Calibri"/>
                        <a:cs typeface="Times New Roman"/>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254061"/>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254061"/>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254061"/>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254061"/>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254061"/>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r>
              <a:tr h="530562">
                <a:tc>
                  <a:txBody>
                    <a:bodyPr/>
                    <a:lstStyle/>
                    <a:p>
                      <a:pPr algn="ctr">
                        <a:lnSpc>
                          <a:spcPct val="115000"/>
                        </a:lnSpc>
                        <a:spcAft>
                          <a:spcPts val="0"/>
                        </a:spcAft>
                      </a:pPr>
                      <a:r>
                        <a:rPr lang="en-GB" sz="1400" b="1" dirty="0" smtClean="0">
                          <a:solidFill>
                            <a:schemeClr val="accent1">
                              <a:lumMod val="50000"/>
                            </a:schemeClr>
                          </a:solidFill>
                          <a:latin typeface="+mj-lt"/>
                          <a:ea typeface="Calibri"/>
                          <a:cs typeface="Times New Roman" pitchFamily="18" charset="0"/>
                        </a:rPr>
                        <a:t>Pedestrians and cyclists do not need to read the Highway</a:t>
                      </a:r>
                      <a:r>
                        <a:rPr lang="en-GB" sz="1400" b="1" baseline="0" dirty="0" smtClean="0">
                          <a:solidFill>
                            <a:schemeClr val="accent1">
                              <a:lumMod val="50000"/>
                            </a:schemeClr>
                          </a:solidFill>
                          <a:latin typeface="+mj-lt"/>
                          <a:ea typeface="Calibri"/>
                          <a:cs typeface="Times New Roman" pitchFamily="18" charset="0"/>
                        </a:rPr>
                        <a:t> Code</a:t>
                      </a:r>
                      <a:endParaRPr lang="en-GB" sz="1400" b="1" dirty="0">
                        <a:solidFill>
                          <a:schemeClr val="accent1">
                            <a:lumMod val="50000"/>
                          </a:schemeClr>
                        </a:solidFill>
                        <a:latin typeface="+mj-lt"/>
                        <a:ea typeface="Calibri"/>
                        <a:cs typeface="Times New Roman" pitchFamily="18" charset="0"/>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r>
              <a:tr h="530562">
                <a:tc>
                  <a:txBody>
                    <a:bodyPr/>
                    <a:lstStyle/>
                    <a:p>
                      <a:pPr algn="ctr">
                        <a:lnSpc>
                          <a:spcPct val="115000"/>
                        </a:lnSpc>
                        <a:spcAft>
                          <a:spcPts val="0"/>
                        </a:spcAft>
                      </a:pPr>
                      <a:r>
                        <a:rPr lang="en-GB" sz="1400" b="1" dirty="0" smtClean="0">
                          <a:solidFill>
                            <a:schemeClr val="accent1">
                              <a:lumMod val="50000"/>
                            </a:schemeClr>
                          </a:solidFill>
                          <a:latin typeface="+mj-lt"/>
                          <a:ea typeface="Calibri"/>
                          <a:cs typeface="Times New Roman"/>
                        </a:rPr>
                        <a:t>Knowledge of the Highway Code</a:t>
                      </a:r>
                      <a:r>
                        <a:rPr lang="en-GB" sz="1400" b="1" baseline="0" dirty="0" smtClean="0">
                          <a:solidFill>
                            <a:schemeClr val="accent1">
                              <a:lumMod val="50000"/>
                            </a:schemeClr>
                          </a:solidFill>
                          <a:latin typeface="+mj-lt"/>
                          <a:ea typeface="Calibri"/>
                          <a:cs typeface="Times New Roman"/>
                        </a:rPr>
                        <a:t> is essential to safe driving</a:t>
                      </a:r>
                      <a:endParaRPr lang="en-GB" sz="1400" b="1" dirty="0" smtClean="0">
                        <a:solidFill>
                          <a:schemeClr val="accent1">
                            <a:lumMod val="50000"/>
                          </a:schemeClr>
                        </a:solidFill>
                        <a:latin typeface="+mj-lt"/>
                        <a:ea typeface="Calibri"/>
                        <a:cs typeface="Times New Roman"/>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r>
              <a:tr h="530562">
                <a:tc>
                  <a:txBody>
                    <a:bodyPr/>
                    <a:lstStyle/>
                    <a:p>
                      <a:pPr algn="ctr">
                        <a:lnSpc>
                          <a:spcPct val="115000"/>
                        </a:lnSpc>
                        <a:spcAft>
                          <a:spcPts val="0"/>
                        </a:spcAft>
                      </a:pPr>
                      <a:r>
                        <a:rPr lang="en-GB" sz="1400" b="1" dirty="0" smtClean="0">
                          <a:solidFill>
                            <a:schemeClr val="accent1">
                              <a:lumMod val="50000"/>
                            </a:schemeClr>
                          </a:solidFill>
                          <a:latin typeface="+mj-lt"/>
                          <a:ea typeface="Calibri"/>
                          <a:cs typeface="Times New Roman" pitchFamily="18" charset="0"/>
                        </a:rPr>
                        <a:t>I know the meaning of most road signs</a:t>
                      </a:r>
                      <a:endParaRPr lang="en-GB" sz="1400" b="1" dirty="0">
                        <a:solidFill>
                          <a:schemeClr val="accent1">
                            <a:lumMod val="50000"/>
                          </a:schemeClr>
                        </a:solidFill>
                        <a:latin typeface="+mj-lt"/>
                        <a:ea typeface="Calibri"/>
                        <a:cs typeface="Times New Roman" pitchFamily="18" charset="0"/>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r>
              <a:tr h="530562">
                <a:tc>
                  <a:txBody>
                    <a:bodyPr/>
                    <a:lstStyle/>
                    <a:p>
                      <a:pPr algn="ctr">
                        <a:lnSpc>
                          <a:spcPct val="115000"/>
                        </a:lnSpc>
                        <a:spcAft>
                          <a:spcPts val="0"/>
                        </a:spcAft>
                      </a:pPr>
                      <a:r>
                        <a:rPr lang="en-GB" sz="1400" b="1" dirty="0" smtClean="0">
                          <a:solidFill>
                            <a:schemeClr val="accent1">
                              <a:lumMod val="50000"/>
                            </a:schemeClr>
                          </a:solidFill>
                          <a:latin typeface="+mj-lt"/>
                          <a:ea typeface="Calibri"/>
                          <a:cs typeface="Times New Roman" pitchFamily="18" charset="0"/>
                        </a:rPr>
                        <a:t>The Highway</a:t>
                      </a:r>
                      <a:r>
                        <a:rPr lang="en-GB" sz="1400" b="1" baseline="0" dirty="0" smtClean="0">
                          <a:solidFill>
                            <a:schemeClr val="accent1">
                              <a:lumMod val="50000"/>
                            </a:schemeClr>
                          </a:solidFill>
                          <a:latin typeface="+mj-lt"/>
                          <a:ea typeface="Calibri"/>
                          <a:cs typeface="Times New Roman" pitchFamily="18" charset="0"/>
                        </a:rPr>
                        <a:t> Code is an important part of the Driving Test</a:t>
                      </a:r>
                      <a:endParaRPr lang="en-GB" sz="1400" b="1" dirty="0">
                        <a:solidFill>
                          <a:schemeClr val="accent1">
                            <a:lumMod val="50000"/>
                          </a:schemeClr>
                        </a:solidFill>
                        <a:latin typeface="+mj-lt"/>
                        <a:ea typeface="Calibri"/>
                        <a:cs typeface="Times New Roman" pitchFamily="18" charset="0"/>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latin typeface="Calibri"/>
                        </a:rPr>
                        <a:t> </a:t>
                      </a: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r>
              <a:tr h="530562">
                <a:tc>
                  <a:txBody>
                    <a:bodyPr/>
                    <a:lstStyle/>
                    <a:p>
                      <a:pPr algn="ctr">
                        <a:lnSpc>
                          <a:spcPct val="115000"/>
                        </a:lnSpc>
                        <a:spcAft>
                          <a:spcPts val="0"/>
                        </a:spcAft>
                      </a:pPr>
                      <a:r>
                        <a:rPr lang="en-GB" sz="1400" b="1" dirty="0" smtClean="0">
                          <a:solidFill>
                            <a:schemeClr val="accent1">
                              <a:lumMod val="50000"/>
                            </a:schemeClr>
                          </a:solidFill>
                          <a:latin typeface="+mj-lt"/>
                          <a:ea typeface="Calibri"/>
                          <a:cs typeface="Times New Roman" pitchFamily="18" charset="0"/>
                        </a:rPr>
                        <a:t>I</a:t>
                      </a:r>
                      <a:r>
                        <a:rPr lang="en-GB" sz="1400" b="1" baseline="0" dirty="0" smtClean="0">
                          <a:solidFill>
                            <a:schemeClr val="accent1">
                              <a:lumMod val="50000"/>
                            </a:schemeClr>
                          </a:solidFill>
                          <a:latin typeface="+mj-lt"/>
                          <a:ea typeface="Calibri"/>
                          <a:cs typeface="Times New Roman" pitchFamily="18" charset="0"/>
                        </a:rPr>
                        <a:t> am more aware of the contents of the Highway Code</a:t>
                      </a:r>
                      <a:endParaRPr lang="en-GB" sz="1400" b="1" dirty="0">
                        <a:solidFill>
                          <a:schemeClr val="accent1">
                            <a:lumMod val="50000"/>
                          </a:schemeClr>
                        </a:solidFill>
                        <a:latin typeface="+mj-lt"/>
                        <a:ea typeface="Calibri"/>
                        <a:cs typeface="Times New Roman" pitchFamily="18" charset="0"/>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endParaRPr lang="en-GB" sz="1400" b="0" i="0" u="none" strike="noStrike" dirty="0">
                        <a:solidFill>
                          <a:srgbClr val="000000"/>
                        </a:solidFill>
                        <a:latin typeface="Calibri"/>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endParaRPr lang="en-GB" sz="1400" b="0" i="0" u="none" strike="noStrike" dirty="0">
                        <a:solidFill>
                          <a:srgbClr val="000000"/>
                        </a:solidFill>
                        <a:latin typeface="Calibri"/>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endParaRPr lang="en-GB" sz="1400" b="0" i="0" u="none" strike="noStrike" dirty="0">
                        <a:solidFill>
                          <a:srgbClr val="000000"/>
                        </a:solidFill>
                        <a:latin typeface="Calibri"/>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endParaRPr lang="en-GB" sz="1400" b="0" i="0" u="none" strike="noStrike">
                        <a:solidFill>
                          <a:srgbClr val="000000"/>
                        </a:solidFill>
                        <a:latin typeface="Calibri"/>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c>
                  <a:txBody>
                    <a:bodyPr/>
                    <a:lstStyle/>
                    <a:p>
                      <a:pPr algn="ctr" fontAlgn="b"/>
                      <a:endParaRPr lang="en-GB" sz="1400" b="0" i="0" u="none" strike="noStrike" dirty="0">
                        <a:solidFill>
                          <a:srgbClr val="000000"/>
                        </a:solidFill>
                        <a:latin typeface="Calibri"/>
                      </a:endParaRPr>
                    </a:p>
                  </a:txBody>
                  <a:tcPr marL="5310" marR="5310" marT="5310" marB="0" anchor="ctr">
                    <a:lnL w="6350" cap="flat" cmpd="sng" algn="ctr">
                      <a:solidFill>
                        <a:srgbClr val="254061"/>
                      </a:solidFill>
                      <a:prstDash val="solid"/>
                      <a:round/>
                      <a:headEnd type="none" w="med" len="med"/>
                      <a:tailEnd type="none" w="med" len="med"/>
                    </a:lnL>
                    <a:lnR w="6350" cap="flat" cmpd="sng" algn="ctr">
                      <a:solidFill>
                        <a:srgbClr val="254061"/>
                      </a:solidFill>
                      <a:prstDash val="solid"/>
                      <a:round/>
                      <a:headEnd type="none" w="med" len="med"/>
                      <a:tailEnd type="none" w="med" len="med"/>
                    </a:lnR>
                    <a:lnT w="6350" cap="flat" cmpd="sng" algn="ctr">
                      <a:solidFill>
                        <a:srgbClr val="254061"/>
                      </a:solidFill>
                      <a:prstDash val="solid"/>
                      <a:round/>
                      <a:headEnd type="none" w="med" len="med"/>
                      <a:tailEnd type="none" w="med" len="med"/>
                    </a:lnT>
                    <a:lnB w="6350" cap="flat" cmpd="sng" algn="ctr">
                      <a:solidFill>
                        <a:srgbClr val="254061"/>
                      </a:solidFill>
                      <a:prstDash val="solid"/>
                      <a:round/>
                      <a:headEnd type="none" w="med" len="med"/>
                      <a:tailEnd type="none" w="med" len="med"/>
                    </a:lnB>
                    <a:solidFill>
                      <a:schemeClr val="bg1"/>
                    </a:solidFill>
                  </a:tcPr>
                </a:tc>
              </a:tr>
            </a:tbl>
          </a:graphicData>
        </a:graphic>
      </p:graphicFrame>
      <p:sp>
        <p:nvSpPr>
          <p:cNvPr id="4" name="TextBox 3"/>
          <p:cNvSpPr txBox="1"/>
          <p:nvPr/>
        </p:nvSpPr>
        <p:spPr>
          <a:xfrm>
            <a:off x="675249" y="1117995"/>
            <a:ext cx="5667494" cy="461665"/>
          </a:xfrm>
          <a:prstGeom prst="rect">
            <a:avLst/>
          </a:prstGeom>
          <a:noFill/>
        </p:spPr>
        <p:txBody>
          <a:bodyPr wrap="square" rtlCol="0">
            <a:spAutoFit/>
          </a:bodyPr>
          <a:lstStyle/>
          <a:p>
            <a:r>
              <a:rPr lang="en-US" sz="2400" b="1" dirty="0" smtClean="0">
                <a:solidFill>
                  <a:srgbClr val="254061"/>
                </a:solidFill>
                <a:latin typeface="Helvetica Neue"/>
                <a:cs typeface="Helvetica Neue"/>
              </a:rPr>
              <a:t>Post Evaluation – Highway Code</a:t>
            </a:r>
            <a:endParaRPr lang="en-US" sz="2400" b="1" dirty="0">
              <a:solidFill>
                <a:srgbClr val="254061"/>
              </a:solidFill>
              <a:latin typeface="Helvetica Neue"/>
              <a:cs typeface="Helvetica Neue"/>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1616</Words>
  <Application>Microsoft Office PowerPoint</Application>
  <PresentationFormat>On-screen Show (4:3)</PresentationFormat>
  <Paragraphs>205</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Helvetica Neue</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IT Assist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James Graham</dc:creator>
  <cp:lastModifiedBy>Kincaid, Royanne</cp:lastModifiedBy>
  <cp:revision>5</cp:revision>
  <cp:lastPrinted>2018-01-29T14:46:54Z</cp:lastPrinted>
  <dcterms:created xsi:type="dcterms:W3CDTF">2017-08-10T13:45:05Z</dcterms:created>
  <dcterms:modified xsi:type="dcterms:W3CDTF">2021-02-24T11:14:54Z</dcterms:modified>
</cp:coreProperties>
</file>