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91" autoAdjust="0"/>
  </p:normalViewPr>
  <p:slideViewPr>
    <p:cSldViewPr>
      <p:cViewPr varScale="1">
        <p:scale>
          <a:sx n="46" d="100"/>
          <a:sy n="46" d="100"/>
        </p:scale>
        <p:origin x="-20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A5E4AD-F82B-4365-809B-937271C62429}" type="datetimeFigureOut">
              <a:rPr lang="en-GB" smtClean="0"/>
              <a:t>01/12/2016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EF31C-5CAD-4470-BE30-8C7D3A5A9B30}"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rank.com/drug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frank.com/" TargetMode="External"/><Relationship Id="rId4" Type="http://schemas.openxmlformats.org/officeDocument/2006/relationships/hyperlink" Target="http://www.talktofrank.com/drugs-a-z"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 1 </a:t>
            </a:r>
            <a:endParaRPr lang="en-GB" dirty="0" smtClean="0"/>
          </a:p>
          <a:p>
            <a:r>
              <a:rPr lang="en-GB" dirty="0" smtClean="0"/>
              <a:t>This presentation was created by DFI Road Safety Education Officer Service.  The purpose of this presentation is to educate young people about the dangers that drinking and drugs pose to their own and others’ road safety.</a:t>
            </a:r>
          </a:p>
          <a:p>
            <a:endParaRPr lang="en-GB" dirty="0" smtClean="0"/>
          </a:p>
          <a:p>
            <a:r>
              <a:rPr lang="en-GB" dirty="0" smtClean="0"/>
              <a:t>This presentation is intended for children in years 12, 13 and 14.  It is recognised that the majority of children will not be driving or indeed drinking, but the issues can be discussed in a hypothetical or preventative way.</a:t>
            </a:r>
          </a:p>
          <a:p>
            <a:endParaRPr lang="en-GB" dirty="0" smtClean="0"/>
          </a:p>
          <a:p>
            <a:r>
              <a:rPr lang="en-GB" sz="1200" kern="1200" dirty="0" smtClean="0">
                <a:solidFill>
                  <a:schemeClr val="tx1"/>
                </a:solidFill>
                <a:latin typeface="Arial" charset="0"/>
                <a:ea typeface="ＭＳ Ｐゴシック" pitchFamily="-32" charset="-128"/>
                <a:cs typeface="+mn-cs"/>
              </a:rPr>
              <a:t>In 2015, 74 people were killed and 711 people were seriously injured on Northern Ireland’s roads.</a:t>
            </a:r>
          </a:p>
          <a:p>
            <a:endParaRPr lang="en-GB" dirty="0" smtClean="0"/>
          </a:p>
          <a:p>
            <a:r>
              <a:rPr lang="en-GB" dirty="0" smtClean="0"/>
              <a:t>The vision from Northern Ireland Road Safety Strategy to 2020, Driving Road Safety Forward is: </a:t>
            </a:r>
            <a:r>
              <a:rPr lang="en-GB" b="1" dirty="0" smtClean="0"/>
              <a:t>“To make a journey on Northern Ireland’s roads as safe for all road users as anywhere in the world.”  </a:t>
            </a:r>
            <a:r>
              <a:rPr lang="en-GB" dirty="0" smtClean="0"/>
              <a:t>The Strategy was developed and produced by DFI.  However, the action measures contained within the strategy cannot be achieved by the actions of DFI alone and will be delivered by DOE’s road safety partners.  These include The Police Service of Northern Ireland, Northern Ireland Fire and Rescue Service, Northern Ireland Ambulance Service and Department of Education.</a:t>
            </a:r>
            <a:endParaRPr lang="en-GB" dirty="0"/>
          </a:p>
        </p:txBody>
      </p:sp>
      <p:sp>
        <p:nvSpPr>
          <p:cNvPr id="4" name="Slide Number Placeholder 3"/>
          <p:cNvSpPr>
            <a:spLocks noGrp="1"/>
          </p:cNvSpPr>
          <p:nvPr>
            <p:ph type="sldNum" sz="quarter" idx="10"/>
          </p:nvPr>
        </p:nvSpPr>
        <p:spPr/>
        <p:txBody>
          <a:bodyPr/>
          <a:lstStyle/>
          <a:p>
            <a:fld id="{92DEF31C-5CAD-4470-BE30-8C7D3A5A9B30}"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b="1" dirty="0" smtClean="0"/>
              <a:t>Slide 10</a:t>
            </a:r>
          </a:p>
          <a:p>
            <a:endParaRPr lang="en-GB" b="0" dirty="0" smtClean="0"/>
          </a:p>
          <a:p>
            <a:r>
              <a:rPr lang="en-GB" b="0" dirty="0" smtClean="0"/>
              <a:t>ILLEGAL DRUGS</a:t>
            </a:r>
          </a:p>
          <a:p>
            <a:endParaRPr lang="en-GB" b="0" dirty="0" smtClean="0"/>
          </a:p>
          <a:p>
            <a:r>
              <a:rPr lang="en-GB" dirty="0" smtClean="0"/>
              <a:t>Teachers may find the following website useful for up-to-date information on drugs awareness </a:t>
            </a:r>
            <a:r>
              <a:rPr lang="en-GB" u="sng" dirty="0" smtClean="0">
                <a:hlinkClick r:id="rId3"/>
              </a:rPr>
              <a:t>www.frank.com/drugs</a:t>
            </a:r>
            <a:endParaRPr lang="en-GB" dirty="0" smtClean="0"/>
          </a:p>
          <a:p>
            <a:endParaRPr lang="en-GB" dirty="0" smtClean="0"/>
          </a:p>
          <a:p>
            <a:r>
              <a:rPr lang="en-GB" dirty="0" smtClean="0"/>
              <a:t>The slide shows how long drugs remain in your system. Taking drugs can put you at greater risk on the road as a pedestrian, driver or passenger.  Drugs can change your awareness of risk and make you behave dangerously putting yourself and others at risk of injury and death.</a:t>
            </a:r>
          </a:p>
          <a:p>
            <a:endParaRPr lang="en-GB" dirty="0" smtClean="0"/>
          </a:p>
          <a:p>
            <a:r>
              <a:rPr lang="en-GB" dirty="0" smtClean="0"/>
              <a:t>Drugs can be broadly divided into three categories based on their main effects:</a:t>
            </a:r>
          </a:p>
          <a:p>
            <a:r>
              <a:rPr lang="en-GB" dirty="0" smtClean="0"/>
              <a:t>They may act as </a:t>
            </a:r>
            <a:r>
              <a:rPr lang="en-GB" b="1" dirty="0" smtClean="0"/>
              <a:t>stimulants, depressants or hallucinogens</a:t>
            </a:r>
            <a:r>
              <a:rPr lang="en-GB" dirty="0" smtClean="0"/>
              <a:t>. Quite a few drugs show two of these effects at the same time.</a:t>
            </a:r>
          </a:p>
          <a:p>
            <a:endParaRPr lang="en-GB" dirty="0" smtClean="0"/>
          </a:p>
          <a:p>
            <a:pPr>
              <a:buFont typeface="Arial" pitchFamily="34" charset="0"/>
              <a:buChar char="•"/>
            </a:pPr>
            <a:r>
              <a:rPr lang="en-GB" dirty="0" smtClean="0"/>
              <a:t>Stimulants make you feel like you have lots of energy and confidence. They include cocaine, speed, ecstasy, and </a:t>
            </a:r>
            <a:r>
              <a:rPr lang="en-GB" dirty="0" err="1" smtClean="0"/>
              <a:t>mephedrone</a:t>
            </a:r>
            <a:r>
              <a:rPr lang="en-GB" dirty="0" smtClean="0"/>
              <a:t>.</a:t>
            </a:r>
          </a:p>
          <a:p>
            <a:pPr>
              <a:buFont typeface="Arial" pitchFamily="34" charset="0"/>
              <a:buChar char="•"/>
            </a:pPr>
            <a:r>
              <a:rPr lang="en-GB" dirty="0" smtClean="0"/>
              <a:t>Depressants make you feel relaxed and chilled out. They include alcohol, tranquillisers, heroin and cannabis.</a:t>
            </a:r>
          </a:p>
          <a:p>
            <a:pPr>
              <a:buFont typeface="Arial" pitchFamily="34" charset="0"/>
              <a:buChar char="•"/>
            </a:pPr>
            <a:r>
              <a:rPr lang="en-GB" dirty="0" smtClean="0"/>
              <a:t>Hallucinogens can make you view reality in distorted way and sometimes cause vivid hallucinations. They include LSD and magic mushrooms.</a:t>
            </a:r>
          </a:p>
          <a:p>
            <a:pPr>
              <a:buFont typeface="Arial" pitchFamily="34" charset="0"/>
              <a:buNone/>
            </a:pPr>
            <a:endParaRPr lang="en-GB" dirty="0" smtClean="0"/>
          </a:p>
          <a:p>
            <a:r>
              <a:rPr lang="en-GB" dirty="0" smtClean="0"/>
              <a:t>In addition to these 3 broad categories, each particular drug has its own specific effects and risks. When you obtain drugs anywhere other than from a reliable pharmacy, it can be difficult to say exactly what effects and risks the drug may have. A drug may be quite new and its harms may not yet be fully known, or the drug you are actually taking may not be what you believe it to be (</a:t>
            </a:r>
            <a:r>
              <a:rPr lang="en-GB" dirty="0" err="1" smtClean="0"/>
              <a:t>eg</a:t>
            </a:r>
            <a:r>
              <a:rPr lang="en-GB" dirty="0" smtClean="0"/>
              <a:t> both PMA and </a:t>
            </a:r>
            <a:r>
              <a:rPr lang="en-GB" dirty="0" err="1" smtClean="0"/>
              <a:t>mephedrone</a:t>
            </a:r>
            <a:r>
              <a:rPr lang="en-GB" dirty="0" smtClean="0"/>
              <a:t> have been sold as MDMA/ecstasy). Information on the known effects of each drug is available in the </a:t>
            </a:r>
            <a:r>
              <a:rPr lang="en-GB" u="sng" dirty="0" smtClean="0">
                <a:hlinkClick r:id="rId4"/>
              </a:rPr>
              <a:t>A-Z of drugs</a:t>
            </a:r>
            <a:r>
              <a:rPr lang="en-GB" dirty="0" smtClean="0"/>
              <a:t>. (Sourced from </a:t>
            </a:r>
            <a:r>
              <a:rPr lang="en-GB" u="sng" dirty="0" smtClean="0">
                <a:hlinkClick r:id="rId5"/>
              </a:rPr>
              <a:t>www.frank.com</a:t>
            </a:r>
            <a:r>
              <a:rPr lang="en-GB" dirty="0" smtClean="0"/>
              <a:t>).</a:t>
            </a:r>
          </a:p>
          <a:p>
            <a:endParaRPr lang="en-GB" dirty="0" smtClean="0"/>
          </a:p>
          <a:p>
            <a:r>
              <a:rPr lang="en-GB" dirty="0" smtClean="0"/>
              <a:t>Teachers may want to discuss at this point the importance of never leaving your drink unattended as it may be spiked with some of the above drugs.</a:t>
            </a:r>
          </a:p>
          <a:p>
            <a:endParaRPr lang="en-GB" b="1" dirty="0" smtClean="0"/>
          </a:p>
          <a:p>
            <a:r>
              <a:rPr lang="en-GB" b="1" dirty="0" smtClean="0"/>
              <a:t>NEVER TAKE DRUGS AND DRIVE</a:t>
            </a:r>
            <a:endParaRPr lang="en-GB" dirty="0" smtClean="0"/>
          </a:p>
          <a:p>
            <a:endParaRPr lang="en-GB" dirty="0" smtClean="0"/>
          </a:p>
          <a:p>
            <a:r>
              <a:rPr lang="en-GB" dirty="0" smtClean="0"/>
              <a:t>You may wish to ask students if they have seen the DOE Anti Drug Driving road safety campaign.</a:t>
            </a:r>
          </a:p>
          <a:p>
            <a:r>
              <a:rPr lang="en-GB" dirty="0" smtClean="0"/>
              <a:t>The ‘Steps’ campaign aims to raise public awareness of the drug driving problem and highlight the ultimate consequences of driving when under the influence of drugs. </a:t>
            </a:r>
          </a:p>
          <a:p>
            <a:r>
              <a:rPr lang="en-GB" dirty="0" smtClean="0"/>
              <a:t> </a:t>
            </a:r>
          </a:p>
          <a:p>
            <a:r>
              <a:rPr lang="en-GB" dirty="0" smtClean="0"/>
              <a:t>The advertisement starts with a close up of an eye and the camera slowly pans out to show a young man lying in a hospital bed and shows the stark reality of the consequences of drug driving.  It portrays the desolation and despair felt by the victim as he faces up to a bleak future confined to a hospital bed.</a:t>
            </a:r>
          </a:p>
          <a:p>
            <a:r>
              <a:rPr lang="en-GB" dirty="0" smtClean="0"/>
              <a:t> </a:t>
            </a:r>
          </a:p>
          <a:p>
            <a:r>
              <a:rPr lang="en-GB" dirty="0" smtClean="0"/>
              <a:t>The message firmly lays responsibility for driving impaired through drugs at the driver.  It is not about ‘getting away’ with it and ‘not getting caught’.  It is about taking responsibility for your actions behind the wheel and not putting your life, or that of any road user, in danger. The campaign also speaks to passengers, empowering them to take responsibility for their own safety by not allowing themselves to be driven by a drug driver.</a:t>
            </a:r>
          </a:p>
          <a:p>
            <a:r>
              <a:rPr lang="en-GB" dirty="0" smtClean="0"/>
              <a:t> </a:t>
            </a:r>
          </a:p>
          <a:p>
            <a:r>
              <a:rPr lang="en-GB" dirty="0" smtClean="0"/>
              <a:t>The campaign carries the strap line </a:t>
            </a:r>
            <a:r>
              <a:rPr lang="en-GB" b="1" dirty="0" smtClean="0"/>
              <a:t>‘What Steps Will You Take to Stop a Drug Driver From Wrecking Your Life?’</a:t>
            </a:r>
            <a:endParaRPr lang="en-GB" dirty="0"/>
          </a:p>
        </p:txBody>
      </p:sp>
      <p:sp>
        <p:nvSpPr>
          <p:cNvPr id="4" name="Slide Number Placeholder 3"/>
          <p:cNvSpPr>
            <a:spLocks noGrp="1"/>
          </p:cNvSpPr>
          <p:nvPr>
            <p:ph type="sldNum" sz="quarter" idx="10"/>
          </p:nvPr>
        </p:nvSpPr>
        <p:spPr/>
        <p:txBody>
          <a:bodyPr/>
          <a:lstStyle/>
          <a:p>
            <a:fld id="{92DEF31C-5CAD-4470-BE30-8C7D3A5A9B30}"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b="1" dirty="0" smtClean="0"/>
              <a:t>Slide 11</a:t>
            </a:r>
          </a:p>
          <a:p>
            <a:endParaRPr lang="en-GB" dirty="0" smtClean="0"/>
          </a:p>
          <a:p>
            <a:r>
              <a:rPr lang="en-GB" b="0" dirty="0" smtClean="0"/>
              <a:t>YOUR ACTIONS AFFECT ALL OTHER ROAD USERS</a:t>
            </a:r>
          </a:p>
          <a:p>
            <a:endParaRPr lang="en-GB" dirty="0" smtClean="0"/>
          </a:p>
          <a:p>
            <a:r>
              <a:rPr lang="en-GB" dirty="0" smtClean="0"/>
              <a:t>This slide looks at the detection rates for drink/drug driving in Northern Ireland and the numbers detected for speeding.</a:t>
            </a:r>
          </a:p>
          <a:p>
            <a:endParaRPr lang="en-GB" dirty="0" smtClean="0"/>
          </a:p>
          <a:p>
            <a:r>
              <a:rPr lang="en-GB" dirty="0" smtClean="0"/>
              <a:t>Alcohol and driving remains a problem in Northern Ireland as the statistics show.  It is no longer socially acceptable to drink and drive.  Much progress has been made over the years, including the use of high profile advertising campaigns to raise awareness of the consequences.  However, people still continue to drink and drive and often they pay the price through injury or death.  The lucky ones get stopped by the Police.</a:t>
            </a:r>
          </a:p>
          <a:p>
            <a:endParaRPr lang="en-GB" dirty="0" smtClean="0"/>
          </a:p>
          <a:p>
            <a:r>
              <a:rPr lang="en-GB" dirty="0" smtClean="0"/>
              <a:t>Slide 7 dealt with the consequences of getting stopped for driving while under the influence.  To remind you:</a:t>
            </a:r>
          </a:p>
          <a:p>
            <a:endParaRPr lang="en-GB" dirty="0" smtClean="0"/>
          </a:p>
          <a:p>
            <a:r>
              <a:rPr lang="en-GB" dirty="0" smtClean="0"/>
              <a:t>If you’re convicted of drink driving you’ll be banned from driving for at least 12 months and fined. You could even face a prison sentence.  </a:t>
            </a:r>
          </a:p>
          <a:p>
            <a:endParaRPr lang="en-GB" dirty="0" smtClean="0"/>
          </a:p>
          <a:p>
            <a:r>
              <a:rPr lang="en-GB" dirty="0" smtClean="0"/>
              <a:t>Speed is another problem we have on the roads of Northern Ireland: </a:t>
            </a:r>
          </a:p>
          <a:p>
            <a:endParaRPr lang="en-GB" dirty="0" smtClean="0"/>
          </a:p>
          <a:p>
            <a:r>
              <a:rPr lang="en-GB" dirty="0" smtClean="0"/>
              <a:t>56,633 people were detected for excess speed in 2013</a:t>
            </a:r>
          </a:p>
          <a:p>
            <a:r>
              <a:rPr lang="en-GB" dirty="0" smtClean="0"/>
              <a:t>Speed remains one of the biggest causes of death and serious injury on our roads.</a:t>
            </a:r>
          </a:p>
          <a:p>
            <a:pPr>
              <a:buFont typeface="Arial" pitchFamily="34" charset="0"/>
              <a:buChar char="•"/>
            </a:pPr>
            <a:r>
              <a:rPr lang="en-GB" dirty="0" smtClean="0"/>
              <a:t>if a pedestrian is hit by a car travelling at 20mph, 90% will survive.</a:t>
            </a:r>
          </a:p>
          <a:p>
            <a:pPr>
              <a:buFont typeface="Arial" pitchFamily="34" charset="0"/>
              <a:buChar char="•"/>
            </a:pPr>
            <a:r>
              <a:rPr lang="en-GB" dirty="0" smtClean="0"/>
              <a:t>if a pedestrian is hit by a car travelling at 30mph, 50% will survive.</a:t>
            </a:r>
          </a:p>
          <a:p>
            <a:pPr>
              <a:buFont typeface="Arial" pitchFamily="34" charset="0"/>
              <a:buChar char="•"/>
            </a:pPr>
            <a:r>
              <a:rPr lang="en-GB" dirty="0" smtClean="0"/>
              <a:t>if a pedestrian is hit by a car travelling at 40mph, 10% will survive.</a:t>
            </a:r>
          </a:p>
          <a:p>
            <a:r>
              <a:rPr lang="en-GB" dirty="0" smtClean="0"/>
              <a:t> </a:t>
            </a:r>
          </a:p>
          <a:p>
            <a:r>
              <a:rPr lang="en-GB" dirty="0" smtClean="0"/>
              <a:t>Teacher should use this opportunity to discuss with their students how their attitude and behaviour as a driver or passenger impacts on others.  </a:t>
            </a:r>
          </a:p>
          <a:p>
            <a:r>
              <a:rPr lang="en-GB" dirty="0" smtClean="0"/>
              <a:t>Is it acceptable to drink and drive?</a:t>
            </a:r>
          </a:p>
          <a:p>
            <a:r>
              <a:rPr lang="en-GB" dirty="0" smtClean="0"/>
              <a:t>Would you drink and drive?</a:t>
            </a:r>
          </a:p>
          <a:p>
            <a:r>
              <a:rPr lang="en-GB" dirty="0" smtClean="0"/>
              <a:t>Would you travel with someone who has been drinking?</a:t>
            </a:r>
          </a:p>
          <a:p>
            <a:r>
              <a:rPr lang="en-GB" dirty="0" smtClean="0"/>
              <a:t>Is it ok to speed – even 10 mph over the limit?</a:t>
            </a:r>
          </a:p>
          <a:p>
            <a:endParaRPr lang="en-GB" b="1" dirty="0" smtClean="0"/>
          </a:p>
          <a:p>
            <a:r>
              <a:rPr lang="en-GB" b="1" dirty="0" smtClean="0"/>
              <a:t>KEEP TO THE SPEED LIMITS – DO NOT DRINK AND DRIVE</a:t>
            </a:r>
            <a:endParaRPr lang="en-GB" dirty="0"/>
          </a:p>
        </p:txBody>
      </p:sp>
      <p:sp>
        <p:nvSpPr>
          <p:cNvPr id="4" name="Slide Number Placeholder 3"/>
          <p:cNvSpPr>
            <a:spLocks noGrp="1"/>
          </p:cNvSpPr>
          <p:nvPr>
            <p:ph type="sldNum" sz="quarter" idx="10"/>
          </p:nvPr>
        </p:nvSpPr>
        <p:spPr/>
        <p:txBody>
          <a:bodyPr/>
          <a:lstStyle/>
          <a:p>
            <a:fld id="{92DEF31C-5CAD-4470-BE30-8C7D3A5A9B30}"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1" dirty="0" smtClean="0"/>
              <a:t>Slide 12</a:t>
            </a:r>
          </a:p>
          <a:p>
            <a:endParaRPr lang="en-GB" dirty="0" smtClean="0"/>
          </a:p>
          <a:p>
            <a:r>
              <a:rPr lang="en-GB" b="0" dirty="0" smtClean="0"/>
              <a:t>WHO ARE THE CHIEF OFFENDERS?</a:t>
            </a:r>
          </a:p>
          <a:p>
            <a:endParaRPr lang="en-GB" b="0" dirty="0" smtClean="0"/>
          </a:p>
          <a:p>
            <a:r>
              <a:rPr lang="en-GB" dirty="0" smtClean="0"/>
              <a:t>The teacher should discuss with the students why statistics show that males are the chief offenders.  </a:t>
            </a:r>
          </a:p>
          <a:p>
            <a:endParaRPr lang="en-GB" dirty="0" smtClean="0"/>
          </a:p>
          <a:p>
            <a:r>
              <a:rPr lang="en-GB" dirty="0" smtClean="0"/>
              <a:t>Teacher should emphasise that more women are being detected for drink driving.</a:t>
            </a:r>
          </a:p>
          <a:p>
            <a:endParaRPr lang="en-GB" dirty="0" smtClean="0"/>
          </a:p>
          <a:p>
            <a:r>
              <a:rPr lang="en-GB" dirty="0" smtClean="0"/>
              <a:t>Expect a healthy debate from males in particular that they are not always at fault.  Teacher will rely on proven statistics at this point.  </a:t>
            </a:r>
          </a:p>
          <a:p>
            <a:endParaRPr lang="en-GB" b="1" dirty="0" smtClean="0"/>
          </a:p>
          <a:p>
            <a:r>
              <a:rPr lang="en-GB" b="1" dirty="0" smtClean="0"/>
              <a:t>Age group most at risk - 17-24 year olds </a:t>
            </a:r>
            <a:endParaRPr lang="en-GB" dirty="0" smtClean="0"/>
          </a:p>
          <a:p>
            <a:endParaRPr lang="en-GB" dirty="0" smtClean="0"/>
          </a:p>
          <a:p>
            <a:r>
              <a:rPr lang="en-GB" sz="1200" kern="1200" dirty="0" smtClean="0">
                <a:solidFill>
                  <a:schemeClr val="tx1"/>
                </a:solidFill>
                <a:latin typeface="Arial" charset="0"/>
                <a:ea typeface="ＭＳ Ｐゴシック" pitchFamily="-32" charset="-128"/>
                <a:cs typeface="+mn-cs"/>
              </a:rPr>
              <a:t>Drivers aged between 17 and 24 account for around 10% of our licensed drivers, yet were responsible for 35% of the 191 fatal collisions between 2011 and 2015 and 28% of the 2,076 fatal and serious collisions which where a car or light goods vehicle was deemed responsible (source PSNI). </a:t>
            </a:r>
          </a:p>
          <a:p>
            <a:r>
              <a:rPr lang="en-GB" dirty="0" smtClean="0"/>
              <a:t> </a:t>
            </a:r>
          </a:p>
          <a:p>
            <a:r>
              <a:rPr lang="en-GB" dirty="0" smtClean="0"/>
              <a:t>When we examine the driver behaviours which caused the fatal and serious collisions for which 17-24 year olds were responsible they are similar to those detailed above for all driver collisions.</a:t>
            </a:r>
          </a:p>
          <a:p>
            <a:endParaRPr lang="en-GB" dirty="0" smtClean="0"/>
          </a:p>
          <a:p>
            <a:r>
              <a:rPr lang="en-GB" dirty="0" smtClean="0"/>
              <a:t>Mention should be made of higher insurance premiums for young adults.  Is this fair? –  discuss.  </a:t>
            </a:r>
          </a:p>
          <a:p>
            <a:r>
              <a:rPr lang="en-GB" dirty="0" smtClean="0"/>
              <a:t>Should there be a curfew scheme, a rule not to carry passengers, driving monitors installed in vehicles?</a:t>
            </a:r>
          </a:p>
        </p:txBody>
      </p:sp>
      <p:sp>
        <p:nvSpPr>
          <p:cNvPr id="4" name="Slide Number Placeholder 3"/>
          <p:cNvSpPr>
            <a:spLocks noGrp="1"/>
          </p:cNvSpPr>
          <p:nvPr>
            <p:ph type="sldNum" sz="quarter" idx="10"/>
          </p:nvPr>
        </p:nvSpPr>
        <p:spPr/>
        <p:txBody>
          <a:bodyPr/>
          <a:lstStyle/>
          <a:p>
            <a:fld id="{92DEF31C-5CAD-4470-BE30-8C7D3A5A9B30}"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1" dirty="0" smtClean="0"/>
              <a:t>Slide 13</a:t>
            </a:r>
          </a:p>
          <a:p>
            <a:endParaRPr lang="en-GB" dirty="0" smtClean="0"/>
          </a:p>
          <a:p>
            <a:r>
              <a:rPr lang="en-GB" b="0" dirty="0" smtClean="0"/>
              <a:t>DRIVERS ARE RESPONSIBLE FOR ... ?</a:t>
            </a:r>
          </a:p>
          <a:p>
            <a:endParaRPr lang="en-GB" dirty="0" smtClean="0"/>
          </a:p>
          <a:p>
            <a:r>
              <a:rPr lang="en-GB" dirty="0" smtClean="0"/>
              <a:t>Teachers should use this slide to discuss with their students how they are responsible for:</a:t>
            </a:r>
          </a:p>
          <a:p>
            <a:endParaRPr lang="en-GB" dirty="0" smtClean="0"/>
          </a:p>
          <a:p>
            <a:pPr>
              <a:buFont typeface="Arial" pitchFamily="34" charset="0"/>
              <a:buChar char="•"/>
            </a:pPr>
            <a:r>
              <a:rPr lang="en-GB" dirty="0" smtClean="0"/>
              <a:t>Themselves</a:t>
            </a:r>
          </a:p>
          <a:p>
            <a:pPr>
              <a:buFont typeface="Arial" pitchFamily="34" charset="0"/>
              <a:buChar char="•"/>
            </a:pPr>
            <a:r>
              <a:rPr lang="en-GB" dirty="0" smtClean="0"/>
              <a:t>Their Actions</a:t>
            </a:r>
          </a:p>
          <a:p>
            <a:pPr>
              <a:buFont typeface="Arial" pitchFamily="34" charset="0"/>
              <a:buChar char="•"/>
            </a:pPr>
            <a:r>
              <a:rPr lang="en-GB" dirty="0" smtClean="0"/>
              <a:t>Their Passengers</a:t>
            </a:r>
          </a:p>
          <a:p>
            <a:pPr>
              <a:buFont typeface="Arial" pitchFamily="34" charset="0"/>
              <a:buChar char="•"/>
            </a:pPr>
            <a:r>
              <a:rPr lang="en-GB" dirty="0" smtClean="0"/>
              <a:t>All Other Road Users</a:t>
            </a:r>
          </a:p>
          <a:p>
            <a:pPr>
              <a:buFont typeface="Arial" pitchFamily="34" charset="0"/>
              <a:buNone/>
            </a:pPr>
            <a:endParaRPr lang="en-GB" dirty="0" smtClean="0"/>
          </a:p>
          <a:p>
            <a:r>
              <a:rPr lang="en-GB" dirty="0" smtClean="0"/>
              <a:t>A discussion should take place where the students talk about how their driving (either now or when they are learning / pass the test) impacts on themselves and others.</a:t>
            </a:r>
          </a:p>
          <a:p>
            <a:endParaRPr lang="en-GB" dirty="0" smtClean="0"/>
          </a:p>
          <a:p>
            <a:pPr>
              <a:buFont typeface="Arial" pitchFamily="34" charset="0"/>
              <a:buChar char="•"/>
            </a:pPr>
            <a:r>
              <a:rPr lang="en-GB" dirty="0" smtClean="0"/>
              <a:t>Would you drink and drive?</a:t>
            </a:r>
          </a:p>
          <a:p>
            <a:pPr>
              <a:buFont typeface="Arial" pitchFamily="34" charset="0"/>
              <a:buChar char="•"/>
            </a:pPr>
            <a:r>
              <a:rPr lang="en-GB" dirty="0" smtClean="0"/>
              <a:t>Would you speed?</a:t>
            </a:r>
          </a:p>
          <a:p>
            <a:pPr>
              <a:buFont typeface="Arial" pitchFamily="34" charset="0"/>
              <a:buChar char="•"/>
            </a:pPr>
            <a:r>
              <a:rPr lang="en-GB" dirty="0" smtClean="0"/>
              <a:t>Would you insist that your passenger wear their seatbelt?</a:t>
            </a:r>
          </a:p>
          <a:p>
            <a:pPr>
              <a:buFont typeface="Arial" pitchFamily="34" charset="0"/>
              <a:buChar char="•"/>
            </a:pPr>
            <a:r>
              <a:rPr lang="en-GB" dirty="0" smtClean="0"/>
              <a:t>What would you do if they refused to wear their seatbelt?</a:t>
            </a:r>
          </a:p>
          <a:p>
            <a:pPr>
              <a:buFont typeface="Arial" pitchFamily="34" charset="0"/>
              <a:buNone/>
            </a:pPr>
            <a:endParaRPr lang="en-GB" dirty="0" smtClean="0"/>
          </a:p>
          <a:p>
            <a:r>
              <a:rPr lang="en-GB" dirty="0" smtClean="0"/>
              <a:t>Discuss how safe is a drunk pedestrian?</a:t>
            </a:r>
          </a:p>
          <a:p>
            <a:r>
              <a:rPr lang="en-GB" dirty="0" smtClean="0"/>
              <a:t>Would you buy your friend an alcoholic drink if you knew he was driving?</a:t>
            </a:r>
          </a:p>
          <a:p>
            <a:r>
              <a:rPr lang="en-GB" dirty="0" smtClean="0"/>
              <a:t>Would you get into the car if you know the driver had been drinking alcohol or had taken drugs?</a:t>
            </a:r>
          </a:p>
          <a:p>
            <a:r>
              <a:rPr lang="en-GB" dirty="0" smtClean="0"/>
              <a:t>How do you feel about someone who drinks and drives?</a:t>
            </a:r>
          </a:p>
          <a:p>
            <a:endParaRPr lang="en-GB" b="1" dirty="0" smtClean="0"/>
          </a:p>
          <a:p>
            <a:r>
              <a:rPr lang="en-GB" b="1" dirty="0" smtClean="0"/>
              <a:t>REMEMBER YOUR RESPONSIBILITIES WHEN USING THE ROADS, YOU CANNOT RELY ON OTHERS TO ENSURE YOUR SAFETY</a:t>
            </a:r>
            <a:endParaRPr lang="en-GB" dirty="0"/>
          </a:p>
        </p:txBody>
      </p:sp>
      <p:sp>
        <p:nvSpPr>
          <p:cNvPr id="4" name="Slide Number Placeholder 3"/>
          <p:cNvSpPr>
            <a:spLocks noGrp="1"/>
          </p:cNvSpPr>
          <p:nvPr>
            <p:ph type="sldNum" sz="quarter" idx="10"/>
          </p:nvPr>
        </p:nvSpPr>
        <p:spPr/>
        <p:txBody>
          <a:bodyPr/>
          <a:lstStyle/>
          <a:p>
            <a:fld id="{92DEF31C-5CAD-4470-BE30-8C7D3A5A9B30}"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b="1" dirty="0" smtClean="0"/>
              <a:t>Slides 14 and 15</a:t>
            </a:r>
          </a:p>
          <a:p>
            <a:endParaRPr lang="en-GB" dirty="0" smtClean="0"/>
          </a:p>
          <a:p>
            <a:r>
              <a:rPr lang="en-GB" b="0" dirty="0" smtClean="0"/>
              <a:t>PASSENGERS’ RESPONSIBILITIES</a:t>
            </a:r>
          </a:p>
          <a:p>
            <a:endParaRPr lang="en-GB" b="0" dirty="0" smtClean="0"/>
          </a:p>
          <a:p>
            <a:r>
              <a:rPr lang="en-GB" dirty="0" smtClean="0"/>
              <a:t>Teachers could use these slides to discuss with their students the definition of a good passenger.  </a:t>
            </a:r>
          </a:p>
          <a:p>
            <a:endParaRPr lang="en-GB" dirty="0" smtClean="0"/>
          </a:p>
          <a:p>
            <a:r>
              <a:rPr lang="en-GB" dirty="0" smtClean="0"/>
              <a:t>Things to be discussed:</a:t>
            </a:r>
          </a:p>
          <a:p>
            <a:endParaRPr lang="en-GB" dirty="0" smtClean="0"/>
          </a:p>
          <a:p>
            <a:pPr>
              <a:buFont typeface="Arial" pitchFamily="34" charset="0"/>
              <a:buChar char="•"/>
            </a:pPr>
            <a:r>
              <a:rPr lang="en-GB" dirty="0" smtClean="0"/>
              <a:t>NEVER travel with a driver who has taken drink/drugs</a:t>
            </a:r>
          </a:p>
          <a:p>
            <a:pPr>
              <a:buFont typeface="Arial" pitchFamily="34" charset="0"/>
              <a:buChar char="•"/>
            </a:pPr>
            <a:r>
              <a:rPr lang="en-GB" dirty="0" smtClean="0"/>
              <a:t>Don’t distract the driver</a:t>
            </a:r>
          </a:p>
          <a:p>
            <a:pPr>
              <a:buFont typeface="Arial" pitchFamily="34" charset="0"/>
              <a:buChar char="•"/>
            </a:pPr>
            <a:r>
              <a:rPr lang="en-GB" dirty="0" smtClean="0"/>
              <a:t>Encourage safe driving</a:t>
            </a:r>
          </a:p>
          <a:p>
            <a:pPr>
              <a:buFont typeface="Arial" pitchFamily="34" charset="0"/>
              <a:buChar char="•"/>
            </a:pPr>
            <a:endParaRPr lang="en-GB" dirty="0" smtClean="0"/>
          </a:p>
          <a:p>
            <a:r>
              <a:rPr lang="en-GB" dirty="0" smtClean="0"/>
              <a:t>Questions you might ask regarding negative behaviour:</a:t>
            </a:r>
          </a:p>
          <a:p>
            <a:endParaRPr lang="en-GB" dirty="0" smtClean="0"/>
          </a:p>
          <a:p>
            <a:r>
              <a:rPr lang="en-GB" dirty="0" smtClean="0"/>
              <a:t>On a night out would you take a lift home with someone who you know to have taken alcohol or drugs?  What would you do?  - Discuss.</a:t>
            </a:r>
          </a:p>
          <a:p>
            <a:r>
              <a:rPr lang="en-GB" dirty="0" smtClean="0"/>
              <a:t>When travelling as a passenger, are you aware that your behaviour may distract the driver?</a:t>
            </a:r>
          </a:p>
          <a:p>
            <a:r>
              <a:rPr lang="en-GB" dirty="0" smtClean="0"/>
              <a:t>Examples may be showing the driver a text on your mobile phone. Shouting out of the window at pedestrians.  </a:t>
            </a:r>
          </a:p>
          <a:p>
            <a:r>
              <a:rPr lang="en-GB" dirty="0" smtClean="0"/>
              <a:t>The audience will provide many examples of distractions.</a:t>
            </a:r>
          </a:p>
          <a:p>
            <a:endParaRPr lang="en-GB" dirty="0" smtClean="0"/>
          </a:p>
          <a:p>
            <a:pPr>
              <a:buFont typeface="Arial" pitchFamily="34" charset="0"/>
              <a:buChar char="•"/>
            </a:pPr>
            <a:r>
              <a:rPr lang="en-GB" dirty="0" smtClean="0"/>
              <a:t>Would you say anything to the driver if he/she used their mobile whilst driving?  Discuss</a:t>
            </a:r>
          </a:p>
          <a:p>
            <a:pPr>
              <a:buFont typeface="Arial" pitchFamily="34" charset="0"/>
              <a:buChar char="•"/>
            </a:pPr>
            <a:r>
              <a:rPr lang="en-GB" dirty="0" smtClean="0"/>
              <a:t>Would you comment on the driver’s speed if you think they are going too fast?  Discuss</a:t>
            </a:r>
          </a:p>
          <a:p>
            <a:pPr>
              <a:buFont typeface="Arial" pitchFamily="34" charset="0"/>
              <a:buChar char="•"/>
            </a:pPr>
            <a:r>
              <a:rPr lang="en-GB" dirty="0" smtClean="0"/>
              <a:t>Would you encourage everyone in the car to wear their seatbelts? Discuss</a:t>
            </a:r>
          </a:p>
          <a:p>
            <a:pPr>
              <a:buFont typeface="Arial" pitchFamily="34" charset="0"/>
              <a:buChar char="•"/>
            </a:pPr>
            <a:r>
              <a:rPr lang="en-GB" dirty="0" smtClean="0"/>
              <a:t>Would you consider loud music to be a distraction? Discuss</a:t>
            </a:r>
          </a:p>
          <a:p>
            <a:pPr>
              <a:buFont typeface="Arial" pitchFamily="34" charset="0"/>
              <a:buNone/>
            </a:pPr>
            <a:endParaRPr lang="en-GB" dirty="0" smtClean="0"/>
          </a:p>
          <a:p>
            <a:r>
              <a:rPr lang="en-GB" dirty="0" smtClean="0"/>
              <a:t>Messing around in the car, example play fighting, punching the driver in the arm, covering his eyes from behind. Discuss</a:t>
            </a:r>
          </a:p>
          <a:p>
            <a:endParaRPr lang="en-GB" dirty="0" smtClean="0"/>
          </a:p>
          <a:p>
            <a:r>
              <a:rPr lang="en-GB" dirty="0" smtClean="0"/>
              <a:t>Examples of good passenger behaviour:</a:t>
            </a:r>
          </a:p>
          <a:p>
            <a:pPr>
              <a:buFont typeface="Arial" pitchFamily="34" charset="0"/>
              <a:buChar char="•"/>
            </a:pPr>
            <a:r>
              <a:rPr lang="en-GB" dirty="0" smtClean="0"/>
              <a:t>Always wear your seatbelt and encourage others to wear theirs.</a:t>
            </a:r>
          </a:p>
          <a:p>
            <a:pPr>
              <a:buFont typeface="Arial" pitchFamily="34" charset="0"/>
              <a:buChar char="•"/>
            </a:pPr>
            <a:r>
              <a:rPr lang="en-GB" dirty="0" smtClean="0"/>
              <a:t>Never travel with a driver under the influence of drink/drugs.</a:t>
            </a:r>
          </a:p>
          <a:p>
            <a:pPr>
              <a:buFont typeface="Arial" pitchFamily="34" charset="0"/>
              <a:buChar char="•"/>
            </a:pPr>
            <a:r>
              <a:rPr lang="en-GB" dirty="0" smtClean="0"/>
              <a:t>Don’t distract the driver.</a:t>
            </a:r>
          </a:p>
          <a:p>
            <a:pPr>
              <a:buFont typeface="Arial" pitchFamily="34" charset="0"/>
              <a:buChar char="•"/>
            </a:pPr>
            <a:r>
              <a:rPr lang="en-GB" dirty="0" smtClean="0"/>
              <a:t>Encourage safe driving.</a:t>
            </a:r>
          </a:p>
          <a:p>
            <a:pPr>
              <a:buFont typeface="Arial" pitchFamily="34" charset="0"/>
              <a:buNone/>
            </a:pPr>
            <a:endParaRPr lang="en-GB" dirty="0" smtClean="0"/>
          </a:p>
          <a:p>
            <a:r>
              <a:rPr lang="en-GB" b="1" dirty="0" smtClean="0"/>
              <a:t>DISTRACTING THE DRIVER COULD HAVE FATAL CONSEQUENCES</a:t>
            </a:r>
            <a:endParaRPr lang="en-GB" dirty="0"/>
          </a:p>
        </p:txBody>
      </p:sp>
      <p:sp>
        <p:nvSpPr>
          <p:cNvPr id="4" name="Slide Number Placeholder 3"/>
          <p:cNvSpPr>
            <a:spLocks noGrp="1"/>
          </p:cNvSpPr>
          <p:nvPr>
            <p:ph type="sldNum" sz="quarter" idx="10"/>
          </p:nvPr>
        </p:nvSpPr>
        <p:spPr/>
        <p:txBody>
          <a:bodyPr/>
          <a:lstStyle/>
          <a:p>
            <a:fld id="{92DEF31C-5CAD-4470-BE30-8C7D3A5A9B30}"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b="1" dirty="0" smtClean="0"/>
              <a:t>Slide 16</a:t>
            </a:r>
          </a:p>
          <a:p>
            <a:endParaRPr lang="en-GB" dirty="0" smtClean="0"/>
          </a:p>
          <a:p>
            <a:r>
              <a:rPr lang="en-GB" b="0" dirty="0" smtClean="0"/>
              <a:t>YOU DON’T HAVE TO MIX DRINKING AND DRIVING</a:t>
            </a:r>
          </a:p>
          <a:p>
            <a:endParaRPr lang="en-GB" b="0" dirty="0" smtClean="0"/>
          </a:p>
          <a:p>
            <a:r>
              <a:rPr lang="en-GB" dirty="0" smtClean="0"/>
              <a:t>This slide will let the teacher discuss with the students how best to plan their journey home after a night out.</a:t>
            </a:r>
          </a:p>
          <a:p>
            <a:r>
              <a:rPr lang="en-GB" dirty="0" smtClean="0"/>
              <a:t>Big night out so where are we going?  What are you going to wear?  How much money do you need?   Have you charged you phone?  </a:t>
            </a:r>
          </a:p>
          <a:p>
            <a:endParaRPr lang="en-GB" dirty="0" smtClean="0"/>
          </a:p>
          <a:p>
            <a:r>
              <a:rPr lang="en-GB" b="0" dirty="0" smtClean="0"/>
              <a:t>HAVE YOU PLANNED HOW YOU ARE GETTING HOME?</a:t>
            </a:r>
          </a:p>
          <a:p>
            <a:endParaRPr lang="en-GB" b="0" dirty="0" smtClean="0"/>
          </a:p>
          <a:p>
            <a:r>
              <a:rPr lang="en-GB" dirty="0" smtClean="0"/>
              <a:t>This is something that most people don’t often plan in advance.  If you find yourself at the end of the night with no lift home what would you do?</a:t>
            </a:r>
          </a:p>
          <a:p>
            <a:r>
              <a:rPr lang="en-GB" dirty="0" smtClean="0"/>
              <a:t>You have a number of options:</a:t>
            </a:r>
          </a:p>
          <a:p>
            <a:endParaRPr lang="en-GB" dirty="0" smtClean="0"/>
          </a:p>
          <a:p>
            <a:pPr>
              <a:buFont typeface="Arial" pitchFamily="34" charset="0"/>
              <a:buChar char="•"/>
            </a:pPr>
            <a:r>
              <a:rPr lang="en-GB" dirty="0" smtClean="0"/>
              <a:t>Public transport</a:t>
            </a:r>
          </a:p>
          <a:p>
            <a:pPr>
              <a:buFont typeface="Arial" pitchFamily="34" charset="0"/>
              <a:buChar char="•"/>
            </a:pPr>
            <a:r>
              <a:rPr lang="en-GB" dirty="0" smtClean="0"/>
              <a:t>Taxi</a:t>
            </a:r>
          </a:p>
          <a:p>
            <a:pPr>
              <a:buFont typeface="Arial" pitchFamily="34" charset="0"/>
              <a:buChar char="•"/>
            </a:pPr>
            <a:r>
              <a:rPr lang="en-GB" dirty="0" smtClean="0"/>
              <a:t>Have a designated driver</a:t>
            </a:r>
          </a:p>
          <a:p>
            <a:pPr>
              <a:buFont typeface="Arial" pitchFamily="34" charset="0"/>
              <a:buChar char="•"/>
            </a:pPr>
            <a:r>
              <a:rPr lang="en-GB" dirty="0" smtClean="0"/>
              <a:t>Lift</a:t>
            </a:r>
          </a:p>
          <a:p>
            <a:pPr>
              <a:buFont typeface="Arial" pitchFamily="34" charset="0"/>
              <a:buChar char="•"/>
            </a:pPr>
            <a:r>
              <a:rPr lang="en-GB" dirty="0" smtClean="0"/>
              <a:t>Overnight stay</a:t>
            </a:r>
          </a:p>
          <a:p>
            <a:pPr>
              <a:buFont typeface="Arial" pitchFamily="34" charset="0"/>
              <a:buChar char="•"/>
            </a:pPr>
            <a:r>
              <a:rPr lang="en-GB" dirty="0" smtClean="0"/>
              <a:t>Ring your parents/guardian</a:t>
            </a:r>
          </a:p>
          <a:p>
            <a:pPr>
              <a:buFont typeface="Arial" pitchFamily="34" charset="0"/>
              <a:buChar char="•"/>
            </a:pPr>
            <a:endParaRPr lang="en-GB" dirty="0" smtClean="0"/>
          </a:p>
          <a:p>
            <a:r>
              <a:rPr lang="en-GB" dirty="0" smtClean="0"/>
              <a:t>Public transport might not be an option as buses and trains in Northern Ireland generally stop long before clubs close.</a:t>
            </a:r>
          </a:p>
          <a:p>
            <a:r>
              <a:rPr lang="en-GB" dirty="0" smtClean="0"/>
              <a:t>Taxis – It would be advisable to book a taxi in advance of going out as they may not be available when you need one.</a:t>
            </a:r>
          </a:p>
          <a:p>
            <a:r>
              <a:rPr lang="en-GB" dirty="0" smtClean="0"/>
              <a:t>If you are offered a lift from someone you meet in the club there are a number of things you need to consider.</a:t>
            </a:r>
          </a:p>
          <a:p>
            <a:r>
              <a:rPr lang="en-GB" dirty="0" smtClean="0"/>
              <a:t>Safety – how well do you know the person?</a:t>
            </a:r>
          </a:p>
          <a:p>
            <a:r>
              <a:rPr lang="en-GB" dirty="0" smtClean="0"/>
              <a:t>Have they been drinking or taking drugs?</a:t>
            </a:r>
          </a:p>
          <a:p>
            <a:r>
              <a:rPr lang="en-GB" dirty="0" smtClean="0"/>
              <a:t>You may have planned an overnight stay with a friend but remember you still need to plan how to get there.</a:t>
            </a:r>
          </a:p>
          <a:p>
            <a:r>
              <a:rPr lang="en-GB" dirty="0" smtClean="0"/>
              <a:t>A good plan would be to have a designated driver.  This is when someone takes responsibility to drive everyone home.  That person should not drink anything with alcoholic content.  </a:t>
            </a:r>
          </a:p>
          <a:p>
            <a:endParaRPr lang="en-GB" dirty="0" smtClean="0"/>
          </a:p>
          <a:p>
            <a:r>
              <a:rPr lang="en-GB" dirty="0" smtClean="0"/>
              <a:t>If you plan an overnight stay and intend driving home the next morning:</a:t>
            </a:r>
          </a:p>
          <a:p>
            <a:endParaRPr lang="en-GB" dirty="0" smtClean="0"/>
          </a:p>
          <a:p>
            <a:r>
              <a:rPr lang="en-GB" b="1" dirty="0" smtClean="0"/>
              <a:t>REMEMBER the rules</a:t>
            </a:r>
            <a:endParaRPr lang="en-GB" dirty="0" smtClean="0"/>
          </a:p>
          <a:p>
            <a:r>
              <a:rPr lang="en-GB" dirty="0" smtClean="0"/>
              <a:t>You may still be over the legal limit the morning after the night before.  </a:t>
            </a:r>
          </a:p>
          <a:p>
            <a:r>
              <a:rPr lang="en-GB" dirty="0" smtClean="0"/>
              <a:t>Don’t be afraid to ring your parents/guardian to get you home.  They may be cross at 3am in the morning but they will get over it and will be happy that you are safe.  </a:t>
            </a:r>
          </a:p>
          <a:p>
            <a:endParaRPr lang="en-GB" b="1" dirty="0" smtClean="0"/>
          </a:p>
          <a:p>
            <a:r>
              <a:rPr lang="en-GB" b="1" dirty="0" smtClean="0"/>
              <a:t>NEVER EVER DRINK AND DRIVE</a:t>
            </a:r>
            <a:endParaRPr lang="en-GB" dirty="0" smtClean="0"/>
          </a:p>
        </p:txBody>
      </p:sp>
      <p:sp>
        <p:nvSpPr>
          <p:cNvPr id="4" name="Slide Number Placeholder 3"/>
          <p:cNvSpPr>
            <a:spLocks noGrp="1"/>
          </p:cNvSpPr>
          <p:nvPr>
            <p:ph type="sldNum" sz="quarter" idx="10"/>
          </p:nvPr>
        </p:nvSpPr>
        <p:spPr/>
        <p:txBody>
          <a:bodyPr/>
          <a:lstStyle/>
          <a:p>
            <a:fld id="{92DEF31C-5CAD-4470-BE30-8C7D3A5A9B30}" type="slidenum">
              <a:rPr lang="en-GB" smtClean="0"/>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 17</a:t>
            </a:r>
          </a:p>
          <a:p>
            <a:endParaRPr lang="en-GB" dirty="0" smtClean="0"/>
          </a:p>
          <a:p>
            <a:r>
              <a:rPr lang="en-GB" b="0" dirty="0" smtClean="0"/>
              <a:t>YOUR DECISIONS HAVE AN IMPACT</a:t>
            </a:r>
          </a:p>
          <a:p>
            <a:endParaRPr lang="en-GB" b="0" dirty="0" smtClean="0"/>
          </a:p>
          <a:p>
            <a:r>
              <a:rPr lang="en-GB" dirty="0" smtClean="0"/>
              <a:t>The teacher can use this final slide to summarise the drink drive message.  </a:t>
            </a:r>
          </a:p>
          <a:p>
            <a:endParaRPr lang="en-GB" dirty="0" smtClean="0"/>
          </a:p>
          <a:p>
            <a:r>
              <a:rPr lang="en-GB" dirty="0" smtClean="0"/>
              <a:t>The emphasis should be on ‘</a:t>
            </a:r>
            <a:r>
              <a:rPr lang="en-GB" b="1" dirty="0" smtClean="0"/>
              <a:t>Could you live with the shame?’</a:t>
            </a:r>
            <a:endParaRPr lang="en-GB" dirty="0" smtClean="0"/>
          </a:p>
          <a:p>
            <a:endParaRPr lang="en-GB" dirty="0" smtClean="0"/>
          </a:p>
          <a:p>
            <a:r>
              <a:rPr lang="en-GB" dirty="0" smtClean="0"/>
              <a:t>How would it impact on your life and others if you killed another person through your selfish, stupid behaviour? Could you cope with prison? How would it affect your chances of employment?</a:t>
            </a:r>
          </a:p>
          <a:p>
            <a:r>
              <a:rPr lang="en-GB" dirty="0" smtClean="0"/>
              <a:t>Would you be accepted in your community?</a:t>
            </a:r>
          </a:p>
          <a:p>
            <a:endParaRPr lang="en-GB" dirty="0" smtClean="0"/>
          </a:p>
          <a:p>
            <a:r>
              <a:rPr lang="en-GB" b="1" dirty="0" smtClean="0"/>
              <a:t>REMEMBER WHEN IT COMES TO ROAD SAFETY EVERY ACTION HAS A CONSEQUENCE AND COULD BE A MATTER OF LIFE OR DEATH.</a:t>
            </a:r>
            <a:endParaRPr lang="en-GB" dirty="0" smtClean="0"/>
          </a:p>
          <a:p>
            <a:endParaRPr lang="en-US" dirty="0" smtClean="0"/>
          </a:p>
        </p:txBody>
      </p:sp>
      <p:sp>
        <p:nvSpPr>
          <p:cNvPr id="4" name="Slide Number Placeholder 3"/>
          <p:cNvSpPr>
            <a:spLocks noGrp="1"/>
          </p:cNvSpPr>
          <p:nvPr>
            <p:ph type="sldNum" sz="quarter" idx="10"/>
          </p:nvPr>
        </p:nvSpPr>
        <p:spPr/>
        <p:txBody>
          <a:bodyPr/>
          <a:lstStyle/>
          <a:p>
            <a:fld id="{92DEF31C-5CAD-4470-BE30-8C7D3A5A9B30}" type="slidenum">
              <a:rPr lang="en-GB" smtClean="0"/>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 2 </a:t>
            </a:r>
          </a:p>
          <a:p>
            <a:endParaRPr lang="en-GB" dirty="0" smtClean="0"/>
          </a:p>
          <a:p>
            <a:r>
              <a:rPr lang="en-GB" dirty="0" smtClean="0"/>
              <a:t>NEVER, EVER DRINK AND DRIVE</a:t>
            </a:r>
          </a:p>
          <a:p>
            <a:endParaRPr lang="en-GB" dirty="0" smtClean="0"/>
          </a:p>
          <a:p>
            <a:r>
              <a:rPr lang="en-GB" dirty="0" smtClean="0"/>
              <a:t>Please use this opportunity to reinforce the message that it is no longer socially acceptable to drink and drive.  Drinking and driving is universally considered one of the most </a:t>
            </a:r>
            <a:r>
              <a:rPr lang="en-GB" b="1" dirty="0" smtClean="0"/>
              <a:t>shameful</a:t>
            </a:r>
            <a:r>
              <a:rPr lang="en-GB" dirty="0" smtClean="0"/>
              <a:t> behaviours someone can engage in.  </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ＭＳ Ｐゴシック" pitchFamily="-32" charset="-128"/>
                <a:cs typeface="+mn-cs"/>
              </a:rPr>
              <a:t>Between 1998 and 2010 almost 1 in every 5 road deaths in NI were caused by drivers who had been either drinking or taking drugs. – this is the same for 2002-2015, however might be best to use the most recent 10 year period - Between 2006 and 2015 almost 1 in every 6 road deaths in NI were caused by drivers who had been either drinking or taking drugs</a:t>
            </a:r>
          </a:p>
          <a:p>
            <a:endParaRPr lang="en-GB" dirty="0" smtClean="0"/>
          </a:p>
          <a:p>
            <a:r>
              <a:rPr lang="en-GB" dirty="0" smtClean="0"/>
              <a:t>Discuss</a:t>
            </a:r>
            <a:r>
              <a:rPr lang="en-GB" baseline="0" dirty="0" smtClean="0"/>
              <a:t> </a:t>
            </a:r>
            <a:r>
              <a:rPr lang="en-GB" dirty="0" smtClean="0"/>
              <a:t>current attitudes towards drinking such as binge drinking. It is worth mentioning the peer pressure felt by young people to drink.  Also it</a:t>
            </a:r>
            <a:r>
              <a:rPr lang="en-GB" baseline="0" dirty="0" smtClean="0"/>
              <a:t> may be </a:t>
            </a:r>
            <a:r>
              <a:rPr lang="en-GB" dirty="0" smtClean="0"/>
              <a:t>appropriate to discuss the attitudes of families to drink and how we as a society encourage drinking to mark birthdays, weddings and funerals.  Drinking is often considered a rite of passage that young people must go through.</a:t>
            </a:r>
          </a:p>
        </p:txBody>
      </p:sp>
      <p:sp>
        <p:nvSpPr>
          <p:cNvPr id="4" name="Slide Number Placeholder 3"/>
          <p:cNvSpPr>
            <a:spLocks noGrp="1"/>
          </p:cNvSpPr>
          <p:nvPr>
            <p:ph type="sldNum" sz="quarter" idx="10"/>
          </p:nvPr>
        </p:nvSpPr>
        <p:spPr/>
        <p:txBody>
          <a:bodyPr/>
          <a:lstStyle/>
          <a:p>
            <a:fld id="{92DEF31C-5CAD-4470-BE30-8C7D3A5A9B30}"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b="1" dirty="0" smtClean="0"/>
              <a:t>Slide 3</a:t>
            </a:r>
          </a:p>
          <a:p>
            <a:endParaRPr lang="en-GB" dirty="0" smtClean="0"/>
          </a:p>
          <a:p>
            <a:r>
              <a:rPr lang="en-GB" dirty="0" smtClean="0"/>
              <a:t>Discussion point - Is there a safe limit to drink and drive?</a:t>
            </a:r>
          </a:p>
          <a:p>
            <a:endParaRPr lang="en-GB" dirty="0" smtClean="0"/>
          </a:p>
          <a:p>
            <a:r>
              <a:rPr lang="en-GB" dirty="0" smtClean="0"/>
              <a:t>Open the topic to the audience – if there’s no response suggest 4 pints, 6 pints to get a discussion started.</a:t>
            </a:r>
          </a:p>
          <a:p>
            <a:endParaRPr lang="en-GB" dirty="0" smtClean="0"/>
          </a:p>
          <a:p>
            <a:r>
              <a:rPr lang="en-GB" dirty="0" smtClean="0"/>
              <a:t>All studies have shown that even after one alcoholic drink people’s reaction times, ability to cope with real time issues and assessment of risk are very much diminished.</a:t>
            </a:r>
          </a:p>
          <a:p>
            <a:endParaRPr lang="en-GB" dirty="0" smtClean="0"/>
          </a:p>
          <a:p>
            <a:r>
              <a:rPr lang="en-GB" b="1" dirty="0" smtClean="0"/>
              <a:t>THERE IS NO SAFE LIMIT – ONE DRINK IS ONE TOO MANY</a:t>
            </a:r>
          </a:p>
          <a:p>
            <a:endParaRPr lang="en-GB" dirty="0" smtClean="0"/>
          </a:p>
          <a:p>
            <a:r>
              <a:rPr lang="en-GB" dirty="0" smtClean="0"/>
              <a:t>You may want to remind students of the TV campaigns which warn against Drink Driving:</a:t>
            </a:r>
          </a:p>
          <a:p>
            <a:r>
              <a:rPr lang="en-GB" dirty="0" smtClean="0"/>
              <a:t>‘Shame’ – Little boy playing football in his back garden when a driver who had been drinking crashed and the car came through the fence and killed him. The strap line is </a:t>
            </a:r>
            <a:r>
              <a:rPr lang="en-GB" b="1" dirty="0" smtClean="0"/>
              <a:t>‘Could You Live with the Shame’ </a:t>
            </a:r>
            <a:r>
              <a:rPr lang="en-GB" b="1" u="sng" dirty="0" smtClean="0"/>
              <a:t>Never, Ever Drink and Drive.</a:t>
            </a:r>
            <a:endParaRPr lang="en-GB" dirty="0" smtClean="0"/>
          </a:p>
          <a:p>
            <a:r>
              <a:rPr lang="en-GB" dirty="0" smtClean="0"/>
              <a:t>‘Just One’ – Attractive girl meets boy at a bar, he is clearly driving that evening but orders a pint of lager. The girl looks at him showing her disapproval and he then thinks about all the consequences that could happen if he has just one drink and then drives his car. He decides not to have the alcoholic drink and the girl clearly approves of his decision. Strap line is ‘</a:t>
            </a:r>
            <a:r>
              <a:rPr lang="en-GB" b="1" dirty="0" smtClean="0"/>
              <a:t>Just One Drink Impairs Driving</a:t>
            </a:r>
            <a:r>
              <a:rPr lang="en-GB" dirty="0" smtClean="0"/>
              <a:t>’ </a:t>
            </a:r>
            <a:r>
              <a:rPr lang="en-GB" b="1" dirty="0" smtClean="0"/>
              <a:t>Never, Ever Drink and Drive.</a:t>
            </a:r>
            <a:endParaRPr lang="en-GB" dirty="0" smtClean="0"/>
          </a:p>
          <a:p>
            <a:r>
              <a:rPr lang="en-GB" dirty="0" smtClean="0"/>
              <a:t>‘Hit Home’ – Campaign showing a pint of lager which slowly empties. Each time there is a voice over saying “Every drink increases your risk of Crashing”. Eventually the pint glass explodes representing a crash and the strap line is </a:t>
            </a:r>
            <a:r>
              <a:rPr lang="en-GB" b="1" dirty="0" smtClean="0"/>
              <a:t>‘Hit Home Yet?’ Never, Ever Drink and Drive. </a:t>
            </a:r>
            <a:r>
              <a:rPr lang="en-GB" dirty="0" smtClean="0"/>
              <a:t> </a:t>
            </a:r>
          </a:p>
          <a:p>
            <a:r>
              <a:rPr lang="en-GB" dirty="0" smtClean="0"/>
              <a:t>The clear message in all these campaigns is that there is no safe limit for drinking alcohol when driving.  The message should always be </a:t>
            </a:r>
            <a:r>
              <a:rPr lang="en-GB" b="1" dirty="0" smtClean="0"/>
              <a:t>‘Never Ever Drink and Drive’</a:t>
            </a:r>
            <a:r>
              <a:rPr lang="en-GB" dirty="0" smtClean="0"/>
              <a:t> </a:t>
            </a:r>
          </a:p>
          <a:p>
            <a:r>
              <a:rPr lang="en-GB" b="1" dirty="0" smtClean="0"/>
              <a:t> </a:t>
            </a:r>
            <a:endParaRPr lang="en-GB" dirty="0" smtClean="0"/>
          </a:p>
          <a:p>
            <a:r>
              <a:rPr lang="en-GB" b="1" dirty="0" smtClean="0"/>
              <a:t>All alcoholic drinks are measured in units.  </a:t>
            </a:r>
            <a:endParaRPr lang="en-GB" dirty="0" smtClean="0"/>
          </a:p>
          <a:p>
            <a:r>
              <a:rPr lang="en-GB" dirty="0" smtClean="0"/>
              <a:t>How often have you watched TV and seen someone in say a soap go up to the bar and ask for a unit of alcohol?  (No, you don’t) They ask for a pint of beer or a vodka and coke.  </a:t>
            </a:r>
          </a:p>
          <a:p>
            <a:r>
              <a:rPr lang="en-GB" dirty="0" smtClean="0"/>
              <a:t>Are you aware how many units are in the drink ordered?</a:t>
            </a:r>
          </a:p>
          <a:p>
            <a:r>
              <a:rPr lang="en-GB" dirty="0" smtClean="0"/>
              <a:t>Do you know that different drinks have different strengths?</a:t>
            </a:r>
          </a:p>
          <a:p>
            <a:endParaRPr lang="en-GB" dirty="0" smtClean="0"/>
          </a:p>
          <a:p>
            <a:r>
              <a:rPr lang="en-GB" dirty="0" smtClean="0"/>
              <a:t>Some examples of different alcoholic drinks:</a:t>
            </a:r>
          </a:p>
          <a:p>
            <a:r>
              <a:rPr lang="en-GB" dirty="0" smtClean="0"/>
              <a:t>Regular pint of beer/cider = 2.2 units</a:t>
            </a:r>
          </a:p>
          <a:p>
            <a:r>
              <a:rPr lang="en-GB" dirty="0" err="1" smtClean="0"/>
              <a:t>Alcopop</a:t>
            </a:r>
            <a:r>
              <a:rPr lang="en-GB" dirty="0" smtClean="0"/>
              <a:t> or can of lager = 1.5 units</a:t>
            </a:r>
          </a:p>
          <a:p>
            <a:r>
              <a:rPr lang="en-GB" dirty="0" smtClean="0"/>
              <a:t>Glass of wine 250mls = 3 units</a:t>
            </a:r>
          </a:p>
          <a:p>
            <a:r>
              <a:rPr lang="en-GB" dirty="0" smtClean="0"/>
              <a:t>Single measure of spirits 25mls = 1 unit</a:t>
            </a:r>
          </a:p>
          <a:p>
            <a:r>
              <a:rPr lang="en-GB" dirty="0" smtClean="0"/>
              <a:t>Bottle of wine = 9 units</a:t>
            </a:r>
          </a:p>
          <a:p>
            <a:r>
              <a:rPr lang="en-GB" dirty="0" smtClean="0"/>
              <a:t>Unfortunately it’s not as simple as saying you can have X amount to drink and you’ll definitely be within the legal limit.  The way your body processes alcohol is affected by many things such as your size and weight, your gender, how much sleep you’ve had and even how stressed you are.   This is why it’s easy to accidentally go over the legal limit. </a:t>
            </a:r>
          </a:p>
          <a:p>
            <a:endParaRPr lang="en-GB" dirty="0" smtClean="0"/>
          </a:p>
          <a:p>
            <a:r>
              <a:rPr lang="en-GB" b="1" dirty="0" smtClean="0"/>
              <a:t>SIMPLE ANSWER - BEST AVOID ALCOHOL ALTOGETHER IF YOU ARE DRIVING</a:t>
            </a:r>
            <a:endParaRPr lang="en-GB" dirty="0" smtClean="0"/>
          </a:p>
          <a:p>
            <a:endParaRPr lang="en-GB" dirty="0"/>
          </a:p>
        </p:txBody>
      </p:sp>
      <p:sp>
        <p:nvSpPr>
          <p:cNvPr id="4" name="Slide Number Placeholder 3"/>
          <p:cNvSpPr>
            <a:spLocks noGrp="1"/>
          </p:cNvSpPr>
          <p:nvPr>
            <p:ph type="sldNum" sz="quarter" idx="10"/>
          </p:nvPr>
        </p:nvSpPr>
        <p:spPr/>
        <p:txBody>
          <a:bodyPr/>
          <a:lstStyle/>
          <a:p>
            <a:fld id="{92DEF31C-5CAD-4470-BE30-8C7D3A5A9B30}" type="slidenum">
              <a:rPr lang="en-GB" smtClean="0"/>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b="1" dirty="0" smtClean="0"/>
              <a:t>Slide 4 </a:t>
            </a:r>
          </a:p>
          <a:p>
            <a:endParaRPr lang="en-GB" dirty="0" smtClean="0"/>
          </a:p>
          <a:p>
            <a:r>
              <a:rPr lang="en-GB" dirty="0" smtClean="0"/>
              <a:t>ALCOHOL AND DRUGS</a:t>
            </a:r>
          </a:p>
          <a:p>
            <a:endParaRPr lang="en-GB" dirty="0" smtClean="0"/>
          </a:p>
          <a:p>
            <a:r>
              <a:rPr lang="en-GB" dirty="0" smtClean="0"/>
              <a:t>This slide looks at how alcohol and drugs impairs the brain and affects your judgement.  </a:t>
            </a:r>
          </a:p>
          <a:p>
            <a:r>
              <a:rPr lang="en-GB" dirty="0" smtClean="0"/>
              <a:t>Teachers should engage with their audience as to how alcohol and drugs will affect their personality, judgement, reaction times and perception of risk.</a:t>
            </a:r>
          </a:p>
          <a:p>
            <a:r>
              <a:rPr lang="en-GB" dirty="0" smtClean="0"/>
              <a:t>How do alcohol and drugs affect you? </a:t>
            </a:r>
          </a:p>
          <a:p>
            <a:r>
              <a:rPr lang="en-GB" dirty="0" smtClean="0"/>
              <a:t>If you get no response from your students you may make a few suggestions.</a:t>
            </a:r>
          </a:p>
          <a:p>
            <a:r>
              <a:rPr lang="en-GB" dirty="0" smtClean="0"/>
              <a:t>Do you feel happy?</a:t>
            </a:r>
          </a:p>
          <a:p>
            <a:r>
              <a:rPr lang="en-GB" dirty="0" smtClean="0"/>
              <a:t>Does it change your mood?  </a:t>
            </a:r>
          </a:p>
          <a:p>
            <a:r>
              <a:rPr lang="en-GB" dirty="0" smtClean="0"/>
              <a:t>Do you feel depressed or anxious?</a:t>
            </a:r>
          </a:p>
          <a:p>
            <a:endParaRPr lang="en-GB" dirty="0" smtClean="0"/>
          </a:p>
          <a:p>
            <a:r>
              <a:rPr lang="en-GB" dirty="0" smtClean="0"/>
              <a:t>From the second you take your first sip, alcohol starts affecting your body and mind.  After one or two drinks you may start feeling more sociable, but drink too much and basic human functions, such as walking and talking become much harder.  Contrary to what many people believe alcohol is not a stimulant.  It is a depressant.  This is why drinking too much often leads to impaired judgement, slurring of the speech, tendency to change behaviour and loss of short term memory.  </a:t>
            </a:r>
          </a:p>
          <a:p>
            <a:endParaRPr lang="en-GB" dirty="0" smtClean="0"/>
          </a:p>
          <a:p>
            <a:r>
              <a:rPr lang="en-GB" dirty="0" smtClean="0"/>
              <a:t>On the road, alcohol is one of the leading causes of collisions, leading to many injuries and deaths. It could be because a driver has had an alcoholic drink or it could be a pedestrian who has had an alcoholic drink and their thinking process is impaired and they put themselves and other road users at risk.</a:t>
            </a:r>
          </a:p>
          <a:p>
            <a:endParaRPr lang="en-GB" dirty="0" smtClean="0"/>
          </a:p>
          <a:p>
            <a:r>
              <a:rPr lang="en-GB" dirty="0" smtClean="0"/>
              <a:t>Because alcohol is a depressant, it slows down the brain and affects the body’s responses.</a:t>
            </a:r>
          </a:p>
          <a:p>
            <a:endParaRPr lang="en-GB" dirty="0" smtClean="0"/>
          </a:p>
          <a:p>
            <a:r>
              <a:rPr lang="en-GB" dirty="0" smtClean="0"/>
              <a:t>Drinking alcohol:</a:t>
            </a:r>
          </a:p>
          <a:p>
            <a:pPr>
              <a:buFont typeface="Arial" pitchFamily="34" charset="0"/>
              <a:buChar char="•"/>
            </a:pPr>
            <a:r>
              <a:rPr lang="en-GB" dirty="0" smtClean="0"/>
              <a:t>affects our judgement and reasoning </a:t>
            </a:r>
          </a:p>
          <a:p>
            <a:pPr>
              <a:buFont typeface="Arial" pitchFamily="34" charset="0"/>
              <a:buChar char="•"/>
            </a:pPr>
            <a:r>
              <a:rPr lang="en-GB" dirty="0" smtClean="0"/>
              <a:t>slows down our reactions </a:t>
            </a:r>
          </a:p>
          <a:p>
            <a:pPr>
              <a:buFont typeface="Arial" pitchFamily="34" charset="0"/>
              <a:buChar char="•"/>
            </a:pPr>
            <a:r>
              <a:rPr lang="en-GB" dirty="0" smtClean="0"/>
              <a:t>upsets our sense of balance and coordination </a:t>
            </a:r>
          </a:p>
          <a:p>
            <a:pPr>
              <a:buFont typeface="Arial" pitchFamily="34" charset="0"/>
              <a:buChar char="•"/>
            </a:pPr>
            <a:r>
              <a:rPr lang="en-GB" dirty="0" smtClean="0"/>
              <a:t>impairs our vision and hearing </a:t>
            </a:r>
          </a:p>
          <a:p>
            <a:pPr>
              <a:buFont typeface="Arial" pitchFamily="34" charset="0"/>
              <a:buChar char="•"/>
            </a:pPr>
            <a:r>
              <a:rPr lang="en-GB" dirty="0" smtClean="0"/>
              <a:t>makes us lose concentration </a:t>
            </a:r>
          </a:p>
          <a:p>
            <a:pPr>
              <a:buFont typeface="Arial" pitchFamily="34" charset="0"/>
              <a:buChar char="•"/>
            </a:pPr>
            <a:r>
              <a:rPr lang="en-GB" dirty="0" smtClean="0"/>
              <a:t>makes us drowsy</a:t>
            </a:r>
          </a:p>
          <a:p>
            <a:r>
              <a:rPr lang="en-GB" dirty="0" smtClean="0"/>
              <a:t>People who have been drinking are more likely to take risks, further increasing the likelihood of accidents and collisions.</a:t>
            </a:r>
          </a:p>
          <a:p>
            <a:r>
              <a:rPr lang="en-GB" dirty="0" smtClean="0"/>
              <a:t>Would you take the risk?</a:t>
            </a:r>
          </a:p>
          <a:p>
            <a:r>
              <a:rPr lang="en-GB" dirty="0" smtClean="0"/>
              <a:t>Is it worth it?</a:t>
            </a:r>
          </a:p>
          <a:p>
            <a:r>
              <a:rPr lang="en-GB" dirty="0" smtClean="0"/>
              <a:t>Remember alcohol takes effect quickly BUT wears off slowly</a:t>
            </a:r>
          </a:p>
          <a:p>
            <a:r>
              <a:rPr lang="en-GB" b="1" dirty="0" smtClean="0"/>
              <a:t>DRINKING AND DRIVING DOESN’T MIX</a:t>
            </a:r>
            <a:endParaRPr lang="en-GB" dirty="0" smtClean="0"/>
          </a:p>
        </p:txBody>
      </p:sp>
      <p:sp>
        <p:nvSpPr>
          <p:cNvPr id="4" name="Slide Number Placeholder 3"/>
          <p:cNvSpPr>
            <a:spLocks noGrp="1"/>
          </p:cNvSpPr>
          <p:nvPr>
            <p:ph type="sldNum" sz="quarter" idx="10"/>
          </p:nvPr>
        </p:nvSpPr>
        <p:spPr/>
        <p:txBody>
          <a:bodyPr/>
          <a:lstStyle/>
          <a:p>
            <a:fld id="{92DEF31C-5CAD-4470-BE30-8C7D3A5A9B30}"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 5</a:t>
            </a:r>
            <a:endParaRPr lang="en-GB" dirty="0" smtClean="0"/>
          </a:p>
          <a:p>
            <a:endParaRPr lang="en-GB" b="1" dirty="0" smtClean="0"/>
          </a:p>
          <a:p>
            <a:r>
              <a:rPr lang="en-GB" b="0" dirty="0" smtClean="0"/>
              <a:t>ALCOHOL AND DRIVING</a:t>
            </a:r>
          </a:p>
          <a:p>
            <a:endParaRPr lang="en-GB" b="0" dirty="0" smtClean="0"/>
          </a:p>
          <a:p>
            <a:r>
              <a:rPr lang="en-GB" dirty="0" smtClean="0"/>
              <a:t>This slide gives the teacher the opportunity to discuss limits - Is there a safe limit?</a:t>
            </a:r>
          </a:p>
          <a:p>
            <a:endParaRPr lang="en-GB" dirty="0" smtClean="0"/>
          </a:p>
          <a:p>
            <a:r>
              <a:rPr lang="en-GB" dirty="0" smtClean="0"/>
              <a:t>You can make the audience aware that a driver may be over the legal limit the morning after the night before.  (Covered in more detail on slides 7 and 8).</a:t>
            </a:r>
          </a:p>
          <a:p>
            <a:endParaRPr lang="en-GB" dirty="0" smtClean="0"/>
          </a:p>
          <a:p>
            <a:r>
              <a:rPr lang="en-GB" dirty="0" smtClean="0"/>
              <a:t>Discussion – even at the legal limit a driver is 6 times more likely to have a collision.  </a:t>
            </a:r>
          </a:p>
          <a:p>
            <a:r>
              <a:rPr lang="en-GB" dirty="0" smtClean="0"/>
              <a:t>Again reiterate that not everyone is the same, one person could consume x amount of units and be within the legal limit while another could have the same amount but be over the legal limit.</a:t>
            </a:r>
          </a:p>
          <a:p>
            <a:endParaRPr lang="en-GB" dirty="0" smtClean="0"/>
          </a:p>
          <a:p>
            <a:r>
              <a:rPr lang="en-GB" dirty="0" smtClean="0"/>
              <a:t>Things that should be discussed:</a:t>
            </a:r>
          </a:p>
          <a:p>
            <a:r>
              <a:rPr lang="en-GB" dirty="0" smtClean="0"/>
              <a:t>Would you drink and drive?</a:t>
            </a:r>
          </a:p>
          <a:p>
            <a:r>
              <a:rPr lang="en-GB" dirty="0" smtClean="0"/>
              <a:t>Do you know anyone who does and would you travel in a car with them?</a:t>
            </a:r>
          </a:p>
          <a:p>
            <a:r>
              <a:rPr lang="en-GB" dirty="0" smtClean="0"/>
              <a:t>Are you aware that if you are involved in a collision the driver will be breathalysed even if they are not at fault.</a:t>
            </a:r>
          </a:p>
          <a:p>
            <a:endParaRPr lang="en-GB" b="1" dirty="0" smtClean="0"/>
          </a:p>
          <a:p>
            <a:r>
              <a:rPr lang="en-GB" b="1" dirty="0" smtClean="0"/>
              <a:t>WHY TAKE THE RISK IN HAVING ANY – ONE DRINK IS ONE TOO MANY – NEVER EVER DRINK AND DRIVE</a:t>
            </a:r>
            <a:endParaRPr lang="en-GB" dirty="0" smtClean="0"/>
          </a:p>
        </p:txBody>
      </p:sp>
      <p:sp>
        <p:nvSpPr>
          <p:cNvPr id="4" name="Slide Number Placeholder 3"/>
          <p:cNvSpPr>
            <a:spLocks noGrp="1"/>
          </p:cNvSpPr>
          <p:nvPr>
            <p:ph type="sldNum" sz="quarter" idx="10"/>
          </p:nvPr>
        </p:nvSpPr>
        <p:spPr/>
        <p:txBody>
          <a:bodyPr/>
          <a:lstStyle/>
          <a:p>
            <a:fld id="{92DEF31C-5CAD-4470-BE30-8C7D3A5A9B30}"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b="1" dirty="0" smtClean="0"/>
              <a:t>Slide 6</a:t>
            </a:r>
            <a:endParaRPr lang="en-GB" dirty="0" smtClean="0"/>
          </a:p>
          <a:p>
            <a:endParaRPr lang="en-GB" b="1" dirty="0" smtClean="0"/>
          </a:p>
          <a:p>
            <a:r>
              <a:rPr lang="en-GB" b="0" dirty="0" smtClean="0"/>
              <a:t>LEGAL LIMITS FOR DRIVING</a:t>
            </a:r>
          </a:p>
          <a:p>
            <a:endParaRPr lang="en-GB" dirty="0" smtClean="0"/>
          </a:p>
          <a:p>
            <a:r>
              <a:rPr lang="en-GB" dirty="0" smtClean="0"/>
              <a:t>At present the legal alcohol limit for drivers in Northern Ireland and GB is:</a:t>
            </a:r>
          </a:p>
          <a:p>
            <a:endParaRPr lang="en-GB" dirty="0" smtClean="0"/>
          </a:p>
          <a:p>
            <a:pPr>
              <a:buFont typeface="Arial" pitchFamily="34" charset="0"/>
              <a:buChar char="•"/>
            </a:pPr>
            <a:r>
              <a:rPr lang="en-GB" dirty="0" smtClean="0"/>
              <a:t>35 micrograms of alcohol per 100 millilitres of breath</a:t>
            </a:r>
          </a:p>
          <a:p>
            <a:pPr>
              <a:buFont typeface="Arial" pitchFamily="34" charset="0"/>
              <a:buChar char="•"/>
            </a:pPr>
            <a:r>
              <a:rPr lang="en-GB" dirty="0" smtClean="0"/>
              <a:t>80 milligrams of alcohol in 100 millilitres of blood</a:t>
            </a:r>
          </a:p>
          <a:p>
            <a:pPr>
              <a:buFont typeface="Arial" pitchFamily="34" charset="0"/>
              <a:buChar char="•"/>
            </a:pPr>
            <a:r>
              <a:rPr lang="en-GB" dirty="0" smtClean="0"/>
              <a:t>107 micrograms of alcohol per 100 millilitres of urine</a:t>
            </a:r>
          </a:p>
          <a:p>
            <a:pPr>
              <a:buFont typeface="Arial" pitchFamily="34" charset="0"/>
              <a:buNone/>
            </a:pPr>
            <a:endParaRPr lang="en-GB" dirty="0" smtClean="0"/>
          </a:p>
          <a:p>
            <a:r>
              <a:rPr lang="en-GB" dirty="0" smtClean="0"/>
              <a:t>Teachers should be aware of the impending changes to legislation which will soon go before the NI Assembly reducing the amounts of alcohol in blood stream before arrests to 50mg. There is also a proposal to have a lower limit of 20mg for vocational and novice drivers (those who have just past their driving test and required to display plates to that effect). People who drive for a living will face stricter penalties due to the responsibilities they have to other road users.</a:t>
            </a:r>
          </a:p>
          <a:p>
            <a:endParaRPr lang="en-GB" dirty="0" smtClean="0"/>
          </a:p>
          <a:p>
            <a:r>
              <a:rPr lang="en-GB" dirty="0" smtClean="0"/>
              <a:t>Later in the presentation you will see how long alcohol stays in your system and the risk you take when you decide to drive after a night of drinking.</a:t>
            </a:r>
          </a:p>
          <a:p>
            <a:endParaRPr lang="en-GB" dirty="0" smtClean="0"/>
          </a:p>
          <a:p>
            <a:r>
              <a:rPr lang="en-GB" dirty="0" smtClean="0"/>
              <a:t>What happens if you are caught driving over the legal limit? If you’re convicted of drink driving you’ll be banned from driving for at least 12 months and fined. You could even face a prison sentence.  </a:t>
            </a:r>
          </a:p>
          <a:p>
            <a:r>
              <a:rPr lang="en-GB" dirty="0" smtClean="0"/>
              <a:t>It is also illegal to be in charge of a vehicle if you’re over the legal limit.  For example, you could be prosecuted if you’re over the limit and you sleep in your car and have the keys with you or you supervise another driver who only has a provisional licence.</a:t>
            </a:r>
          </a:p>
          <a:p>
            <a:endParaRPr lang="en-GB" dirty="0" smtClean="0"/>
          </a:p>
          <a:p>
            <a:r>
              <a:rPr lang="en-GB" dirty="0" smtClean="0"/>
              <a:t>The maximum penalty for being in charge of a vehicle and over the limit is 3 months in prison, a fine and a possible driving ban.</a:t>
            </a:r>
          </a:p>
          <a:p>
            <a:endParaRPr lang="en-GB" b="1" dirty="0" smtClean="0"/>
          </a:p>
          <a:p>
            <a:r>
              <a:rPr lang="en-GB" b="1" dirty="0" smtClean="0"/>
              <a:t>You will have a criminal conviction which may affect your future employment</a:t>
            </a:r>
            <a:endParaRPr lang="en-GB" dirty="0" smtClean="0"/>
          </a:p>
        </p:txBody>
      </p:sp>
      <p:sp>
        <p:nvSpPr>
          <p:cNvPr id="4" name="Slide Number Placeholder 3"/>
          <p:cNvSpPr>
            <a:spLocks noGrp="1"/>
          </p:cNvSpPr>
          <p:nvPr>
            <p:ph type="sldNum" sz="quarter" idx="10"/>
          </p:nvPr>
        </p:nvSpPr>
        <p:spPr/>
        <p:txBody>
          <a:bodyPr/>
          <a:lstStyle/>
          <a:p>
            <a:fld id="{92DEF31C-5CAD-4470-BE30-8C7D3A5A9B30}"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Slides 7 and 8</a:t>
            </a:r>
          </a:p>
          <a:p>
            <a:endParaRPr lang="en-GB" dirty="0" smtClean="0"/>
          </a:p>
          <a:p>
            <a:r>
              <a:rPr lang="en-GB" b="0" dirty="0" smtClean="0"/>
              <a:t>ALCOHOL TAKES EFFECT QUICKLY BUT WEARS OFF SLOWLY</a:t>
            </a:r>
          </a:p>
          <a:p>
            <a:endParaRPr lang="en-GB" dirty="0" smtClean="0"/>
          </a:p>
          <a:p>
            <a:r>
              <a:rPr lang="en-GB" dirty="0" smtClean="0"/>
              <a:t>Teachers should use these slides to indicate the amount of time that it takes the body to eliminate alcohol.</a:t>
            </a:r>
          </a:p>
          <a:p>
            <a:endParaRPr lang="en-GB" dirty="0" smtClean="0"/>
          </a:p>
          <a:p>
            <a:r>
              <a:rPr lang="en-GB" dirty="0" smtClean="0"/>
              <a:t>The student may be given the opportunity to work out the time it takes the body to eliminate alcohol from their first drink to what would be a safe time to drive.</a:t>
            </a:r>
          </a:p>
          <a:p>
            <a:r>
              <a:rPr lang="en-GB" dirty="0" smtClean="0"/>
              <a:t>Slides are self explanatory.</a:t>
            </a:r>
          </a:p>
          <a:p>
            <a:endParaRPr lang="en-GB" dirty="0" smtClean="0"/>
          </a:p>
          <a:p>
            <a:r>
              <a:rPr lang="en-GB" dirty="0" smtClean="0"/>
              <a:t>Again bear in mind that everyone is different and some people will take longer than others for the alcohol to leave their system.  Prescription drugs can also cause adverse effects when mixed with alcohol.</a:t>
            </a:r>
          </a:p>
          <a:p>
            <a:endParaRPr lang="en-GB" dirty="0" smtClean="0"/>
          </a:p>
          <a:p>
            <a:r>
              <a:rPr lang="en-GB" dirty="0" smtClean="0"/>
              <a:t>Teacher needs to emphasise that no amount of coffee, cold showers or greasy food will speed up alcohol elimination.  It just takes time. </a:t>
            </a:r>
          </a:p>
          <a:p>
            <a:r>
              <a:rPr lang="en-GB" dirty="0" smtClean="0"/>
              <a:t>Teachers again should emphasise that the timings are a guideline only.</a:t>
            </a:r>
          </a:p>
          <a:p>
            <a:endParaRPr lang="en-GB" b="1" dirty="0" smtClean="0"/>
          </a:p>
          <a:p>
            <a:r>
              <a:rPr lang="en-GB" b="1" dirty="0" smtClean="0"/>
              <a:t>THE ONLY SAFE COURSE IS NOT TO DRINK AND DRIVE</a:t>
            </a:r>
            <a:endParaRPr lang="en-GB" dirty="0" smtClean="0"/>
          </a:p>
          <a:p>
            <a:endParaRPr lang="en-GB" dirty="0"/>
          </a:p>
        </p:txBody>
      </p:sp>
      <p:sp>
        <p:nvSpPr>
          <p:cNvPr id="4" name="Slide Number Placeholder 3"/>
          <p:cNvSpPr>
            <a:spLocks noGrp="1"/>
          </p:cNvSpPr>
          <p:nvPr>
            <p:ph type="sldNum" sz="quarter" idx="10"/>
          </p:nvPr>
        </p:nvSpPr>
        <p:spPr/>
        <p:txBody>
          <a:bodyPr/>
          <a:lstStyle/>
          <a:p>
            <a:fld id="{92DEF31C-5CAD-4470-BE30-8C7D3A5A9B30}"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Slides 7 and 8</a:t>
            </a:r>
          </a:p>
          <a:p>
            <a:endParaRPr lang="en-GB" dirty="0" smtClean="0"/>
          </a:p>
          <a:p>
            <a:r>
              <a:rPr lang="en-GB" b="0" dirty="0" smtClean="0"/>
              <a:t>ALCOHOL TAKES EFFECT QUICKLY BUT WEARS OFF SLOWLY</a:t>
            </a:r>
          </a:p>
          <a:p>
            <a:endParaRPr lang="en-GB" dirty="0" smtClean="0"/>
          </a:p>
          <a:p>
            <a:r>
              <a:rPr lang="en-GB" dirty="0" smtClean="0"/>
              <a:t>Teachers should use these slides to indicate the amount of time that it takes the body to eliminate alcohol.</a:t>
            </a:r>
          </a:p>
          <a:p>
            <a:endParaRPr lang="en-GB" dirty="0" smtClean="0"/>
          </a:p>
          <a:p>
            <a:r>
              <a:rPr lang="en-GB" dirty="0" smtClean="0"/>
              <a:t>The student may be given the opportunity to work out the time it takes the body to eliminate alcohol from their first drink to what would be a safe time to drive.</a:t>
            </a:r>
          </a:p>
          <a:p>
            <a:r>
              <a:rPr lang="en-GB" dirty="0" smtClean="0"/>
              <a:t>Slides are self explanatory.</a:t>
            </a:r>
          </a:p>
          <a:p>
            <a:endParaRPr lang="en-GB" dirty="0" smtClean="0"/>
          </a:p>
          <a:p>
            <a:r>
              <a:rPr lang="en-GB" dirty="0" smtClean="0"/>
              <a:t>Again bear in mind that everyone is different and some people will take longer than others for the alcohol to leave their system.  Prescription drugs can also cause adverse effects when mixed with alcohol.</a:t>
            </a:r>
          </a:p>
          <a:p>
            <a:endParaRPr lang="en-GB" dirty="0" smtClean="0"/>
          </a:p>
          <a:p>
            <a:r>
              <a:rPr lang="en-GB" dirty="0" smtClean="0"/>
              <a:t>Teacher needs to emphasise that no amount of coffee, cold showers or greasy food will speed up alcohol elimination.  It just takes time. </a:t>
            </a:r>
          </a:p>
          <a:p>
            <a:r>
              <a:rPr lang="en-GB" dirty="0" smtClean="0"/>
              <a:t>Teachers again should emphasise that the timings are a guideline only.</a:t>
            </a:r>
          </a:p>
          <a:p>
            <a:endParaRPr lang="en-GB" b="1" dirty="0" smtClean="0"/>
          </a:p>
          <a:p>
            <a:r>
              <a:rPr lang="en-GB" b="1" dirty="0" smtClean="0"/>
              <a:t>THE ONLY SAFE COURSE IS NOT TO DRINK AND DRIVE</a:t>
            </a:r>
            <a:endParaRPr lang="en-GB"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92DEF31C-5CAD-4470-BE30-8C7D3A5A9B30}"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 9</a:t>
            </a:r>
            <a:endParaRPr lang="en-GB" dirty="0" smtClean="0"/>
          </a:p>
          <a:p>
            <a:endParaRPr lang="en-GB" b="1" dirty="0" smtClean="0"/>
          </a:p>
          <a:p>
            <a:r>
              <a:rPr lang="en-GB" b="0" dirty="0" smtClean="0"/>
              <a:t>AFTER THE FIRST DRINK</a:t>
            </a:r>
          </a:p>
          <a:p>
            <a:endParaRPr lang="en-GB" dirty="0" smtClean="0"/>
          </a:p>
          <a:p>
            <a:r>
              <a:rPr lang="en-GB" dirty="0" smtClean="0"/>
              <a:t>The teacher should discuss with the students how their reactions, judgements and thinking time will be compromised after the first drink.</a:t>
            </a:r>
          </a:p>
          <a:p>
            <a:r>
              <a:rPr lang="en-GB" dirty="0" smtClean="0"/>
              <a:t>Any amount of alcohol affects your driving performance.  Even after one drink you will:</a:t>
            </a:r>
          </a:p>
          <a:p>
            <a:pPr>
              <a:buFont typeface="Arial" pitchFamily="34" charset="0"/>
              <a:buChar char="•"/>
            </a:pPr>
            <a:r>
              <a:rPr lang="en-GB" dirty="0" smtClean="0"/>
              <a:t>Be less alert and careful, however slowly you drive.</a:t>
            </a:r>
          </a:p>
          <a:p>
            <a:pPr>
              <a:buFont typeface="Arial" pitchFamily="34" charset="0"/>
              <a:buChar char="•"/>
            </a:pPr>
            <a:r>
              <a:rPr lang="en-GB" dirty="0" smtClean="0"/>
              <a:t>Have trouble judging your speed.</a:t>
            </a:r>
          </a:p>
          <a:p>
            <a:pPr>
              <a:buFont typeface="Arial" pitchFamily="34" charset="0"/>
              <a:buChar char="•"/>
            </a:pPr>
            <a:r>
              <a:rPr lang="en-GB" dirty="0" smtClean="0"/>
              <a:t>Be slower to react to hazards and it will take you longer to stop.</a:t>
            </a:r>
          </a:p>
          <a:p>
            <a:pPr>
              <a:buFont typeface="Arial" pitchFamily="34" charset="0"/>
              <a:buChar char="•"/>
            </a:pPr>
            <a:r>
              <a:rPr lang="en-GB" dirty="0" smtClean="0"/>
              <a:t>Not be aware of your actions.</a:t>
            </a:r>
          </a:p>
          <a:p>
            <a:pPr>
              <a:buFont typeface="Arial" pitchFamily="34" charset="0"/>
              <a:buChar char="•"/>
            </a:pPr>
            <a:endParaRPr lang="en-GB" dirty="0" smtClean="0"/>
          </a:p>
          <a:p>
            <a:r>
              <a:rPr lang="en-GB" dirty="0" smtClean="0"/>
              <a:t>The teacher should discuss with students how alcohol affects them even after one drink.</a:t>
            </a:r>
          </a:p>
          <a:p>
            <a:endParaRPr lang="en-GB" b="1" dirty="0" smtClean="0"/>
          </a:p>
          <a:p>
            <a:r>
              <a:rPr lang="en-GB" b="1" dirty="0" smtClean="0"/>
              <a:t>SO IT’S ALWAYS BEST TO AVOID ANY ALCOHOL IF YOUR ARE DRIVING</a:t>
            </a:r>
            <a:endParaRPr lang="en-GB" dirty="0"/>
          </a:p>
        </p:txBody>
      </p:sp>
      <p:sp>
        <p:nvSpPr>
          <p:cNvPr id="4" name="Slide Number Placeholder 3"/>
          <p:cNvSpPr>
            <a:spLocks noGrp="1"/>
          </p:cNvSpPr>
          <p:nvPr>
            <p:ph type="sldNum" sz="quarter" idx="10"/>
          </p:nvPr>
        </p:nvSpPr>
        <p:spPr/>
        <p:txBody>
          <a:bodyPr/>
          <a:lstStyle/>
          <a:p>
            <a:fld id="{92DEF31C-5CAD-4470-BE30-8C7D3A5A9B30}"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452F49-1A82-4810-87D7-B0C489B6E80E}"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348CC-7CF6-405D-9421-DB8A03C7CA6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452F49-1A82-4810-87D7-B0C489B6E80E}"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348CC-7CF6-405D-9421-DB8A03C7CA6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452F49-1A82-4810-87D7-B0C489B6E80E}"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348CC-7CF6-405D-9421-DB8A03C7CA6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452F49-1A82-4810-87D7-B0C489B6E80E}"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348CC-7CF6-405D-9421-DB8A03C7CA6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52F49-1A82-4810-87D7-B0C489B6E80E}" type="datetimeFigureOut">
              <a:rPr lang="en-GB" smtClean="0"/>
              <a:t>01/12/2016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348CC-7CF6-405D-9421-DB8A03C7CA6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452F49-1A82-4810-87D7-B0C489B6E80E}" type="datetimeFigureOut">
              <a:rPr lang="en-GB" smtClean="0"/>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348CC-7CF6-405D-9421-DB8A03C7CA6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452F49-1A82-4810-87D7-B0C489B6E80E}" type="datetimeFigureOut">
              <a:rPr lang="en-GB" smtClean="0"/>
              <a:t>01/12/2016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6348CC-7CF6-405D-9421-DB8A03C7CA6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452F49-1A82-4810-87D7-B0C489B6E80E}" type="datetimeFigureOut">
              <a:rPr lang="en-GB" smtClean="0"/>
              <a:t>01/12/2016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6348CC-7CF6-405D-9421-DB8A03C7CA6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52F49-1A82-4810-87D7-B0C489B6E80E}" type="datetimeFigureOut">
              <a:rPr lang="en-GB" smtClean="0"/>
              <a:t>01/12/2016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6348CC-7CF6-405D-9421-DB8A03C7CA6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52F49-1A82-4810-87D7-B0C489B6E80E}" type="datetimeFigureOut">
              <a:rPr lang="en-GB" smtClean="0"/>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348CC-7CF6-405D-9421-DB8A03C7CA6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52F49-1A82-4810-87D7-B0C489B6E80E}" type="datetimeFigureOut">
              <a:rPr lang="en-GB" smtClean="0"/>
              <a:t>01/12/2016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348CC-7CF6-405D-9421-DB8A03C7CA6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52F49-1A82-4810-87D7-B0C489B6E80E}" type="datetimeFigureOut">
              <a:rPr lang="en-GB" smtClean="0"/>
              <a:t>01/12/2016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348CC-7CF6-405D-9421-DB8A03C7CA6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0" y="2420888"/>
            <a:ext cx="9144000" cy="1323439"/>
          </a:xfrm>
          <a:prstGeom prst="rect">
            <a:avLst/>
          </a:prstGeom>
          <a:noFill/>
        </p:spPr>
        <p:txBody>
          <a:bodyPr wrap="square" rtlCol="0">
            <a:spAutoFit/>
          </a:bodyPr>
          <a:lstStyle/>
          <a:p>
            <a:pPr algn="ctr"/>
            <a:r>
              <a:rPr lang="en-US" sz="4000" b="1" dirty="0" smtClean="0">
                <a:solidFill>
                  <a:srgbClr val="254061"/>
                </a:solidFill>
                <a:latin typeface="Helvetica Neue"/>
                <a:cs typeface="Helvetica Neue"/>
              </a:rPr>
              <a:t>Drink and Drugs Road Safety Presentation</a:t>
            </a:r>
            <a:endParaRPr lang="en-US" sz="4000" b="1" dirty="0">
              <a:solidFill>
                <a:srgbClr val="254061"/>
              </a:solidFill>
              <a:latin typeface="Helvetica Neue"/>
              <a:cs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146" name="Picture 2"/>
          <p:cNvPicPr>
            <a:picLocks noChangeAspect="1" noChangeArrowheads="1"/>
          </p:cNvPicPr>
          <p:nvPr/>
        </p:nvPicPr>
        <p:blipFill>
          <a:blip r:embed="rId4" cstate="print"/>
          <a:srcRect l="13836" t="16734" r="14771" b="19313"/>
          <a:stretch>
            <a:fillRect/>
          </a:stretch>
        </p:blipFill>
        <p:spPr bwMode="auto">
          <a:xfrm>
            <a:off x="395536" y="2132856"/>
            <a:ext cx="8244408" cy="4152178"/>
          </a:xfrm>
          <a:prstGeom prst="rect">
            <a:avLst/>
          </a:prstGeom>
          <a:noFill/>
          <a:ln w="9525">
            <a:noFill/>
            <a:miter lim="800000"/>
            <a:headEnd/>
            <a:tailEnd/>
          </a:ln>
        </p:spPr>
      </p:pic>
      <p:sp>
        <p:nvSpPr>
          <p:cNvPr id="4" name="Text Box 2"/>
          <p:cNvSpPr txBox="1">
            <a:spLocks noChangeArrowheads="1"/>
          </p:cNvSpPr>
          <p:nvPr/>
        </p:nvSpPr>
        <p:spPr bwMode="auto">
          <a:xfrm>
            <a:off x="304800" y="1052736"/>
            <a:ext cx="8839200" cy="641350"/>
          </a:xfrm>
          <a:prstGeom prst="rect">
            <a:avLst/>
          </a:prstGeom>
          <a:noFill/>
          <a:ln w="9525">
            <a:noFill/>
            <a:miter lim="800000"/>
            <a:headEnd/>
            <a:tailEnd/>
          </a:ln>
        </p:spPr>
        <p:txBody>
          <a:bodyPr>
            <a:spAutoFit/>
          </a:bodyPr>
          <a:lstStyle/>
          <a:p>
            <a:pPr>
              <a:spcBef>
                <a:spcPct val="50000"/>
              </a:spcBef>
            </a:pPr>
            <a:r>
              <a:rPr lang="en-US" sz="3600" b="1" dirty="0">
                <a:solidFill>
                  <a:schemeClr val="accent1">
                    <a:lumMod val="50000"/>
                  </a:schemeClr>
                </a:solidFill>
              </a:rPr>
              <a:t>Illegal Drugs</a:t>
            </a:r>
            <a:endParaRPr lang="en-US" b="1" dirty="0">
              <a:solidFill>
                <a:schemeClr val="accent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Picture 3"/>
          <p:cNvPicPr>
            <a:picLocks noChangeAspect="1" noChangeArrowheads="1"/>
          </p:cNvPicPr>
          <p:nvPr/>
        </p:nvPicPr>
        <p:blipFill>
          <a:blip r:embed="rId4" cstate="print"/>
          <a:srcRect l="38187" t="20297" r="34695" b="53125"/>
          <a:stretch>
            <a:fillRect/>
          </a:stretch>
        </p:blipFill>
        <p:spPr bwMode="auto">
          <a:xfrm>
            <a:off x="611560" y="2132856"/>
            <a:ext cx="3528392" cy="1944216"/>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l="43359" t="50984" r="28969" b="22438"/>
          <a:stretch>
            <a:fillRect/>
          </a:stretch>
        </p:blipFill>
        <p:spPr bwMode="auto">
          <a:xfrm>
            <a:off x="611560" y="4365104"/>
            <a:ext cx="3600400" cy="1944216"/>
          </a:xfrm>
          <a:prstGeom prst="rect">
            <a:avLst/>
          </a:prstGeom>
          <a:noFill/>
          <a:ln w="9525">
            <a:noFill/>
            <a:miter lim="800000"/>
            <a:headEnd/>
            <a:tailEnd/>
          </a:ln>
        </p:spPr>
      </p:pic>
      <p:sp>
        <p:nvSpPr>
          <p:cNvPr id="6" name="Text Box 2"/>
          <p:cNvSpPr txBox="1">
            <a:spLocks noChangeArrowheads="1"/>
          </p:cNvSpPr>
          <p:nvPr/>
        </p:nvSpPr>
        <p:spPr bwMode="auto">
          <a:xfrm>
            <a:off x="323528" y="692696"/>
            <a:ext cx="5616624" cy="1200329"/>
          </a:xfrm>
          <a:prstGeom prst="rect">
            <a:avLst/>
          </a:prstGeom>
          <a:noFill/>
          <a:ln w="9525">
            <a:noFill/>
            <a:miter lim="800000"/>
            <a:headEnd/>
            <a:tailEnd/>
          </a:ln>
        </p:spPr>
        <p:txBody>
          <a:bodyPr wrap="square">
            <a:spAutoFit/>
          </a:bodyPr>
          <a:lstStyle/>
          <a:p>
            <a:pPr>
              <a:spcBef>
                <a:spcPct val="50000"/>
              </a:spcBef>
            </a:pPr>
            <a:r>
              <a:rPr lang="en-US" sz="3600" b="1" dirty="0">
                <a:solidFill>
                  <a:schemeClr val="accent1">
                    <a:lumMod val="50000"/>
                  </a:schemeClr>
                </a:solidFill>
                <a:latin typeface="Arial" pitchFamily="34" charset="0"/>
                <a:cs typeface="Arial" pitchFamily="34" charset="0"/>
              </a:rPr>
              <a:t>Your actions affect all </a:t>
            </a:r>
            <a:r>
              <a:rPr lang="en-US" sz="3600" b="1" dirty="0" smtClean="0">
                <a:solidFill>
                  <a:schemeClr val="accent1">
                    <a:lumMod val="50000"/>
                  </a:schemeClr>
                </a:solidFill>
                <a:latin typeface="Arial" pitchFamily="34" charset="0"/>
                <a:cs typeface="Arial" pitchFamily="34" charset="0"/>
              </a:rPr>
              <a:t>road </a:t>
            </a:r>
            <a:r>
              <a:rPr lang="en-US" sz="3600" b="1" dirty="0">
                <a:solidFill>
                  <a:schemeClr val="accent1">
                    <a:lumMod val="50000"/>
                  </a:schemeClr>
                </a:solidFill>
                <a:latin typeface="Arial" pitchFamily="34" charset="0"/>
                <a:cs typeface="Arial" pitchFamily="34" charset="0"/>
              </a:rPr>
              <a:t>users</a:t>
            </a:r>
          </a:p>
        </p:txBody>
      </p:sp>
      <p:sp>
        <p:nvSpPr>
          <p:cNvPr id="7" name="Text Box 3"/>
          <p:cNvSpPr txBox="1">
            <a:spLocks noChangeArrowheads="1"/>
          </p:cNvSpPr>
          <p:nvPr/>
        </p:nvSpPr>
        <p:spPr bwMode="auto">
          <a:xfrm>
            <a:off x="4360168" y="2420888"/>
            <a:ext cx="4783832" cy="646331"/>
          </a:xfrm>
          <a:prstGeom prst="rect">
            <a:avLst/>
          </a:prstGeom>
          <a:noFill/>
          <a:ln w="9525">
            <a:noFill/>
            <a:miter lim="800000"/>
            <a:headEnd/>
            <a:tailEnd/>
          </a:ln>
        </p:spPr>
        <p:txBody>
          <a:bodyPr wrap="square">
            <a:spAutoFit/>
          </a:bodyPr>
          <a:lstStyle/>
          <a:p>
            <a:pPr algn="l">
              <a:spcBef>
                <a:spcPct val="50000"/>
              </a:spcBef>
            </a:pPr>
            <a:r>
              <a:rPr lang="en-US" dirty="0">
                <a:solidFill>
                  <a:schemeClr val="accent1">
                    <a:lumMod val="50000"/>
                  </a:schemeClr>
                </a:solidFill>
                <a:latin typeface="Arial" pitchFamily="34" charset="0"/>
                <a:cs typeface="Arial" pitchFamily="34" charset="0"/>
              </a:rPr>
              <a:t>Think about your attitude and </a:t>
            </a:r>
            <a:r>
              <a:rPr lang="en-US" dirty="0" err="1">
                <a:solidFill>
                  <a:schemeClr val="accent1">
                    <a:lumMod val="50000"/>
                  </a:schemeClr>
                </a:solidFill>
                <a:latin typeface="Arial" pitchFamily="34" charset="0"/>
                <a:cs typeface="Arial" pitchFamily="34" charset="0"/>
              </a:rPr>
              <a:t>behaviour</a:t>
            </a:r>
            <a:r>
              <a:rPr lang="en-US" dirty="0">
                <a:solidFill>
                  <a:schemeClr val="accent1">
                    <a:lumMod val="50000"/>
                  </a:schemeClr>
                </a:solidFill>
                <a:latin typeface="Arial" pitchFamily="34" charset="0"/>
                <a:cs typeface="Arial" pitchFamily="34" charset="0"/>
              </a:rPr>
              <a:t> as a driver or passenger</a:t>
            </a:r>
          </a:p>
        </p:txBody>
      </p:sp>
      <p:sp>
        <p:nvSpPr>
          <p:cNvPr id="8" name="Text Box 4"/>
          <p:cNvSpPr txBox="1">
            <a:spLocks noChangeArrowheads="1"/>
          </p:cNvSpPr>
          <p:nvPr/>
        </p:nvSpPr>
        <p:spPr bwMode="auto">
          <a:xfrm>
            <a:off x="4360168" y="3356992"/>
            <a:ext cx="4783832" cy="923330"/>
          </a:xfrm>
          <a:prstGeom prst="rect">
            <a:avLst/>
          </a:prstGeom>
          <a:noFill/>
          <a:ln w="9525">
            <a:noFill/>
            <a:miter lim="800000"/>
            <a:headEnd/>
            <a:tailEnd/>
          </a:ln>
        </p:spPr>
        <p:txBody>
          <a:bodyPr wrap="square">
            <a:spAutoFit/>
          </a:bodyPr>
          <a:lstStyle/>
          <a:p>
            <a:pPr algn="l">
              <a:spcBef>
                <a:spcPct val="50000"/>
              </a:spcBef>
            </a:pPr>
            <a:r>
              <a:rPr lang="en-US" dirty="0" smtClean="0">
                <a:solidFill>
                  <a:schemeClr val="accent1">
                    <a:lumMod val="50000"/>
                  </a:schemeClr>
                </a:solidFill>
                <a:latin typeface="Arial" pitchFamily="34" charset="0"/>
                <a:cs typeface="Arial" pitchFamily="34" charset="0"/>
              </a:rPr>
              <a:t>3,196* </a:t>
            </a:r>
            <a:r>
              <a:rPr lang="en-US" dirty="0">
                <a:solidFill>
                  <a:schemeClr val="accent1">
                    <a:lumMod val="50000"/>
                  </a:schemeClr>
                </a:solidFill>
                <a:latin typeface="Arial" pitchFamily="34" charset="0"/>
                <a:cs typeface="Arial" pitchFamily="34" charset="0"/>
              </a:rPr>
              <a:t>people detected drink/drug driving from January 2011 to </a:t>
            </a:r>
            <a:br>
              <a:rPr lang="en-US" dirty="0">
                <a:solidFill>
                  <a:schemeClr val="accent1">
                    <a:lumMod val="50000"/>
                  </a:schemeClr>
                </a:solidFill>
                <a:latin typeface="Arial" pitchFamily="34" charset="0"/>
                <a:cs typeface="Arial" pitchFamily="34" charset="0"/>
              </a:rPr>
            </a:br>
            <a:r>
              <a:rPr lang="en-US" dirty="0">
                <a:solidFill>
                  <a:schemeClr val="accent1">
                    <a:lumMod val="50000"/>
                  </a:schemeClr>
                </a:solidFill>
                <a:latin typeface="Arial" pitchFamily="34" charset="0"/>
                <a:cs typeface="Arial" pitchFamily="34" charset="0"/>
              </a:rPr>
              <a:t>June 2011</a:t>
            </a:r>
          </a:p>
        </p:txBody>
      </p:sp>
      <p:sp>
        <p:nvSpPr>
          <p:cNvPr id="9" name="Text Box 5"/>
          <p:cNvSpPr txBox="1">
            <a:spLocks noChangeArrowheads="1"/>
          </p:cNvSpPr>
          <p:nvPr/>
        </p:nvSpPr>
        <p:spPr bwMode="auto">
          <a:xfrm>
            <a:off x="4360168" y="4509120"/>
            <a:ext cx="4783832" cy="646331"/>
          </a:xfrm>
          <a:prstGeom prst="rect">
            <a:avLst/>
          </a:prstGeom>
          <a:noFill/>
          <a:ln w="9525">
            <a:noFill/>
            <a:miter lim="800000"/>
            <a:headEnd/>
            <a:tailEnd/>
          </a:ln>
        </p:spPr>
        <p:txBody>
          <a:bodyPr wrap="square">
            <a:spAutoFit/>
          </a:bodyPr>
          <a:lstStyle/>
          <a:p>
            <a:pPr algn="l">
              <a:spcBef>
                <a:spcPct val="50000"/>
              </a:spcBef>
            </a:pPr>
            <a:r>
              <a:rPr lang="en-US" dirty="0" smtClean="0">
                <a:solidFill>
                  <a:schemeClr val="accent1">
                    <a:lumMod val="50000"/>
                  </a:schemeClr>
                </a:solidFill>
                <a:latin typeface="Arial" pitchFamily="34" charset="0"/>
                <a:cs typeface="Arial" pitchFamily="34" charset="0"/>
              </a:rPr>
              <a:t>56,633* </a:t>
            </a:r>
            <a:r>
              <a:rPr lang="en-US" dirty="0">
                <a:solidFill>
                  <a:schemeClr val="accent1">
                    <a:lumMod val="50000"/>
                  </a:schemeClr>
                </a:solidFill>
                <a:latin typeface="Arial" pitchFamily="34" charset="0"/>
                <a:cs typeface="Arial" pitchFamily="34" charset="0"/>
              </a:rPr>
              <a:t>people detected for excess speed in the same period</a:t>
            </a:r>
          </a:p>
        </p:txBody>
      </p:sp>
      <p:sp>
        <p:nvSpPr>
          <p:cNvPr id="10" name="Text Box 6"/>
          <p:cNvSpPr txBox="1">
            <a:spLocks noChangeArrowheads="1"/>
          </p:cNvSpPr>
          <p:nvPr/>
        </p:nvSpPr>
        <p:spPr bwMode="auto">
          <a:xfrm>
            <a:off x="4177260" y="5301208"/>
            <a:ext cx="4890539" cy="1061829"/>
          </a:xfrm>
          <a:prstGeom prst="rect">
            <a:avLst/>
          </a:prstGeom>
          <a:noFill/>
          <a:ln w="9525">
            <a:noFill/>
            <a:miter lim="800000"/>
            <a:headEnd/>
            <a:tailEnd/>
          </a:ln>
        </p:spPr>
        <p:txBody>
          <a:bodyPr wrap="square">
            <a:spAutoFit/>
          </a:bodyPr>
          <a:lstStyle/>
          <a:p>
            <a:pPr algn="l">
              <a:spcBef>
                <a:spcPct val="50000"/>
              </a:spcBef>
            </a:pPr>
            <a:r>
              <a:rPr lang="en-US" b="1" dirty="0" smtClean="0">
                <a:solidFill>
                  <a:schemeClr val="accent1">
                    <a:lumMod val="50000"/>
                  </a:schemeClr>
                </a:solidFill>
                <a:latin typeface="Arial" pitchFamily="34" charset="0"/>
                <a:cs typeface="Arial" pitchFamily="34" charset="0"/>
              </a:rPr>
              <a:t>  How </a:t>
            </a:r>
            <a:r>
              <a:rPr lang="en-US" b="1" dirty="0">
                <a:solidFill>
                  <a:schemeClr val="accent1">
                    <a:lumMod val="50000"/>
                  </a:schemeClr>
                </a:solidFill>
                <a:latin typeface="Arial" pitchFamily="34" charset="0"/>
                <a:cs typeface="Arial" pitchFamily="34" charset="0"/>
              </a:rPr>
              <a:t>selfish can you get</a:t>
            </a:r>
            <a:r>
              <a:rPr lang="en-US" b="1" dirty="0" smtClean="0">
                <a:solidFill>
                  <a:schemeClr val="accent1">
                    <a:lumMod val="50000"/>
                  </a:schemeClr>
                </a:solidFill>
                <a:latin typeface="Arial" pitchFamily="34" charset="0"/>
                <a:cs typeface="Arial" pitchFamily="34" charset="0"/>
              </a:rPr>
              <a:t>?</a:t>
            </a:r>
            <a:endParaRPr lang="en-US" b="1" dirty="0" smtClean="0">
              <a:solidFill>
                <a:schemeClr val="accent1">
                  <a:lumMod val="50000"/>
                </a:schemeClr>
              </a:solidFill>
              <a:latin typeface="Arial" pitchFamily="34" charset="0"/>
              <a:cs typeface="Arial" pitchFamily="34" charset="0"/>
            </a:endParaRPr>
          </a:p>
          <a:p>
            <a:pPr algn="l">
              <a:spcBef>
                <a:spcPct val="50000"/>
              </a:spcBef>
            </a:pPr>
            <a:r>
              <a:rPr lang="en-US" b="1" dirty="0" smtClean="0">
                <a:solidFill>
                  <a:schemeClr val="accent1">
                    <a:lumMod val="50000"/>
                  </a:schemeClr>
                </a:solidFill>
                <a:latin typeface="Arial" pitchFamily="34" charset="0"/>
                <a:cs typeface="Arial" pitchFamily="34" charset="0"/>
              </a:rPr>
              <a:t>*Source PSNI – please note these figures are provisional and subject to change</a:t>
            </a:r>
            <a:endParaRPr lang="en-US" dirty="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Box 2"/>
          <p:cNvSpPr txBox="1">
            <a:spLocks noChangeArrowheads="1"/>
          </p:cNvSpPr>
          <p:nvPr/>
        </p:nvSpPr>
        <p:spPr bwMode="auto">
          <a:xfrm>
            <a:off x="152400" y="2101850"/>
            <a:ext cx="8839200" cy="646331"/>
          </a:xfrm>
          <a:prstGeom prst="rect">
            <a:avLst/>
          </a:prstGeom>
          <a:noFill/>
          <a:ln w="9525">
            <a:noFill/>
            <a:miter lim="800000"/>
            <a:headEnd/>
            <a:tailEnd/>
          </a:ln>
        </p:spPr>
        <p:txBody>
          <a:bodyPr>
            <a:spAutoFit/>
          </a:bodyPr>
          <a:lstStyle/>
          <a:p>
            <a:pPr algn="ctr">
              <a:spcBef>
                <a:spcPct val="50000"/>
              </a:spcBef>
            </a:pPr>
            <a:r>
              <a:rPr lang="en-US" sz="3600" dirty="0">
                <a:solidFill>
                  <a:schemeClr val="accent1">
                    <a:lumMod val="50000"/>
                  </a:schemeClr>
                </a:solidFill>
                <a:latin typeface="Arial" pitchFamily="34" charset="0"/>
                <a:cs typeface="Arial" pitchFamily="34" charset="0"/>
              </a:rPr>
              <a:t>Who are the chief offenders?</a:t>
            </a:r>
          </a:p>
        </p:txBody>
      </p:sp>
      <p:sp>
        <p:nvSpPr>
          <p:cNvPr id="4" name="Text Box 3"/>
          <p:cNvSpPr txBox="1">
            <a:spLocks noChangeArrowheads="1"/>
          </p:cNvSpPr>
          <p:nvPr/>
        </p:nvSpPr>
        <p:spPr bwMode="auto">
          <a:xfrm>
            <a:off x="457200" y="2895600"/>
            <a:ext cx="3962400" cy="461665"/>
          </a:xfrm>
          <a:prstGeom prst="rect">
            <a:avLst/>
          </a:prstGeom>
          <a:noFill/>
          <a:ln w="9525">
            <a:noFill/>
            <a:miter lim="800000"/>
            <a:headEnd/>
            <a:tailEnd/>
          </a:ln>
        </p:spPr>
        <p:txBody>
          <a:bodyPr>
            <a:spAutoFit/>
          </a:bodyPr>
          <a:lstStyle/>
          <a:p>
            <a:pPr algn="l">
              <a:spcBef>
                <a:spcPct val="50000"/>
              </a:spcBef>
            </a:pPr>
            <a:r>
              <a:rPr lang="en-US" sz="2400" b="1" dirty="0">
                <a:solidFill>
                  <a:srgbClr val="FF0000"/>
                </a:solidFill>
                <a:latin typeface="Arial" pitchFamily="34" charset="0"/>
                <a:cs typeface="Arial" pitchFamily="34" charset="0"/>
              </a:rPr>
              <a:t>Men</a:t>
            </a:r>
            <a:endParaRPr lang="en-US" sz="2400" dirty="0">
              <a:solidFill>
                <a:srgbClr val="FF0000"/>
              </a:solidFill>
              <a:latin typeface="Arial" pitchFamily="34" charset="0"/>
              <a:cs typeface="Arial" pitchFamily="34" charset="0"/>
            </a:endParaRPr>
          </a:p>
        </p:txBody>
      </p:sp>
      <p:sp>
        <p:nvSpPr>
          <p:cNvPr id="5" name="Text Box 4"/>
          <p:cNvSpPr txBox="1">
            <a:spLocks noChangeArrowheads="1"/>
          </p:cNvSpPr>
          <p:nvPr/>
        </p:nvSpPr>
        <p:spPr bwMode="auto">
          <a:xfrm>
            <a:off x="457200" y="3352800"/>
            <a:ext cx="3962400" cy="830997"/>
          </a:xfrm>
          <a:prstGeom prst="rect">
            <a:avLst/>
          </a:prstGeom>
          <a:noFill/>
          <a:ln w="9525">
            <a:noFill/>
            <a:miter lim="800000"/>
            <a:headEnd/>
            <a:tailEnd/>
          </a:ln>
        </p:spPr>
        <p:txBody>
          <a:bodyPr>
            <a:spAutoFit/>
          </a:bodyPr>
          <a:lstStyle/>
          <a:p>
            <a:pPr algn="l">
              <a:spcBef>
                <a:spcPct val="50000"/>
              </a:spcBef>
            </a:pPr>
            <a:r>
              <a:rPr lang="en-US" sz="2400" dirty="0">
                <a:solidFill>
                  <a:schemeClr val="accent1">
                    <a:lumMod val="50000"/>
                  </a:schemeClr>
                </a:solidFill>
                <a:latin typeface="Arial" pitchFamily="34" charset="0"/>
                <a:cs typeface="Arial" pitchFamily="34" charset="0"/>
              </a:rPr>
              <a:t>Responsible for 90% of alcohol related collisions</a:t>
            </a:r>
          </a:p>
        </p:txBody>
      </p:sp>
      <p:sp>
        <p:nvSpPr>
          <p:cNvPr id="6" name="Text Box 5"/>
          <p:cNvSpPr txBox="1">
            <a:spLocks noChangeArrowheads="1"/>
          </p:cNvSpPr>
          <p:nvPr/>
        </p:nvSpPr>
        <p:spPr bwMode="auto">
          <a:xfrm>
            <a:off x="457200" y="4435475"/>
            <a:ext cx="3962400" cy="1200329"/>
          </a:xfrm>
          <a:prstGeom prst="rect">
            <a:avLst/>
          </a:prstGeom>
          <a:noFill/>
          <a:ln w="9525">
            <a:noFill/>
            <a:miter lim="800000"/>
            <a:headEnd/>
            <a:tailEnd/>
          </a:ln>
        </p:spPr>
        <p:txBody>
          <a:bodyPr>
            <a:spAutoFit/>
          </a:bodyPr>
          <a:lstStyle/>
          <a:p>
            <a:pPr algn="l">
              <a:spcBef>
                <a:spcPct val="50000"/>
              </a:spcBef>
            </a:pPr>
            <a:r>
              <a:rPr lang="en-US" sz="2400">
                <a:solidFill>
                  <a:schemeClr val="accent1">
                    <a:lumMod val="50000"/>
                  </a:schemeClr>
                </a:solidFill>
                <a:latin typeface="Arial" pitchFamily="34" charset="0"/>
                <a:cs typeface="Arial" pitchFamily="34" charset="0"/>
              </a:rPr>
              <a:t>18-24 year old males are responsible for 2 out of 3 alcohol related collisions</a:t>
            </a:r>
          </a:p>
        </p:txBody>
      </p:sp>
      <p:sp>
        <p:nvSpPr>
          <p:cNvPr id="7" name="Text Box 6"/>
          <p:cNvSpPr txBox="1">
            <a:spLocks noChangeArrowheads="1"/>
          </p:cNvSpPr>
          <p:nvPr/>
        </p:nvSpPr>
        <p:spPr bwMode="auto">
          <a:xfrm>
            <a:off x="5029200" y="2895600"/>
            <a:ext cx="3810000" cy="461665"/>
          </a:xfrm>
          <a:prstGeom prst="rect">
            <a:avLst/>
          </a:prstGeom>
          <a:noFill/>
          <a:ln w="9525">
            <a:noFill/>
            <a:miter lim="800000"/>
            <a:headEnd/>
            <a:tailEnd/>
          </a:ln>
        </p:spPr>
        <p:txBody>
          <a:bodyPr>
            <a:spAutoFit/>
          </a:bodyPr>
          <a:lstStyle/>
          <a:p>
            <a:pPr algn="l">
              <a:spcBef>
                <a:spcPct val="50000"/>
              </a:spcBef>
            </a:pPr>
            <a:r>
              <a:rPr lang="en-US" sz="2400" b="1">
                <a:solidFill>
                  <a:srgbClr val="FF0000"/>
                </a:solidFill>
                <a:latin typeface="Arial" pitchFamily="34" charset="0"/>
                <a:cs typeface="Arial" pitchFamily="34" charset="0"/>
              </a:rPr>
              <a:t>Women</a:t>
            </a:r>
            <a:endParaRPr lang="en-US" sz="2400">
              <a:solidFill>
                <a:srgbClr val="FF0000"/>
              </a:solidFill>
              <a:latin typeface="Arial" pitchFamily="34" charset="0"/>
              <a:cs typeface="Arial" pitchFamily="34" charset="0"/>
            </a:endParaRPr>
          </a:p>
        </p:txBody>
      </p:sp>
      <p:sp>
        <p:nvSpPr>
          <p:cNvPr id="8" name="Text Box 7"/>
          <p:cNvSpPr txBox="1">
            <a:spLocks noChangeArrowheads="1"/>
          </p:cNvSpPr>
          <p:nvPr/>
        </p:nvSpPr>
        <p:spPr bwMode="auto">
          <a:xfrm>
            <a:off x="5029200" y="3352800"/>
            <a:ext cx="3810000" cy="1200329"/>
          </a:xfrm>
          <a:prstGeom prst="rect">
            <a:avLst/>
          </a:prstGeom>
          <a:noFill/>
          <a:ln w="9525">
            <a:noFill/>
            <a:miter lim="800000"/>
            <a:headEnd/>
            <a:tailEnd/>
          </a:ln>
        </p:spPr>
        <p:txBody>
          <a:bodyPr>
            <a:spAutoFit/>
          </a:bodyPr>
          <a:lstStyle/>
          <a:p>
            <a:pPr algn="l">
              <a:spcBef>
                <a:spcPct val="50000"/>
              </a:spcBef>
            </a:pPr>
            <a:r>
              <a:rPr lang="en-US" sz="2400">
                <a:solidFill>
                  <a:schemeClr val="accent1">
                    <a:lumMod val="50000"/>
                  </a:schemeClr>
                </a:solidFill>
                <a:latin typeface="Arial" pitchFamily="34" charset="0"/>
                <a:cs typeface="Arial" pitchFamily="34" charset="0"/>
              </a:rPr>
              <a:t>Increasingly more women are being detected for </a:t>
            </a:r>
            <a:br>
              <a:rPr lang="en-US" sz="2400">
                <a:solidFill>
                  <a:schemeClr val="accent1">
                    <a:lumMod val="50000"/>
                  </a:schemeClr>
                </a:solidFill>
                <a:latin typeface="Arial" pitchFamily="34" charset="0"/>
                <a:cs typeface="Arial" pitchFamily="34" charset="0"/>
              </a:rPr>
            </a:br>
            <a:r>
              <a:rPr lang="en-US" sz="2400">
                <a:solidFill>
                  <a:schemeClr val="accent1">
                    <a:lumMod val="50000"/>
                  </a:schemeClr>
                </a:solidFill>
                <a:latin typeface="Arial" pitchFamily="34" charset="0"/>
                <a:cs typeface="Arial" pitchFamily="34" charset="0"/>
              </a:rPr>
              <a:t>drink driving</a:t>
            </a:r>
          </a:p>
        </p:txBody>
      </p:sp>
      <p:pic>
        <p:nvPicPr>
          <p:cNvPr id="7170" name="Picture 2"/>
          <p:cNvPicPr>
            <a:picLocks noChangeAspect="1" noChangeArrowheads="1"/>
          </p:cNvPicPr>
          <p:nvPr/>
        </p:nvPicPr>
        <p:blipFill>
          <a:blip r:embed="rId4" cstate="print"/>
          <a:srcRect l="14389" t="3937" r="14218" b="70469"/>
          <a:stretch>
            <a:fillRect/>
          </a:stretch>
        </p:blipFill>
        <p:spPr bwMode="auto">
          <a:xfrm>
            <a:off x="-145032" y="0"/>
            <a:ext cx="9289032" cy="18722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8194" name="Picture 2"/>
          <p:cNvPicPr>
            <a:picLocks noChangeAspect="1" noChangeArrowheads="1"/>
          </p:cNvPicPr>
          <p:nvPr/>
        </p:nvPicPr>
        <p:blipFill>
          <a:blip r:embed="rId4" cstate="print"/>
          <a:srcRect l="14109" t="16360" r="14498" b="15719"/>
          <a:stretch>
            <a:fillRect/>
          </a:stretch>
        </p:blipFill>
        <p:spPr bwMode="auto">
          <a:xfrm>
            <a:off x="899592" y="2348880"/>
            <a:ext cx="7596336" cy="4063156"/>
          </a:xfrm>
          <a:prstGeom prst="rect">
            <a:avLst/>
          </a:prstGeom>
          <a:noFill/>
          <a:ln w="9525">
            <a:noFill/>
            <a:miter lim="800000"/>
            <a:headEnd/>
            <a:tailEnd/>
          </a:ln>
        </p:spPr>
      </p:pic>
      <p:sp>
        <p:nvSpPr>
          <p:cNvPr id="4" name="Text Box 2"/>
          <p:cNvSpPr txBox="1">
            <a:spLocks noChangeArrowheads="1"/>
          </p:cNvSpPr>
          <p:nvPr/>
        </p:nvSpPr>
        <p:spPr bwMode="auto">
          <a:xfrm>
            <a:off x="304800" y="980728"/>
            <a:ext cx="8839200" cy="641350"/>
          </a:xfrm>
          <a:prstGeom prst="rect">
            <a:avLst/>
          </a:prstGeom>
          <a:noFill/>
          <a:ln w="9525">
            <a:noFill/>
            <a:miter lim="800000"/>
            <a:headEnd/>
            <a:tailEnd/>
          </a:ln>
        </p:spPr>
        <p:txBody>
          <a:bodyPr>
            <a:spAutoFit/>
          </a:bodyPr>
          <a:lstStyle/>
          <a:p>
            <a:pPr>
              <a:spcBef>
                <a:spcPct val="50000"/>
              </a:spcBef>
            </a:pPr>
            <a:r>
              <a:rPr lang="en-US" sz="3600" b="1" dirty="0">
                <a:solidFill>
                  <a:schemeClr val="accent1">
                    <a:lumMod val="50000"/>
                  </a:schemeClr>
                </a:solidFill>
              </a:rPr>
              <a:t>Drivers are responsible for:</a:t>
            </a:r>
            <a:endParaRPr lang="en-US" b="1" dirty="0">
              <a:solidFill>
                <a:schemeClr val="accent1">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Box 2"/>
          <p:cNvSpPr txBox="1">
            <a:spLocks noChangeArrowheads="1"/>
          </p:cNvSpPr>
          <p:nvPr/>
        </p:nvSpPr>
        <p:spPr bwMode="auto">
          <a:xfrm>
            <a:off x="251520" y="764704"/>
            <a:ext cx="8587680" cy="615553"/>
          </a:xfrm>
          <a:prstGeom prst="rect">
            <a:avLst/>
          </a:prstGeom>
          <a:noFill/>
          <a:ln w="9525">
            <a:noFill/>
            <a:miter lim="800000"/>
            <a:headEnd/>
            <a:tailEnd/>
          </a:ln>
        </p:spPr>
        <p:txBody>
          <a:bodyPr wrap="square">
            <a:spAutoFit/>
          </a:bodyPr>
          <a:lstStyle/>
          <a:p>
            <a:pPr>
              <a:spcBef>
                <a:spcPct val="50000"/>
              </a:spcBef>
            </a:pPr>
            <a:r>
              <a:rPr lang="en-US" sz="3400" b="1" dirty="0" smtClean="0">
                <a:solidFill>
                  <a:schemeClr val="accent1">
                    <a:lumMod val="50000"/>
                  </a:schemeClr>
                </a:solidFill>
                <a:latin typeface="Arial" pitchFamily="34" charset="0"/>
                <a:cs typeface="Arial" pitchFamily="34" charset="0"/>
              </a:rPr>
              <a:t>Passengers’ </a:t>
            </a:r>
            <a:r>
              <a:rPr lang="en-US" sz="3400" b="1" dirty="0">
                <a:solidFill>
                  <a:schemeClr val="accent1">
                    <a:lumMod val="50000"/>
                  </a:schemeClr>
                </a:solidFill>
                <a:latin typeface="Arial" pitchFamily="34" charset="0"/>
                <a:cs typeface="Arial" pitchFamily="34" charset="0"/>
              </a:rPr>
              <a:t>responsibilities</a:t>
            </a:r>
          </a:p>
        </p:txBody>
      </p:sp>
      <p:sp>
        <p:nvSpPr>
          <p:cNvPr id="4" name="Text Box 3"/>
          <p:cNvSpPr txBox="1">
            <a:spLocks noChangeArrowheads="1"/>
          </p:cNvSpPr>
          <p:nvPr/>
        </p:nvSpPr>
        <p:spPr bwMode="auto">
          <a:xfrm>
            <a:off x="251520" y="2276872"/>
            <a:ext cx="3810000" cy="707886"/>
          </a:xfrm>
          <a:prstGeom prst="rect">
            <a:avLst/>
          </a:prstGeom>
          <a:noFill/>
          <a:ln w="9525">
            <a:noFill/>
            <a:miter lim="800000"/>
            <a:headEnd/>
            <a:tailEnd/>
          </a:ln>
        </p:spPr>
        <p:txBody>
          <a:bodyPr>
            <a:spAutoFit/>
          </a:bodyPr>
          <a:lstStyle/>
          <a:p>
            <a:pPr algn="l">
              <a:spcBef>
                <a:spcPct val="50000"/>
              </a:spcBef>
            </a:pPr>
            <a:r>
              <a:rPr lang="en-US" sz="2000" dirty="0">
                <a:solidFill>
                  <a:schemeClr val="accent1">
                    <a:lumMod val="50000"/>
                  </a:schemeClr>
                </a:solidFill>
                <a:latin typeface="Arial" pitchFamily="34" charset="0"/>
                <a:cs typeface="Arial" pitchFamily="34" charset="0"/>
              </a:rPr>
              <a:t>Do not travel with a driver under the influence of drink / drugs</a:t>
            </a:r>
          </a:p>
        </p:txBody>
      </p:sp>
      <p:sp>
        <p:nvSpPr>
          <p:cNvPr id="5" name="Text Box 4"/>
          <p:cNvSpPr txBox="1">
            <a:spLocks noChangeArrowheads="1"/>
          </p:cNvSpPr>
          <p:nvPr/>
        </p:nvSpPr>
        <p:spPr bwMode="auto">
          <a:xfrm>
            <a:off x="228600" y="3371379"/>
            <a:ext cx="3810000" cy="707886"/>
          </a:xfrm>
          <a:prstGeom prst="rect">
            <a:avLst/>
          </a:prstGeom>
          <a:noFill/>
          <a:ln w="9525">
            <a:noFill/>
            <a:miter lim="800000"/>
            <a:headEnd/>
            <a:tailEnd/>
          </a:ln>
        </p:spPr>
        <p:txBody>
          <a:bodyPr>
            <a:spAutoFit/>
          </a:bodyPr>
          <a:lstStyle/>
          <a:p>
            <a:pPr algn="l">
              <a:spcBef>
                <a:spcPct val="50000"/>
              </a:spcBef>
            </a:pPr>
            <a:r>
              <a:rPr lang="en-US" sz="2000">
                <a:solidFill>
                  <a:schemeClr val="accent1">
                    <a:lumMod val="50000"/>
                  </a:schemeClr>
                </a:solidFill>
                <a:latin typeface="Arial" pitchFamily="34" charset="0"/>
                <a:cs typeface="Arial" pitchFamily="34" charset="0"/>
              </a:rPr>
              <a:t>Ensure only soft drinks are consumed by the driver</a:t>
            </a:r>
          </a:p>
        </p:txBody>
      </p:sp>
      <p:sp>
        <p:nvSpPr>
          <p:cNvPr id="6" name="Text Box 5"/>
          <p:cNvSpPr txBox="1">
            <a:spLocks noChangeArrowheads="1"/>
          </p:cNvSpPr>
          <p:nvPr/>
        </p:nvSpPr>
        <p:spPr bwMode="auto">
          <a:xfrm>
            <a:off x="228600" y="4574704"/>
            <a:ext cx="3810000" cy="400110"/>
          </a:xfrm>
          <a:prstGeom prst="rect">
            <a:avLst/>
          </a:prstGeom>
          <a:noFill/>
          <a:ln w="9525">
            <a:noFill/>
            <a:miter lim="800000"/>
            <a:headEnd/>
            <a:tailEnd/>
          </a:ln>
        </p:spPr>
        <p:txBody>
          <a:bodyPr>
            <a:spAutoFit/>
          </a:bodyPr>
          <a:lstStyle/>
          <a:p>
            <a:pPr algn="l">
              <a:spcBef>
                <a:spcPct val="50000"/>
              </a:spcBef>
            </a:pPr>
            <a:r>
              <a:rPr lang="en-US" sz="2000">
                <a:solidFill>
                  <a:schemeClr val="accent1">
                    <a:lumMod val="50000"/>
                  </a:schemeClr>
                </a:solidFill>
                <a:latin typeface="Arial" pitchFamily="34" charset="0"/>
                <a:cs typeface="Arial" pitchFamily="34" charset="0"/>
              </a:rPr>
              <a:t>Don’t distract the driver</a:t>
            </a:r>
          </a:p>
        </p:txBody>
      </p:sp>
      <p:sp>
        <p:nvSpPr>
          <p:cNvPr id="7" name="Text Box 6"/>
          <p:cNvSpPr txBox="1">
            <a:spLocks noChangeArrowheads="1"/>
          </p:cNvSpPr>
          <p:nvPr/>
        </p:nvSpPr>
        <p:spPr bwMode="auto">
          <a:xfrm>
            <a:off x="228600" y="5412904"/>
            <a:ext cx="3810000" cy="400110"/>
          </a:xfrm>
          <a:prstGeom prst="rect">
            <a:avLst/>
          </a:prstGeom>
          <a:noFill/>
          <a:ln w="9525">
            <a:noFill/>
            <a:miter lim="800000"/>
            <a:headEnd/>
            <a:tailEnd/>
          </a:ln>
        </p:spPr>
        <p:txBody>
          <a:bodyPr>
            <a:spAutoFit/>
          </a:bodyPr>
          <a:lstStyle/>
          <a:p>
            <a:pPr algn="l">
              <a:spcBef>
                <a:spcPct val="50000"/>
              </a:spcBef>
            </a:pPr>
            <a:r>
              <a:rPr lang="en-US" sz="2000">
                <a:solidFill>
                  <a:schemeClr val="accent1">
                    <a:lumMod val="50000"/>
                  </a:schemeClr>
                </a:solidFill>
                <a:latin typeface="Arial" pitchFamily="34" charset="0"/>
                <a:cs typeface="Arial" pitchFamily="34" charset="0"/>
              </a:rPr>
              <a:t>Encourage safe driving</a:t>
            </a:r>
          </a:p>
        </p:txBody>
      </p:sp>
      <p:pic>
        <p:nvPicPr>
          <p:cNvPr id="8" name="Picture 3"/>
          <p:cNvPicPr>
            <a:picLocks noChangeAspect="1" noChangeArrowheads="1"/>
          </p:cNvPicPr>
          <p:nvPr/>
        </p:nvPicPr>
        <p:blipFill>
          <a:blip r:embed="rId4" cstate="print"/>
          <a:srcRect l="27309" t="30313" r="35057" b="20469"/>
          <a:stretch>
            <a:fillRect/>
          </a:stretch>
        </p:blipFill>
        <p:spPr bwMode="auto">
          <a:xfrm>
            <a:off x="4283968" y="2708920"/>
            <a:ext cx="4308959" cy="3168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Box 2"/>
          <p:cNvSpPr txBox="1">
            <a:spLocks noChangeArrowheads="1"/>
          </p:cNvSpPr>
          <p:nvPr/>
        </p:nvSpPr>
        <p:spPr bwMode="auto">
          <a:xfrm>
            <a:off x="304800" y="1026517"/>
            <a:ext cx="8839200" cy="646331"/>
          </a:xfrm>
          <a:prstGeom prst="rect">
            <a:avLst/>
          </a:prstGeom>
          <a:noFill/>
          <a:ln w="9525">
            <a:noFill/>
            <a:miter lim="800000"/>
            <a:headEnd/>
            <a:tailEnd/>
          </a:ln>
        </p:spPr>
        <p:txBody>
          <a:bodyPr>
            <a:spAutoFit/>
          </a:bodyPr>
          <a:lstStyle/>
          <a:p>
            <a:pPr>
              <a:spcBef>
                <a:spcPct val="50000"/>
              </a:spcBef>
            </a:pPr>
            <a:r>
              <a:rPr lang="en-US" sz="3600" b="1" dirty="0">
                <a:solidFill>
                  <a:schemeClr val="accent1">
                    <a:lumMod val="50000"/>
                  </a:schemeClr>
                </a:solidFill>
                <a:latin typeface="Arial" pitchFamily="34" charset="0"/>
                <a:cs typeface="Arial" pitchFamily="34" charset="0"/>
              </a:rPr>
              <a:t>Distractions for drivers</a:t>
            </a:r>
          </a:p>
        </p:txBody>
      </p:sp>
      <p:sp>
        <p:nvSpPr>
          <p:cNvPr id="4" name="Text Box 3"/>
          <p:cNvSpPr txBox="1">
            <a:spLocks noChangeArrowheads="1"/>
          </p:cNvSpPr>
          <p:nvPr/>
        </p:nvSpPr>
        <p:spPr bwMode="auto">
          <a:xfrm>
            <a:off x="5105400" y="3099792"/>
            <a:ext cx="4038600" cy="461665"/>
          </a:xfrm>
          <a:prstGeom prst="rect">
            <a:avLst/>
          </a:prstGeom>
          <a:noFill/>
          <a:ln w="9525">
            <a:noFill/>
            <a:miter lim="800000"/>
            <a:headEnd/>
            <a:tailEnd/>
          </a:ln>
        </p:spPr>
        <p:txBody>
          <a:bodyPr>
            <a:spAutoFit/>
          </a:bodyPr>
          <a:lstStyle/>
          <a:p>
            <a:pPr algn="l">
              <a:spcBef>
                <a:spcPct val="50000"/>
              </a:spcBef>
            </a:pPr>
            <a:r>
              <a:rPr lang="en-US" sz="2400">
                <a:solidFill>
                  <a:schemeClr val="accent1">
                    <a:lumMod val="50000"/>
                  </a:schemeClr>
                </a:solidFill>
                <a:latin typeface="Arial" pitchFamily="34" charset="0"/>
                <a:cs typeface="Arial" pitchFamily="34" charset="0"/>
              </a:rPr>
              <a:t>Listening to loud music</a:t>
            </a:r>
          </a:p>
        </p:txBody>
      </p:sp>
      <p:sp>
        <p:nvSpPr>
          <p:cNvPr id="5" name="Text Box 4"/>
          <p:cNvSpPr txBox="1">
            <a:spLocks noChangeArrowheads="1"/>
          </p:cNvSpPr>
          <p:nvPr/>
        </p:nvSpPr>
        <p:spPr bwMode="auto">
          <a:xfrm>
            <a:off x="5105400" y="4150717"/>
            <a:ext cx="4038600" cy="461665"/>
          </a:xfrm>
          <a:prstGeom prst="rect">
            <a:avLst/>
          </a:prstGeom>
          <a:noFill/>
          <a:ln w="9525">
            <a:noFill/>
            <a:miter lim="800000"/>
            <a:headEnd/>
            <a:tailEnd/>
          </a:ln>
        </p:spPr>
        <p:txBody>
          <a:bodyPr>
            <a:spAutoFit/>
          </a:bodyPr>
          <a:lstStyle/>
          <a:p>
            <a:pPr algn="l">
              <a:spcBef>
                <a:spcPct val="50000"/>
              </a:spcBef>
            </a:pPr>
            <a:r>
              <a:rPr lang="en-US" sz="2400">
                <a:solidFill>
                  <a:schemeClr val="accent1">
                    <a:lumMod val="50000"/>
                  </a:schemeClr>
                </a:solidFill>
                <a:latin typeface="Arial" pitchFamily="34" charset="0"/>
                <a:cs typeface="Arial" pitchFamily="34" charset="0"/>
              </a:rPr>
              <a:t>Using mobile phone / texting</a:t>
            </a:r>
          </a:p>
        </p:txBody>
      </p:sp>
      <p:sp>
        <p:nvSpPr>
          <p:cNvPr id="6" name="Text Box 5"/>
          <p:cNvSpPr txBox="1">
            <a:spLocks noChangeArrowheads="1"/>
          </p:cNvSpPr>
          <p:nvPr/>
        </p:nvSpPr>
        <p:spPr bwMode="auto">
          <a:xfrm>
            <a:off x="5105400" y="5157192"/>
            <a:ext cx="4038600" cy="830997"/>
          </a:xfrm>
          <a:prstGeom prst="rect">
            <a:avLst/>
          </a:prstGeom>
          <a:noFill/>
          <a:ln w="9525">
            <a:noFill/>
            <a:miter lim="800000"/>
            <a:headEnd/>
            <a:tailEnd/>
          </a:ln>
        </p:spPr>
        <p:txBody>
          <a:bodyPr>
            <a:spAutoFit/>
          </a:bodyPr>
          <a:lstStyle/>
          <a:p>
            <a:pPr algn="l">
              <a:spcBef>
                <a:spcPct val="50000"/>
              </a:spcBef>
            </a:pPr>
            <a:r>
              <a:rPr lang="en-US" sz="2400">
                <a:solidFill>
                  <a:schemeClr val="accent1">
                    <a:lumMod val="50000"/>
                  </a:schemeClr>
                </a:solidFill>
                <a:latin typeface="Arial" pitchFamily="34" charset="0"/>
                <a:cs typeface="Arial" pitchFamily="34" charset="0"/>
              </a:rPr>
              <a:t>Peer pressure / </a:t>
            </a:r>
            <a:br>
              <a:rPr lang="en-US" sz="2400">
                <a:solidFill>
                  <a:schemeClr val="accent1">
                    <a:lumMod val="50000"/>
                  </a:schemeClr>
                </a:solidFill>
                <a:latin typeface="Arial" pitchFamily="34" charset="0"/>
                <a:cs typeface="Arial" pitchFamily="34" charset="0"/>
              </a:rPr>
            </a:br>
            <a:r>
              <a:rPr lang="en-US" sz="2400">
                <a:solidFill>
                  <a:schemeClr val="accent1">
                    <a:lumMod val="50000"/>
                  </a:schemeClr>
                </a:solidFill>
                <a:latin typeface="Arial" pitchFamily="34" charset="0"/>
                <a:cs typeface="Arial" pitchFamily="34" charset="0"/>
              </a:rPr>
              <a:t>inattentive driving</a:t>
            </a:r>
          </a:p>
        </p:txBody>
      </p:sp>
      <p:pic>
        <p:nvPicPr>
          <p:cNvPr id="7" name="Picture 3"/>
          <p:cNvPicPr>
            <a:picLocks noChangeAspect="1" noChangeArrowheads="1"/>
          </p:cNvPicPr>
          <p:nvPr/>
        </p:nvPicPr>
        <p:blipFill>
          <a:blip r:embed="rId3" cstate="print"/>
          <a:srcRect l="23244" t="27188" r="39122" b="25563"/>
          <a:stretch>
            <a:fillRect/>
          </a:stretch>
        </p:blipFill>
        <p:spPr bwMode="auto">
          <a:xfrm>
            <a:off x="395536" y="2276872"/>
            <a:ext cx="4386487" cy="30963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9218" name="Picture 2"/>
          <p:cNvPicPr>
            <a:picLocks noChangeAspect="1" noChangeArrowheads="1"/>
          </p:cNvPicPr>
          <p:nvPr/>
        </p:nvPicPr>
        <p:blipFill>
          <a:blip r:embed="rId4" cstate="print"/>
          <a:srcRect l="14389" t="15375" r="15325" b="16704"/>
          <a:stretch>
            <a:fillRect/>
          </a:stretch>
        </p:blipFill>
        <p:spPr bwMode="auto">
          <a:xfrm>
            <a:off x="611560" y="2204864"/>
            <a:ext cx="7819652" cy="4248472"/>
          </a:xfrm>
          <a:prstGeom prst="rect">
            <a:avLst/>
          </a:prstGeom>
          <a:noFill/>
          <a:ln w="9525">
            <a:noFill/>
            <a:miter lim="800000"/>
            <a:headEnd/>
            <a:tailEnd/>
          </a:ln>
        </p:spPr>
      </p:pic>
      <p:sp>
        <p:nvSpPr>
          <p:cNvPr id="4" name="Text Box 2"/>
          <p:cNvSpPr txBox="1">
            <a:spLocks noChangeArrowheads="1"/>
          </p:cNvSpPr>
          <p:nvPr/>
        </p:nvSpPr>
        <p:spPr bwMode="auto">
          <a:xfrm>
            <a:off x="323528" y="692696"/>
            <a:ext cx="5635352" cy="1200329"/>
          </a:xfrm>
          <a:prstGeom prst="rect">
            <a:avLst/>
          </a:prstGeom>
          <a:noFill/>
          <a:ln w="9525">
            <a:noFill/>
            <a:miter lim="800000"/>
            <a:headEnd/>
            <a:tailEnd/>
          </a:ln>
        </p:spPr>
        <p:txBody>
          <a:bodyPr wrap="square">
            <a:spAutoFit/>
          </a:bodyPr>
          <a:lstStyle/>
          <a:p>
            <a:pPr>
              <a:spcBef>
                <a:spcPct val="50000"/>
              </a:spcBef>
            </a:pPr>
            <a:r>
              <a:rPr lang="en-US" sz="3600" b="1" dirty="0" smtClean="0">
                <a:solidFill>
                  <a:schemeClr val="accent1">
                    <a:lumMod val="50000"/>
                  </a:schemeClr>
                </a:solidFill>
                <a:latin typeface="Arial" pitchFamily="34" charset="0"/>
                <a:cs typeface="Arial" pitchFamily="34" charset="0"/>
              </a:rPr>
              <a:t>You don’t have to mix drinking and driving</a:t>
            </a:r>
            <a:endParaRPr lang="en-US" sz="3600" b="1" dirty="0">
              <a:solidFill>
                <a:schemeClr val="accent1">
                  <a:lumMod val="50000"/>
                </a:schemeClr>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0242" name="Picture 2"/>
          <p:cNvPicPr>
            <a:picLocks noChangeAspect="1" noChangeArrowheads="1"/>
          </p:cNvPicPr>
          <p:nvPr/>
        </p:nvPicPr>
        <p:blipFill>
          <a:blip r:embed="rId4" cstate="print"/>
          <a:srcRect l="14729" t="14765" r="15348" b="17314"/>
          <a:stretch>
            <a:fillRect/>
          </a:stretch>
        </p:blipFill>
        <p:spPr bwMode="auto">
          <a:xfrm>
            <a:off x="0" y="404664"/>
            <a:ext cx="9144000" cy="4993853"/>
          </a:xfrm>
          <a:prstGeom prst="rect">
            <a:avLst/>
          </a:prstGeom>
          <a:noFill/>
          <a:ln w="9525">
            <a:noFill/>
            <a:miter lim="800000"/>
            <a:headEnd/>
            <a:tailEnd/>
          </a:ln>
        </p:spPr>
      </p:pic>
      <p:sp>
        <p:nvSpPr>
          <p:cNvPr id="4" name="Text Box 3"/>
          <p:cNvSpPr txBox="1">
            <a:spLocks noChangeArrowheads="1"/>
          </p:cNvSpPr>
          <p:nvPr/>
        </p:nvSpPr>
        <p:spPr bwMode="auto">
          <a:xfrm>
            <a:off x="304800" y="1143000"/>
            <a:ext cx="8534400" cy="1800225"/>
          </a:xfrm>
          <a:prstGeom prst="rect">
            <a:avLst/>
          </a:prstGeom>
          <a:noFill/>
          <a:ln w="9525">
            <a:noFill/>
            <a:miter lim="800000"/>
            <a:headEnd/>
            <a:tailEnd/>
          </a:ln>
        </p:spPr>
        <p:txBody>
          <a:bodyPr>
            <a:spAutoFit/>
          </a:bodyPr>
          <a:lstStyle/>
          <a:p>
            <a:pPr algn="ctr">
              <a:spcBef>
                <a:spcPct val="50000"/>
              </a:spcBef>
            </a:pPr>
            <a:r>
              <a:rPr lang="en-US" sz="5600" dirty="0">
                <a:solidFill>
                  <a:schemeClr val="bg1"/>
                </a:solidFill>
              </a:rPr>
              <a:t>Could </a:t>
            </a:r>
            <a:r>
              <a:rPr lang="en-US" sz="5600" b="1" dirty="0">
                <a:solidFill>
                  <a:schemeClr val="bg1"/>
                </a:solidFill>
              </a:rPr>
              <a:t>YOU</a:t>
            </a:r>
            <a:r>
              <a:rPr lang="en-US" sz="5600" dirty="0">
                <a:solidFill>
                  <a:schemeClr val="bg1"/>
                </a:solidFill>
              </a:rPr>
              <a:t> live </a:t>
            </a:r>
            <a:br>
              <a:rPr lang="en-US" sz="5600" dirty="0">
                <a:solidFill>
                  <a:schemeClr val="bg1"/>
                </a:solidFill>
              </a:rPr>
            </a:br>
            <a:r>
              <a:rPr lang="en-US" sz="5600" dirty="0">
                <a:solidFill>
                  <a:schemeClr val="bg1"/>
                </a:solidFill>
              </a:rPr>
              <a:t>with the </a:t>
            </a:r>
            <a:r>
              <a:rPr lang="en-US" sz="5600" b="1" dirty="0">
                <a:solidFill>
                  <a:schemeClr val="bg1"/>
                </a:solidFill>
              </a:rPr>
              <a:t>SHAME</a:t>
            </a:r>
            <a:r>
              <a:rPr lang="en-US" sz="5600" dirty="0">
                <a:solidFill>
                  <a:schemeClr val="bg1"/>
                </a:solidFill>
              </a:rPr>
              <a:t>?</a:t>
            </a:r>
          </a:p>
        </p:txBody>
      </p:sp>
      <p:sp>
        <p:nvSpPr>
          <p:cNvPr id="5" name="Text Box 2"/>
          <p:cNvSpPr txBox="1">
            <a:spLocks noChangeArrowheads="1"/>
          </p:cNvSpPr>
          <p:nvPr/>
        </p:nvSpPr>
        <p:spPr bwMode="auto">
          <a:xfrm>
            <a:off x="0" y="5733256"/>
            <a:ext cx="9144000" cy="707886"/>
          </a:xfrm>
          <a:prstGeom prst="rect">
            <a:avLst/>
          </a:prstGeom>
          <a:noFill/>
          <a:ln w="9525">
            <a:noFill/>
            <a:miter lim="800000"/>
            <a:headEnd/>
            <a:tailEnd/>
          </a:ln>
        </p:spPr>
        <p:txBody>
          <a:bodyPr wrap="square">
            <a:spAutoFit/>
          </a:bodyPr>
          <a:lstStyle/>
          <a:p>
            <a:pPr algn="ctr">
              <a:spcBef>
                <a:spcPct val="50000"/>
              </a:spcBef>
            </a:pPr>
            <a:r>
              <a:rPr lang="en-US" sz="4000" dirty="0">
                <a:solidFill>
                  <a:schemeClr val="accent1">
                    <a:lumMod val="50000"/>
                  </a:schemeClr>
                </a:solidFill>
              </a:rPr>
              <a:t>Your decisions have a major impact!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29332" t="17719" r="29161" b="27157"/>
          <a:stretch>
            <a:fillRect/>
          </a:stretch>
        </p:blipFill>
        <p:spPr bwMode="auto">
          <a:xfrm>
            <a:off x="1691680" y="1916832"/>
            <a:ext cx="5400600" cy="4032448"/>
          </a:xfrm>
          <a:prstGeom prst="rect">
            <a:avLst/>
          </a:prstGeom>
          <a:noFill/>
          <a:ln w="9525">
            <a:noFill/>
            <a:miter lim="800000"/>
            <a:headEnd/>
            <a:tailEnd/>
          </a:ln>
        </p:spPr>
      </p:pic>
      <p:sp>
        <p:nvSpPr>
          <p:cNvPr id="4" name="Text Box 2"/>
          <p:cNvSpPr txBox="1">
            <a:spLocks noChangeArrowheads="1"/>
          </p:cNvSpPr>
          <p:nvPr/>
        </p:nvSpPr>
        <p:spPr bwMode="auto">
          <a:xfrm>
            <a:off x="251520" y="908720"/>
            <a:ext cx="6264696" cy="584775"/>
          </a:xfrm>
          <a:prstGeom prst="rect">
            <a:avLst/>
          </a:prstGeom>
          <a:noFill/>
          <a:ln w="9525">
            <a:noFill/>
            <a:miter lim="800000"/>
            <a:headEnd/>
            <a:tailEnd/>
          </a:ln>
        </p:spPr>
        <p:txBody>
          <a:bodyPr wrap="square">
            <a:spAutoFit/>
          </a:bodyPr>
          <a:lstStyle/>
          <a:p>
            <a:pPr>
              <a:spcBef>
                <a:spcPct val="50000"/>
              </a:spcBef>
            </a:pPr>
            <a:r>
              <a:rPr lang="en-US" sz="3200" b="1" dirty="0">
                <a:solidFill>
                  <a:schemeClr val="accent1">
                    <a:lumMod val="50000"/>
                  </a:schemeClr>
                </a:solidFill>
              </a:rPr>
              <a:t>All these drinks contain </a:t>
            </a:r>
            <a:r>
              <a:rPr lang="en-US" sz="3200" b="1" dirty="0" smtClean="0">
                <a:solidFill>
                  <a:schemeClr val="accent1">
                    <a:lumMod val="50000"/>
                  </a:schemeClr>
                </a:solidFill>
              </a:rPr>
              <a:t>alcohol</a:t>
            </a:r>
            <a:endParaRPr lang="en-US" sz="3200" b="1" dirty="0">
              <a:solidFill>
                <a:schemeClr val="accent1">
                  <a:lumMod val="50000"/>
                </a:schemeClr>
              </a:solidFill>
            </a:endParaRPr>
          </a:p>
        </p:txBody>
      </p:sp>
      <p:sp>
        <p:nvSpPr>
          <p:cNvPr id="5" name="Text Box 13"/>
          <p:cNvSpPr txBox="1">
            <a:spLocks noChangeArrowheads="1"/>
          </p:cNvSpPr>
          <p:nvPr/>
        </p:nvSpPr>
        <p:spPr bwMode="auto">
          <a:xfrm>
            <a:off x="0" y="5949280"/>
            <a:ext cx="9144000" cy="641350"/>
          </a:xfrm>
          <a:prstGeom prst="rect">
            <a:avLst/>
          </a:prstGeom>
          <a:noFill/>
          <a:ln w="9525">
            <a:noFill/>
            <a:miter lim="800000"/>
            <a:headEnd/>
            <a:tailEnd/>
          </a:ln>
        </p:spPr>
        <p:txBody>
          <a:bodyPr wrap="square">
            <a:spAutoFit/>
          </a:bodyPr>
          <a:lstStyle/>
          <a:p>
            <a:pPr algn="ctr">
              <a:spcBef>
                <a:spcPct val="50000"/>
              </a:spcBef>
            </a:pPr>
            <a:r>
              <a:rPr lang="en-US" sz="3600" dirty="0">
                <a:solidFill>
                  <a:schemeClr val="accent1">
                    <a:lumMod val="50000"/>
                  </a:schemeClr>
                </a:solidFill>
              </a:rPr>
              <a:t>Never </a:t>
            </a:r>
            <a:r>
              <a:rPr lang="en-US" sz="3600" b="1" dirty="0">
                <a:solidFill>
                  <a:schemeClr val="accent1">
                    <a:lumMod val="50000"/>
                  </a:schemeClr>
                </a:solidFill>
              </a:rPr>
              <a:t>Ever</a:t>
            </a:r>
            <a:r>
              <a:rPr lang="en-US" sz="3600" dirty="0">
                <a:solidFill>
                  <a:schemeClr val="accent1">
                    <a:lumMod val="50000"/>
                  </a:schemeClr>
                </a:solidFill>
              </a:rPr>
              <a:t> Drink and Drive!</a:t>
            </a:r>
            <a:endParaRPr lang="en-US"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4" cstate="print"/>
          <a:srcRect l="47042" t="20672" r="20859" b="21251"/>
          <a:stretch>
            <a:fillRect/>
          </a:stretch>
        </p:blipFill>
        <p:spPr bwMode="auto">
          <a:xfrm>
            <a:off x="4211960" y="2132856"/>
            <a:ext cx="4176464" cy="4248472"/>
          </a:xfrm>
          <a:prstGeom prst="rect">
            <a:avLst/>
          </a:prstGeom>
          <a:noFill/>
          <a:ln w="9525">
            <a:noFill/>
            <a:miter lim="800000"/>
            <a:headEnd/>
            <a:tailEnd/>
          </a:ln>
        </p:spPr>
      </p:pic>
      <p:sp>
        <p:nvSpPr>
          <p:cNvPr id="4" name="Text Box 3"/>
          <p:cNvSpPr txBox="1">
            <a:spLocks noChangeArrowheads="1"/>
          </p:cNvSpPr>
          <p:nvPr/>
        </p:nvSpPr>
        <p:spPr bwMode="auto">
          <a:xfrm>
            <a:off x="251520" y="3284984"/>
            <a:ext cx="3810000" cy="1661993"/>
          </a:xfrm>
          <a:prstGeom prst="rect">
            <a:avLst/>
          </a:prstGeom>
          <a:noFill/>
          <a:ln w="9525">
            <a:noFill/>
            <a:miter lim="800000"/>
            <a:headEnd/>
            <a:tailEnd/>
          </a:ln>
        </p:spPr>
        <p:txBody>
          <a:bodyPr>
            <a:spAutoFit/>
          </a:bodyPr>
          <a:lstStyle/>
          <a:p>
            <a:pPr algn="l">
              <a:spcBef>
                <a:spcPct val="50000"/>
              </a:spcBef>
            </a:pPr>
            <a:r>
              <a:rPr lang="en-US" sz="3400" b="1" dirty="0">
                <a:solidFill>
                  <a:srgbClr val="FF0000"/>
                </a:solidFill>
              </a:rPr>
              <a:t>Remember:</a:t>
            </a:r>
            <a:r>
              <a:rPr lang="en-US" sz="3400" dirty="0"/>
              <a:t> </a:t>
            </a:r>
            <a:r>
              <a:rPr lang="en-US" sz="3400" dirty="0">
                <a:solidFill>
                  <a:schemeClr val="accent1">
                    <a:lumMod val="50000"/>
                  </a:schemeClr>
                </a:solidFill>
                <a:latin typeface="Arial" pitchFamily="34" charset="0"/>
                <a:cs typeface="Arial" pitchFamily="34" charset="0"/>
              </a:rPr>
              <a:t>One drink is </a:t>
            </a:r>
            <a:r>
              <a:rPr lang="en-US" sz="3400" b="1" dirty="0">
                <a:solidFill>
                  <a:schemeClr val="accent1">
                    <a:lumMod val="50000"/>
                  </a:schemeClr>
                </a:solidFill>
                <a:latin typeface="Arial" pitchFamily="34" charset="0"/>
                <a:cs typeface="Arial" pitchFamily="34" charset="0"/>
              </a:rPr>
              <a:t>not</a:t>
            </a:r>
            <a:r>
              <a:rPr lang="en-US" sz="3400" dirty="0">
                <a:solidFill>
                  <a:schemeClr val="accent1">
                    <a:lumMod val="50000"/>
                  </a:schemeClr>
                </a:solidFill>
                <a:latin typeface="Arial" pitchFamily="34" charset="0"/>
                <a:cs typeface="Arial" pitchFamily="34" charset="0"/>
              </a:rPr>
              <a:t> always one unit of alcohol</a:t>
            </a:r>
            <a:endParaRPr lang="en-US" dirty="0">
              <a:solidFill>
                <a:schemeClr val="accent1">
                  <a:lumMod val="50000"/>
                </a:schemeClr>
              </a:solidFill>
              <a:latin typeface="Arial" pitchFamily="34" charset="0"/>
              <a:cs typeface="Arial" pitchFamily="34" charset="0"/>
            </a:endParaRPr>
          </a:p>
        </p:txBody>
      </p:sp>
      <p:sp>
        <p:nvSpPr>
          <p:cNvPr id="5" name="Text Box 2"/>
          <p:cNvSpPr txBox="1">
            <a:spLocks noChangeArrowheads="1"/>
          </p:cNvSpPr>
          <p:nvPr/>
        </p:nvSpPr>
        <p:spPr bwMode="auto">
          <a:xfrm>
            <a:off x="251520" y="1052736"/>
            <a:ext cx="5931768" cy="641350"/>
          </a:xfrm>
          <a:prstGeom prst="rect">
            <a:avLst/>
          </a:prstGeom>
          <a:noFill/>
          <a:ln w="9525">
            <a:noFill/>
            <a:miter lim="800000"/>
            <a:headEnd/>
            <a:tailEnd/>
          </a:ln>
        </p:spPr>
        <p:txBody>
          <a:bodyPr wrap="square">
            <a:spAutoFit/>
          </a:bodyPr>
          <a:lstStyle/>
          <a:p>
            <a:pPr algn="ctr">
              <a:spcBef>
                <a:spcPct val="50000"/>
              </a:spcBef>
            </a:pPr>
            <a:r>
              <a:rPr lang="en-US" sz="3600" dirty="0">
                <a:solidFill>
                  <a:schemeClr val="accent1">
                    <a:lumMod val="50000"/>
                  </a:schemeClr>
                </a:solidFill>
              </a:rPr>
              <a:t>Alcohol is measured in units</a:t>
            </a:r>
            <a:endParaRPr lang="en-US"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Picture 3"/>
          <p:cNvPicPr>
            <a:picLocks noChangeAspect="1" noChangeArrowheads="1"/>
          </p:cNvPicPr>
          <p:nvPr/>
        </p:nvPicPr>
        <p:blipFill>
          <a:blip r:embed="rId4" cstate="print"/>
          <a:srcRect l="30076" t="25391" r="32290" b="34250"/>
          <a:stretch>
            <a:fillRect/>
          </a:stretch>
        </p:blipFill>
        <p:spPr bwMode="auto">
          <a:xfrm>
            <a:off x="3923928" y="2420888"/>
            <a:ext cx="4896544" cy="2952328"/>
          </a:xfrm>
          <a:prstGeom prst="rect">
            <a:avLst/>
          </a:prstGeom>
          <a:noFill/>
          <a:ln w="9525">
            <a:noFill/>
            <a:miter lim="800000"/>
            <a:headEnd/>
            <a:tailEnd/>
          </a:ln>
        </p:spPr>
      </p:pic>
      <p:sp>
        <p:nvSpPr>
          <p:cNvPr id="4" name="Text Box 2"/>
          <p:cNvSpPr txBox="1">
            <a:spLocks noChangeArrowheads="1"/>
          </p:cNvSpPr>
          <p:nvPr/>
        </p:nvSpPr>
        <p:spPr bwMode="auto">
          <a:xfrm>
            <a:off x="304800" y="764704"/>
            <a:ext cx="8839200" cy="641350"/>
          </a:xfrm>
          <a:prstGeom prst="rect">
            <a:avLst/>
          </a:prstGeom>
          <a:noFill/>
          <a:ln w="9525">
            <a:noFill/>
            <a:miter lim="800000"/>
            <a:headEnd/>
            <a:tailEnd/>
          </a:ln>
        </p:spPr>
        <p:txBody>
          <a:bodyPr>
            <a:spAutoFit/>
          </a:bodyPr>
          <a:lstStyle/>
          <a:p>
            <a:pPr>
              <a:spcBef>
                <a:spcPct val="50000"/>
              </a:spcBef>
            </a:pPr>
            <a:r>
              <a:rPr lang="en-US" sz="3600" b="1" dirty="0">
                <a:solidFill>
                  <a:schemeClr val="accent1">
                    <a:lumMod val="50000"/>
                  </a:schemeClr>
                </a:solidFill>
                <a:latin typeface="Arial" pitchFamily="34" charset="0"/>
                <a:cs typeface="Arial" pitchFamily="34" charset="0"/>
              </a:rPr>
              <a:t>Alcohol and drugs</a:t>
            </a:r>
            <a:endParaRPr lang="en-US" b="1" dirty="0">
              <a:solidFill>
                <a:schemeClr val="accent1">
                  <a:lumMod val="50000"/>
                </a:schemeClr>
              </a:solidFill>
              <a:latin typeface="Arial" pitchFamily="34" charset="0"/>
              <a:cs typeface="Arial" pitchFamily="34" charset="0"/>
            </a:endParaRPr>
          </a:p>
        </p:txBody>
      </p:sp>
      <p:sp>
        <p:nvSpPr>
          <p:cNvPr id="5" name="Text Box 3"/>
          <p:cNvSpPr txBox="1">
            <a:spLocks noChangeArrowheads="1"/>
          </p:cNvSpPr>
          <p:nvPr/>
        </p:nvSpPr>
        <p:spPr bwMode="auto">
          <a:xfrm>
            <a:off x="251520" y="2430760"/>
            <a:ext cx="3657600" cy="461665"/>
          </a:xfrm>
          <a:prstGeom prst="rect">
            <a:avLst/>
          </a:prstGeom>
          <a:noFill/>
          <a:ln w="9525">
            <a:noFill/>
            <a:miter lim="800000"/>
            <a:headEnd/>
            <a:tailEnd/>
          </a:ln>
        </p:spPr>
        <p:txBody>
          <a:bodyPr>
            <a:spAutoFit/>
          </a:bodyPr>
          <a:lstStyle/>
          <a:p>
            <a:pPr algn="l">
              <a:spcBef>
                <a:spcPct val="50000"/>
              </a:spcBef>
            </a:pPr>
            <a:r>
              <a:rPr lang="en-US" sz="2400" b="1" dirty="0">
                <a:solidFill>
                  <a:schemeClr val="accent1">
                    <a:lumMod val="50000"/>
                  </a:schemeClr>
                </a:solidFill>
                <a:latin typeface="Arial" pitchFamily="34" charset="0"/>
                <a:cs typeface="Arial" pitchFamily="34" charset="0"/>
              </a:rPr>
              <a:t>It impairs the brain</a:t>
            </a:r>
          </a:p>
        </p:txBody>
      </p:sp>
      <p:sp>
        <p:nvSpPr>
          <p:cNvPr id="6" name="Text Box 4"/>
          <p:cNvSpPr txBox="1">
            <a:spLocks noChangeArrowheads="1"/>
          </p:cNvSpPr>
          <p:nvPr/>
        </p:nvSpPr>
        <p:spPr bwMode="auto">
          <a:xfrm>
            <a:off x="251520" y="3268960"/>
            <a:ext cx="3657600" cy="461665"/>
          </a:xfrm>
          <a:prstGeom prst="rect">
            <a:avLst/>
          </a:prstGeom>
          <a:noFill/>
          <a:ln w="9525">
            <a:noFill/>
            <a:miter lim="800000"/>
            <a:headEnd/>
            <a:tailEnd/>
          </a:ln>
        </p:spPr>
        <p:txBody>
          <a:bodyPr>
            <a:spAutoFit/>
          </a:bodyPr>
          <a:lstStyle/>
          <a:p>
            <a:pPr algn="l">
              <a:spcBef>
                <a:spcPct val="50000"/>
              </a:spcBef>
            </a:pPr>
            <a:r>
              <a:rPr lang="en-US" sz="2400" b="1">
                <a:solidFill>
                  <a:schemeClr val="accent1">
                    <a:lumMod val="50000"/>
                  </a:schemeClr>
                </a:solidFill>
                <a:latin typeface="Arial" pitchFamily="34" charset="0"/>
                <a:cs typeface="Arial" pitchFamily="34" charset="0"/>
              </a:rPr>
              <a:t>Affects your judgement</a:t>
            </a:r>
          </a:p>
        </p:txBody>
      </p:sp>
      <p:sp>
        <p:nvSpPr>
          <p:cNvPr id="7" name="Text Box 5"/>
          <p:cNvSpPr txBox="1">
            <a:spLocks noChangeArrowheads="1"/>
          </p:cNvSpPr>
          <p:nvPr/>
        </p:nvSpPr>
        <p:spPr bwMode="auto">
          <a:xfrm>
            <a:off x="251520" y="4107160"/>
            <a:ext cx="3657600" cy="461665"/>
          </a:xfrm>
          <a:prstGeom prst="rect">
            <a:avLst/>
          </a:prstGeom>
          <a:noFill/>
          <a:ln w="9525">
            <a:noFill/>
            <a:miter lim="800000"/>
            <a:headEnd/>
            <a:tailEnd/>
          </a:ln>
        </p:spPr>
        <p:txBody>
          <a:bodyPr>
            <a:spAutoFit/>
          </a:bodyPr>
          <a:lstStyle/>
          <a:p>
            <a:pPr algn="l">
              <a:spcBef>
                <a:spcPct val="50000"/>
              </a:spcBef>
            </a:pPr>
            <a:r>
              <a:rPr lang="en-US" sz="2400" b="1">
                <a:solidFill>
                  <a:schemeClr val="accent1">
                    <a:lumMod val="50000"/>
                  </a:schemeClr>
                </a:solidFill>
                <a:latin typeface="Arial" pitchFamily="34" charset="0"/>
                <a:cs typeface="Arial" pitchFamily="34" charset="0"/>
              </a:rPr>
              <a:t>Takes effect quickly</a:t>
            </a:r>
          </a:p>
        </p:txBody>
      </p:sp>
      <p:sp>
        <p:nvSpPr>
          <p:cNvPr id="8" name="Text Box 6"/>
          <p:cNvSpPr txBox="1">
            <a:spLocks noChangeArrowheads="1"/>
          </p:cNvSpPr>
          <p:nvPr/>
        </p:nvSpPr>
        <p:spPr bwMode="auto">
          <a:xfrm>
            <a:off x="251520" y="4869160"/>
            <a:ext cx="3657600" cy="461665"/>
          </a:xfrm>
          <a:prstGeom prst="rect">
            <a:avLst/>
          </a:prstGeom>
          <a:noFill/>
          <a:ln w="9525">
            <a:noFill/>
            <a:miter lim="800000"/>
            <a:headEnd/>
            <a:tailEnd/>
          </a:ln>
        </p:spPr>
        <p:txBody>
          <a:bodyPr>
            <a:spAutoFit/>
          </a:bodyPr>
          <a:lstStyle/>
          <a:p>
            <a:pPr algn="l">
              <a:spcBef>
                <a:spcPct val="50000"/>
              </a:spcBef>
            </a:pPr>
            <a:r>
              <a:rPr lang="en-US" sz="2400" b="1" dirty="0">
                <a:solidFill>
                  <a:schemeClr val="accent1">
                    <a:lumMod val="50000"/>
                  </a:schemeClr>
                </a:solidFill>
                <a:latin typeface="Arial" pitchFamily="34" charset="0"/>
                <a:cs typeface="Arial" pitchFamily="34" charset="0"/>
              </a:rPr>
              <a:t>Wears off slowly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4" cstate="print"/>
          <a:srcRect l="15769" t="29156" r="46598" b="29501"/>
          <a:stretch>
            <a:fillRect/>
          </a:stretch>
        </p:blipFill>
        <p:spPr bwMode="auto">
          <a:xfrm>
            <a:off x="395536" y="2564904"/>
            <a:ext cx="4896544" cy="3024336"/>
          </a:xfrm>
          <a:prstGeom prst="rect">
            <a:avLst/>
          </a:prstGeom>
          <a:noFill/>
          <a:ln w="9525">
            <a:noFill/>
            <a:miter lim="800000"/>
            <a:headEnd/>
            <a:tailEnd/>
          </a:ln>
        </p:spPr>
      </p:pic>
      <p:sp>
        <p:nvSpPr>
          <p:cNvPr id="4" name="Text Box 2"/>
          <p:cNvSpPr txBox="1">
            <a:spLocks noChangeArrowheads="1"/>
          </p:cNvSpPr>
          <p:nvPr/>
        </p:nvSpPr>
        <p:spPr bwMode="auto">
          <a:xfrm>
            <a:off x="304800" y="998140"/>
            <a:ext cx="8839200" cy="641350"/>
          </a:xfrm>
          <a:prstGeom prst="rect">
            <a:avLst/>
          </a:prstGeom>
          <a:noFill/>
          <a:ln w="9525">
            <a:noFill/>
            <a:miter lim="800000"/>
            <a:headEnd/>
            <a:tailEnd/>
          </a:ln>
        </p:spPr>
        <p:txBody>
          <a:bodyPr>
            <a:spAutoFit/>
          </a:bodyPr>
          <a:lstStyle/>
          <a:p>
            <a:pPr>
              <a:spcBef>
                <a:spcPct val="50000"/>
              </a:spcBef>
            </a:pPr>
            <a:r>
              <a:rPr lang="en-US" sz="3600" b="1" dirty="0">
                <a:solidFill>
                  <a:schemeClr val="accent1">
                    <a:lumMod val="50000"/>
                  </a:schemeClr>
                </a:solidFill>
                <a:latin typeface="Arial" pitchFamily="34" charset="0"/>
                <a:cs typeface="Arial" pitchFamily="34" charset="0"/>
              </a:rPr>
              <a:t>Alcohol and driving</a:t>
            </a:r>
            <a:endParaRPr lang="en-US" b="1" dirty="0">
              <a:solidFill>
                <a:schemeClr val="accent1">
                  <a:lumMod val="50000"/>
                </a:schemeClr>
              </a:solidFill>
              <a:latin typeface="Arial" pitchFamily="34" charset="0"/>
              <a:cs typeface="Arial" pitchFamily="34" charset="0"/>
            </a:endParaRPr>
          </a:p>
        </p:txBody>
      </p:sp>
      <p:sp>
        <p:nvSpPr>
          <p:cNvPr id="5" name="Text Box 3"/>
          <p:cNvSpPr txBox="1">
            <a:spLocks noChangeArrowheads="1"/>
          </p:cNvSpPr>
          <p:nvPr/>
        </p:nvSpPr>
        <p:spPr bwMode="auto">
          <a:xfrm>
            <a:off x="5334000" y="2401490"/>
            <a:ext cx="3657600" cy="369332"/>
          </a:xfrm>
          <a:prstGeom prst="rect">
            <a:avLst/>
          </a:prstGeom>
          <a:noFill/>
          <a:ln w="9525">
            <a:noFill/>
            <a:miter lim="800000"/>
            <a:headEnd/>
            <a:tailEnd/>
          </a:ln>
        </p:spPr>
        <p:txBody>
          <a:bodyPr>
            <a:spAutoFit/>
          </a:bodyPr>
          <a:lstStyle/>
          <a:p>
            <a:pPr algn="ctr">
              <a:spcBef>
                <a:spcPct val="50000"/>
              </a:spcBef>
            </a:pPr>
            <a:r>
              <a:rPr lang="en-US" dirty="0">
                <a:solidFill>
                  <a:schemeClr val="accent1">
                    <a:lumMod val="50000"/>
                  </a:schemeClr>
                </a:solidFill>
                <a:latin typeface="Arial" pitchFamily="34" charset="0"/>
                <a:cs typeface="Arial" pitchFamily="34" charset="0"/>
              </a:rPr>
              <a:t>There is </a:t>
            </a:r>
            <a:r>
              <a:rPr lang="en-US" b="1" dirty="0">
                <a:solidFill>
                  <a:schemeClr val="accent1">
                    <a:lumMod val="50000"/>
                  </a:schemeClr>
                </a:solidFill>
                <a:latin typeface="Arial" pitchFamily="34" charset="0"/>
                <a:cs typeface="Arial" pitchFamily="34" charset="0"/>
              </a:rPr>
              <a:t>NO</a:t>
            </a:r>
            <a:r>
              <a:rPr lang="en-US" dirty="0">
                <a:solidFill>
                  <a:schemeClr val="accent1">
                    <a:lumMod val="50000"/>
                  </a:schemeClr>
                </a:solidFill>
                <a:latin typeface="Arial" pitchFamily="34" charset="0"/>
                <a:cs typeface="Arial" pitchFamily="34" charset="0"/>
              </a:rPr>
              <a:t> safe limit</a:t>
            </a:r>
          </a:p>
        </p:txBody>
      </p:sp>
      <p:sp>
        <p:nvSpPr>
          <p:cNvPr id="6" name="Text Box 4"/>
          <p:cNvSpPr txBox="1">
            <a:spLocks noChangeArrowheads="1"/>
          </p:cNvSpPr>
          <p:nvPr/>
        </p:nvSpPr>
        <p:spPr bwMode="auto">
          <a:xfrm>
            <a:off x="5334000" y="3117453"/>
            <a:ext cx="3657600" cy="1107996"/>
          </a:xfrm>
          <a:prstGeom prst="rect">
            <a:avLst/>
          </a:prstGeom>
          <a:noFill/>
          <a:ln w="9525">
            <a:noFill/>
            <a:miter lim="800000"/>
            <a:headEnd/>
            <a:tailEnd/>
          </a:ln>
        </p:spPr>
        <p:txBody>
          <a:bodyPr>
            <a:spAutoFit/>
          </a:bodyPr>
          <a:lstStyle/>
          <a:p>
            <a:pPr algn="ctr">
              <a:spcBef>
                <a:spcPct val="50000"/>
              </a:spcBef>
            </a:pPr>
            <a:r>
              <a:rPr lang="en-US" sz="2200" dirty="0">
                <a:solidFill>
                  <a:schemeClr val="accent1">
                    <a:lumMod val="50000"/>
                  </a:schemeClr>
                </a:solidFill>
                <a:latin typeface="Arial" pitchFamily="34" charset="0"/>
                <a:cs typeface="Arial" pitchFamily="34" charset="0"/>
              </a:rPr>
              <a:t>At the legal limit a driver is six times more likely to have a collision</a:t>
            </a:r>
            <a:endParaRPr lang="en-US" dirty="0">
              <a:solidFill>
                <a:schemeClr val="accent1">
                  <a:lumMod val="50000"/>
                </a:schemeClr>
              </a:solidFill>
              <a:latin typeface="Arial" pitchFamily="34" charset="0"/>
              <a:cs typeface="Arial" pitchFamily="34" charset="0"/>
            </a:endParaRPr>
          </a:p>
        </p:txBody>
      </p:sp>
      <p:sp>
        <p:nvSpPr>
          <p:cNvPr id="7" name="Text Box 5"/>
          <p:cNvSpPr txBox="1">
            <a:spLocks noChangeArrowheads="1"/>
          </p:cNvSpPr>
          <p:nvPr/>
        </p:nvSpPr>
        <p:spPr bwMode="auto">
          <a:xfrm>
            <a:off x="5334000" y="4581128"/>
            <a:ext cx="3657600" cy="1107996"/>
          </a:xfrm>
          <a:prstGeom prst="rect">
            <a:avLst/>
          </a:prstGeom>
          <a:noFill/>
          <a:ln w="9525">
            <a:noFill/>
            <a:miter lim="800000"/>
            <a:headEnd/>
            <a:tailEnd/>
          </a:ln>
        </p:spPr>
        <p:txBody>
          <a:bodyPr>
            <a:spAutoFit/>
          </a:bodyPr>
          <a:lstStyle/>
          <a:p>
            <a:pPr algn="ctr">
              <a:spcBef>
                <a:spcPct val="50000"/>
              </a:spcBef>
            </a:pPr>
            <a:r>
              <a:rPr lang="en-US" sz="2200" dirty="0">
                <a:solidFill>
                  <a:schemeClr val="accent1">
                    <a:lumMod val="50000"/>
                  </a:schemeClr>
                </a:solidFill>
                <a:latin typeface="Arial" pitchFamily="34" charset="0"/>
                <a:cs typeface="Arial" pitchFamily="34" charset="0"/>
              </a:rPr>
              <a:t>Drivers can still be </a:t>
            </a:r>
            <a:r>
              <a:rPr lang="en-US" sz="2200" b="1" dirty="0">
                <a:solidFill>
                  <a:schemeClr val="accent1">
                    <a:lumMod val="50000"/>
                  </a:schemeClr>
                </a:solidFill>
                <a:latin typeface="Arial" pitchFamily="34" charset="0"/>
                <a:cs typeface="Arial" pitchFamily="34" charset="0"/>
              </a:rPr>
              <a:t>under the influence</a:t>
            </a:r>
            <a:r>
              <a:rPr lang="en-US" sz="2200" dirty="0">
                <a:solidFill>
                  <a:schemeClr val="accent1">
                    <a:lumMod val="50000"/>
                  </a:schemeClr>
                </a:solidFill>
                <a:latin typeface="Arial" pitchFamily="34" charset="0"/>
                <a:cs typeface="Arial" pitchFamily="34" charset="0"/>
              </a:rPr>
              <a:t> the </a:t>
            </a:r>
            <a:r>
              <a:rPr lang="en-US" sz="2200" b="1" dirty="0">
                <a:solidFill>
                  <a:schemeClr val="accent1">
                    <a:lumMod val="50000"/>
                  </a:schemeClr>
                </a:solidFill>
                <a:latin typeface="Arial" pitchFamily="34" charset="0"/>
                <a:cs typeface="Arial" pitchFamily="34" charset="0"/>
              </a:rPr>
              <a:t>morning after the night before</a:t>
            </a:r>
            <a:endParaRPr lang="en-US" dirty="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4" cstate="print"/>
          <a:srcRect l="14389" t="16734" r="14771" b="16329"/>
          <a:stretch>
            <a:fillRect/>
          </a:stretch>
        </p:blipFill>
        <p:spPr bwMode="auto">
          <a:xfrm>
            <a:off x="683568" y="2276872"/>
            <a:ext cx="7740352" cy="4112062"/>
          </a:xfrm>
          <a:prstGeom prst="rect">
            <a:avLst/>
          </a:prstGeom>
          <a:noFill/>
          <a:ln w="9525">
            <a:noFill/>
            <a:miter lim="800000"/>
            <a:headEnd/>
            <a:tailEnd/>
          </a:ln>
        </p:spPr>
      </p:pic>
      <p:sp>
        <p:nvSpPr>
          <p:cNvPr id="4" name="Text Box 2"/>
          <p:cNvSpPr txBox="1">
            <a:spLocks noChangeArrowheads="1"/>
          </p:cNvSpPr>
          <p:nvPr/>
        </p:nvSpPr>
        <p:spPr bwMode="auto">
          <a:xfrm>
            <a:off x="323528" y="1052736"/>
            <a:ext cx="8820472" cy="641350"/>
          </a:xfrm>
          <a:prstGeom prst="rect">
            <a:avLst/>
          </a:prstGeom>
          <a:noFill/>
          <a:ln w="9525">
            <a:noFill/>
            <a:miter lim="800000"/>
            <a:headEnd/>
            <a:tailEnd/>
          </a:ln>
        </p:spPr>
        <p:txBody>
          <a:bodyPr wrap="square">
            <a:spAutoFit/>
          </a:bodyPr>
          <a:lstStyle/>
          <a:p>
            <a:pPr>
              <a:spcBef>
                <a:spcPct val="50000"/>
              </a:spcBef>
            </a:pPr>
            <a:r>
              <a:rPr lang="en-US" sz="3600" b="1" dirty="0">
                <a:solidFill>
                  <a:schemeClr val="accent1">
                    <a:lumMod val="50000"/>
                  </a:schemeClr>
                </a:solidFill>
              </a:rPr>
              <a:t>Legal limits for driving</a:t>
            </a:r>
            <a:endParaRPr lang="en-US" b="1" dirty="0">
              <a:solidFill>
                <a:schemeClr val="accent1">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Box 2"/>
          <p:cNvSpPr txBox="1">
            <a:spLocks noChangeArrowheads="1"/>
          </p:cNvSpPr>
          <p:nvPr/>
        </p:nvSpPr>
        <p:spPr bwMode="auto">
          <a:xfrm>
            <a:off x="323528" y="764704"/>
            <a:ext cx="5688632" cy="1077218"/>
          </a:xfrm>
          <a:prstGeom prst="rect">
            <a:avLst/>
          </a:prstGeom>
          <a:noFill/>
          <a:ln w="9525">
            <a:noFill/>
            <a:miter lim="800000"/>
            <a:headEnd/>
            <a:tailEnd/>
          </a:ln>
        </p:spPr>
        <p:txBody>
          <a:bodyPr wrap="square">
            <a:spAutoFit/>
          </a:bodyPr>
          <a:lstStyle/>
          <a:p>
            <a:pPr>
              <a:spcBef>
                <a:spcPct val="50000"/>
              </a:spcBef>
            </a:pPr>
            <a:r>
              <a:rPr lang="en-US" sz="3200" b="1" dirty="0">
                <a:solidFill>
                  <a:schemeClr val="accent1">
                    <a:lumMod val="50000"/>
                  </a:schemeClr>
                </a:solidFill>
                <a:latin typeface="Arial" pitchFamily="34" charset="0"/>
                <a:cs typeface="Arial" pitchFamily="34" charset="0"/>
              </a:rPr>
              <a:t>Alcohol takes effect quickly but wears off slowly</a:t>
            </a:r>
            <a:endParaRPr lang="en-US" b="1" dirty="0">
              <a:solidFill>
                <a:schemeClr val="accent1">
                  <a:lumMod val="50000"/>
                </a:schemeClr>
              </a:solidFill>
              <a:latin typeface="Arial" pitchFamily="34" charset="0"/>
              <a:cs typeface="Arial" pitchFamily="34" charset="0"/>
            </a:endParaRPr>
          </a:p>
        </p:txBody>
      </p:sp>
      <p:sp>
        <p:nvSpPr>
          <p:cNvPr id="4" name="Text Box 3"/>
          <p:cNvSpPr txBox="1">
            <a:spLocks noChangeArrowheads="1"/>
          </p:cNvSpPr>
          <p:nvPr/>
        </p:nvSpPr>
        <p:spPr bwMode="auto">
          <a:xfrm>
            <a:off x="3555124" y="2072605"/>
            <a:ext cx="5360276" cy="369332"/>
          </a:xfrm>
          <a:prstGeom prst="rect">
            <a:avLst/>
          </a:prstGeom>
          <a:noFill/>
          <a:ln w="9525">
            <a:noFill/>
            <a:miter lim="800000"/>
            <a:headEnd/>
            <a:tailEnd/>
          </a:ln>
        </p:spPr>
        <p:txBody>
          <a:bodyPr wrap="square">
            <a:spAutoFit/>
          </a:bodyPr>
          <a:lstStyle/>
          <a:p>
            <a:pPr algn="ctr">
              <a:spcBef>
                <a:spcPct val="50000"/>
              </a:spcBef>
            </a:pPr>
            <a:r>
              <a:rPr lang="en-US" dirty="0">
                <a:solidFill>
                  <a:schemeClr val="accent1">
                    <a:lumMod val="50000"/>
                  </a:schemeClr>
                </a:solidFill>
                <a:latin typeface="Arial" pitchFamily="34" charset="0"/>
                <a:cs typeface="Arial" pitchFamily="34" charset="0"/>
              </a:rPr>
              <a:t>Getting rid of the alcohol</a:t>
            </a:r>
          </a:p>
        </p:txBody>
      </p:sp>
      <p:sp>
        <p:nvSpPr>
          <p:cNvPr id="5" name="Text Box 4"/>
          <p:cNvSpPr txBox="1">
            <a:spLocks noChangeArrowheads="1"/>
          </p:cNvSpPr>
          <p:nvPr/>
        </p:nvSpPr>
        <p:spPr bwMode="auto">
          <a:xfrm>
            <a:off x="3555124" y="2942555"/>
            <a:ext cx="5360276" cy="1785104"/>
          </a:xfrm>
          <a:prstGeom prst="rect">
            <a:avLst/>
          </a:prstGeom>
          <a:noFill/>
          <a:ln w="9525">
            <a:noFill/>
            <a:miter lim="800000"/>
            <a:headEnd/>
            <a:tailEnd/>
          </a:ln>
        </p:spPr>
        <p:txBody>
          <a:bodyPr wrap="square">
            <a:spAutoFit/>
          </a:bodyPr>
          <a:lstStyle/>
          <a:p>
            <a:pPr algn="l">
              <a:spcBef>
                <a:spcPct val="50000"/>
              </a:spcBef>
            </a:pPr>
            <a:r>
              <a:rPr lang="en-US" sz="2200" dirty="0">
                <a:solidFill>
                  <a:schemeClr val="accent1">
                    <a:lumMod val="50000"/>
                  </a:schemeClr>
                </a:solidFill>
                <a:latin typeface="Arial" pitchFamily="34" charset="0"/>
                <a:cs typeface="Arial" pitchFamily="34" charset="0"/>
              </a:rPr>
              <a:t>At midnight, after an evening’s drinking, a driver may for example have consumed </a:t>
            </a:r>
            <a:r>
              <a:rPr lang="en-US" sz="2200" dirty="0" smtClean="0">
                <a:solidFill>
                  <a:schemeClr val="accent1">
                    <a:lumMod val="50000"/>
                  </a:schemeClr>
                </a:solidFill>
                <a:latin typeface="Arial" pitchFamily="34" charset="0"/>
                <a:cs typeface="Arial" pitchFamily="34" charset="0"/>
              </a:rPr>
              <a:t>8 </a:t>
            </a:r>
            <a:r>
              <a:rPr lang="en-US" sz="2200" dirty="0">
                <a:solidFill>
                  <a:schemeClr val="accent1">
                    <a:lumMod val="50000"/>
                  </a:schemeClr>
                </a:solidFill>
                <a:latin typeface="Arial" pitchFamily="34" charset="0"/>
                <a:cs typeface="Arial" pitchFamily="34" charset="0"/>
              </a:rPr>
              <a:t>pints of standard beer (approx 20 units) into their system.  More if premium or strong beer.</a:t>
            </a:r>
            <a:endParaRPr lang="en-US" dirty="0">
              <a:solidFill>
                <a:schemeClr val="accent1">
                  <a:lumMod val="50000"/>
                </a:schemeClr>
              </a:solidFill>
              <a:latin typeface="Arial" pitchFamily="34" charset="0"/>
              <a:cs typeface="Arial" pitchFamily="34" charset="0"/>
            </a:endParaRPr>
          </a:p>
        </p:txBody>
      </p:sp>
      <p:sp>
        <p:nvSpPr>
          <p:cNvPr id="6" name="Text Box 5"/>
          <p:cNvSpPr txBox="1">
            <a:spLocks noChangeArrowheads="1"/>
          </p:cNvSpPr>
          <p:nvPr/>
        </p:nvSpPr>
        <p:spPr bwMode="auto">
          <a:xfrm>
            <a:off x="3555124" y="2561555"/>
            <a:ext cx="5360276" cy="369332"/>
          </a:xfrm>
          <a:prstGeom prst="rect">
            <a:avLst/>
          </a:prstGeom>
          <a:noFill/>
          <a:ln w="9525">
            <a:noFill/>
            <a:miter lim="800000"/>
            <a:headEnd/>
            <a:tailEnd/>
          </a:ln>
        </p:spPr>
        <p:txBody>
          <a:bodyPr wrap="square">
            <a:spAutoFit/>
          </a:bodyPr>
          <a:lstStyle/>
          <a:p>
            <a:pPr algn="l">
              <a:spcBef>
                <a:spcPct val="50000"/>
              </a:spcBef>
            </a:pPr>
            <a:r>
              <a:rPr lang="en-US" b="1">
                <a:solidFill>
                  <a:schemeClr val="accent1">
                    <a:lumMod val="50000"/>
                  </a:schemeClr>
                </a:solidFill>
                <a:latin typeface="Arial" pitchFamily="34" charset="0"/>
                <a:cs typeface="Arial" pitchFamily="34" charset="0"/>
              </a:rPr>
              <a:t>Midnight</a:t>
            </a:r>
            <a:endParaRPr lang="en-US">
              <a:solidFill>
                <a:schemeClr val="accent1">
                  <a:lumMod val="50000"/>
                </a:schemeClr>
              </a:solidFill>
              <a:latin typeface="Arial" pitchFamily="34" charset="0"/>
              <a:cs typeface="Arial" pitchFamily="34" charset="0"/>
            </a:endParaRPr>
          </a:p>
        </p:txBody>
      </p:sp>
      <p:sp>
        <p:nvSpPr>
          <p:cNvPr id="7" name="Text Box 6"/>
          <p:cNvSpPr txBox="1">
            <a:spLocks noChangeArrowheads="1"/>
          </p:cNvSpPr>
          <p:nvPr/>
        </p:nvSpPr>
        <p:spPr bwMode="auto">
          <a:xfrm>
            <a:off x="3555124" y="5273005"/>
            <a:ext cx="5360276" cy="1107996"/>
          </a:xfrm>
          <a:prstGeom prst="rect">
            <a:avLst/>
          </a:prstGeom>
          <a:noFill/>
          <a:ln w="9525">
            <a:noFill/>
            <a:miter lim="800000"/>
            <a:headEnd/>
            <a:tailEnd/>
          </a:ln>
        </p:spPr>
        <p:txBody>
          <a:bodyPr wrap="square">
            <a:spAutoFit/>
          </a:bodyPr>
          <a:lstStyle/>
          <a:p>
            <a:pPr algn="l">
              <a:spcBef>
                <a:spcPct val="50000"/>
              </a:spcBef>
            </a:pPr>
            <a:r>
              <a:rPr lang="en-US" sz="2200">
                <a:solidFill>
                  <a:schemeClr val="accent1">
                    <a:lumMod val="50000"/>
                  </a:schemeClr>
                </a:solidFill>
                <a:latin typeface="Arial" pitchFamily="34" charset="0"/>
                <a:cs typeface="Arial" pitchFamily="34" charset="0"/>
              </a:rPr>
              <a:t>On getting up, there could be up to 130mg still in your system.</a:t>
            </a:r>
            <a:br>
              <a:rPr lang="en-US" sz="2200">
                <a:solidFill>
                  <a:schemeClr val="accent1">
                    <a:lumMod val="50000"/>
                  </a:schemeClr>
                </a:solidFill>
                <a:latin typeface="Arial" pitchFamily="34" charset="0"/>
                <a:cs typeface="Arial" pitchFamily="34" charset="0"/>
              </a:rPr>
            </a:br>
            <a:r>
              <a:rPr lang="en-US" sz="2200">
                <a:solidFill>
                  <a:schemeClr val="accent1">
                    <a:lumMod val="50000"/>
                  </a:schemeClr>
                </a:solidFill>
                <a:latin typeface="Arial" pitchFamily="34" charset="0"/>
                <a:cs typeface="Arial" pitchFamily="34" charset="0"/>
              </a:rPr>
              <a:t>Therefore, a driver is unfit to drive.</a:t>
            </a:r>
            <a:endParaRPr lang="en-US">
              <a:solidFill>
                <a:schemeClr val="accent1">
                  <a:lumMod val="50000"/>
                </a:schemeClr>
              </a:solidFill>
              <a:latin typeface="Arial" pitchFamily="34" charset="0"/>
              <a:cs typeface="Arial" pitchFamily="34" charset="0"/>
            </a:endParaRPr>
          </a:p>
        </p:txBody>
      </p:sp>
      <p:sp>
        <p:nvSpPr>
          <p:cNvPr id="8" name="Text Box 7"/>
          <p:cNvSpPr txBox="1">
            <a:spLocks noChangeArrowheads="1"/>
          </p:cNvSpPr>
          <p:nvPr/>
        </p:nvSpPr>
        <p:spPr bwMode="auto">
          <a:xfrm>
            <a:off x="3555124" y="4892005"/>
            <a:ext cx="5360276" cy="369332"/>
          </a:xfrm>
          <a:prstGeom prst="rect">
            <a:avLst/>
          </a:prstGeom>
          <a:noFill/>
          <a:ln w="9525">
            <a:noFill/>
            <a:miter lim="800000"/>
            <a:headEnd/>
            <a:tailEnd/>
          </a:ln>
        </p:spPr>
        <p:txBody>
          <a:bodyPr wrap="square">
            <a:spAutoFit/>
          </a:bodyPr>
          <a:lstStyle/>
          <a:p>
            <a:pPr algn="l">
              <a:spcBef>
                <a:spcPct val="50000"/>
              </a:spcBef>
            </a:pPr>
            <a:r>
              <a:rPr lang="en-US" b="1">
                <a:solidFill>
                  <a:schemeClr val="accent1">
                    <a:lumMod val="50000"/>
                  </a:schemeClr>
                </a:solidFill>
                <a:latin typeface="Arial" pitchFamily="34" charset="0"/>
                <a:cs typeface="Arial" pitchFamily="34" charset="0"/>
              </a:rPr>
              <a:t>07:30am</a:t>
            </a:r>
            <a:endParaRPr lang="en-US">
              <a:solidFill>
                <a:schemeClr val="accent1">
                  <a:lumMod val="50000"/>
                </a:schemeClr>
              </a:solidFill>
              <a:latin typeface="Arial" pitchFamily="34" charset="0"/>
              <a:cs typeface="Arial" pitchFamily="34" charset="0"/>
            </a:endParaRPr>
          </a:p>
        </p:txBody>
      </p:sp>
      <p:pic>
        <p:nvPicPr>
          <p:cNvPr id="5123" name="Picture 3"/>
          <p:cNvPicPr>
            <a:picLocks noChangeAspect="1" noChangeArrowheads="1"/>
          </p:cNvPicPr>
          <p:nvPr/>
        </p:nvPicPr>
        <p:blipFill>
          <a:blip r:embed="rId4" cstate="print"/>
          <a:srcRect l="18263" t="24235" r="58493" b="24578"/>
          <a:stretch>
            <a:fillRect/>
          </a:stretch>
        </p:blipFill>
        <p:spPr bwMode="auto">
          <a:xfrm>
            <a:off x="323528" y="2348880"/>
            <a:ext cx="3024336" cy="37444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Box 2"/>
          <p:cNvSpPr txBox="1">
            <a:spLocks noChangeArrowheads="1"/>
          </p:cNvSpPr>
          <p:nvPr/>
        </p:nvSpPr>
        <p:spPr bwMode="auto">
          <a:xfrm>
            <a:off x="323528" y="548680"/>
            <a:ext cx="5563344" cy="1077218"/>
          </a:xfrm>
          <a:prstGeom prst="rect">
            <a:avLst/>
          </a:prstGeom>
          <a:noFill/>
          <a:ln w="9525">
            <a:noFill/>
            <a:miter lim="800000"/>
            <a:headEnd/>
            <a:tailEnd/>
          </a:ln>
        </p:spPr>
        <p:txBody>
          <a:bodyPr wrap="square">
            <a:spAutoFit/>
          </a:bodyPr>
          <a:lstStyle/>
          <a:p>
            <a:pPr>
              <a:spcBef>
                <a:spcPct val="50000"/>
              </a:spcBef>
            </a:pPr>
            <a:r>
              <a:rPr lang="en-US" sz="3200" b="1" dirty="0">
                <a:solidFill>
                  <a:schemeClr val="accent1">
                    <a:lumMod val="50000"/>
                  </a:schemeClr>
                </a:solidFill>
                <a:latin typeface="Arial" pitchFamily="34" charset="0"/>
                <a:cs typeface="Arial" pitchFamily="34" charset="0"/>
              </a:rPr>
              <a:t>Alcohol takes effect quickly but wears off slowly</a:t>
            </a:r>
            <a:endParaRPr lang="en-US" b="1" dirty="0">
              <a:solidFill>
                <a:schemeClr val="accent1">
                  <a:lumMod val="50000"/>
                </a:schemeClr>
              </a:solidFill>
              <a:latin typeface="Arial" pitchFamily="34" charset="0"/>
              <a:cs typeface="Arial" pitchFamily="34" charset="0"/>
            </a:endParaRPr>
          </a:p>
        </p:txBody>
      </p:sp>
      <p:sp>
        <p:nvSpPr>
          <p:cNvPr id="4" name="Text Box 3"/>
          <p:cNvSpPr txBox="1">
            <a:spLocks noChangeArrowheads="1"/>
          </p:cNvSpPr>
          <p:nvPr/>
        </p:nvSpPr>
        <p:spPr bwMode="auto">
          <a:xfrm>
            <a:off x="3707904" y="2420888"/>
            <a:ext cx="5181600" cy="1107996"/>
          </a:xfrm>
          <a:prstGeom prst="rect">
            <a:avLst/>
          </a:prstGeom>
          <a:noFill/>
          <a:ln w="9525">
            <a:noFill/>
            <a:miter lim="800000"/>
            <a:headEnd/>
            <a:tailEnd/>
          </a:ln>
        </p:spPr>
        <p:txBody>
          <a:bodyPr>
            <a:spAutoFit/>
          </a:bodyPr>
          <a:lstStyle/>
          <a:p>
            <a:pPr algn="l">
              <a:spcBef>
                <a:spcPct val="50000"/>
              </a:spcBef>
            </a:pPr>
            <a:r>
              <a:rPr lang="en-US" sz="2200" dirty="0">
                <a:solidFill>
                  <a:schemeClr val="accent1">
                    <a:lumMod val="50000"/>
                  </a:schemeClr>
                </a:solidFill>
                <a:latin typeface="Arial" pitchFamily="34" charset="0"/>
                <a:cs typeface="Arial" pitchFamily="34" charset="0"/>
              </a:rPr>
              <a:t>By lunchtime, elimination has continued to around 80mg.  </a:t>
            </a:r>
            <a:br>
              <a:rPr lang="en-US" sz="2200" dirty="0">
                <a:solidFill>
                  <a:schemeClr val="accent1">
                    <a:lumMod val="50000"/>
                  </a:schemeClr>
                </a:solidFill>
                <a:latin typeface="Arial" pitchFamily="34" charset="0"/>
                <a:cs typeface="Arial" pitchFamily="34" charset="0"/>
              </a:rPr>
            </a:br>
            <a:r>
              <a:rPr lang="en-US" sz="2200" dirty="0">
                <a:solidFill>
                  <a:schemeClr val="accent1">
                    <a:lumMod val="50000"/>
                  </a:schemeClr>
                </a:solidFill>
                <a:latin typeface="Arial" pitchFamily="34" charset="0"/>
                <a:cs typeface="Arial" pitchFamily="34" charset="0"/>
              </a:rPr>
              <a:t>You could be over the legal limit.</a:t>
            </a:r>
          </a:p>
        </p:txBody>
      </p:sp>
      <p:sp>
        <p:nvSpPr>
          <p:cNvPr id="5" name="Text Box 4"/>
          <p:cNvSpPr txBox="1">
            <a:spLocks noChangeArrowheads="1"/>
          </p:cNvSpPr>
          <p:nvPr/>
        </p:nvSpPr>
        <p:spPr bwMode="auto">
          <a:xfrm>
            <a:off x="3707904" y="1988840"/>
            <a:ext cx="5181600" cy="400110"/>
          </a:xfrm>
          <a:prstGeom prst="rect">
            <a:avLst/>
          </a:prstGeom>
          <a:noFill/>
          <a:ln w="9525">
            <a:noFill/>
            <a:miter lim="800000"/>
            <a:headEnd/>
            <a:tailEnd/>
          </a:ln>
        </p:spPr>
        <p:txBody>
          <a:bodyPr>
            <a:spAutoFit/>
          </a:bodyPr>
          <a:lstStyle/>
          <a:p>
            <a:pPr algn="l">
              <a:spcBef>
                <a:spcPct val="50000"/>
              </a:spcBef>
            </a:pPr>
            <a:r>
              <a:rPr lang="en-US" sz="2000" b="1" dirty="0">
                <a:solidFill>
                  <a:schemeClr val="accent1">
                    <a:lumMod val="50000"/>
                  </a:schemeClr>
                </a:solidFill>
                <a:latin typeface="Arial" pitchFamily="34" charset="0"/>
                <a:cs typeface="Arial" pitchFamily="34" charset="0"/>
              </a:rPr>
              <a:t>Midday</a:t>
            </a:r>
          </a:p>
        </p:txBody>
      </p:sp>
      <p:sp>
        <p:nvSpPr>
          <p:cNvPr id="6" name="Text Box 5"/>
          <p:cNvSpPr txBox="1">
            <a:spLocks noChangeArrowheads="1"/>
          </p:cNvSpPr>
          <p:nvPr/>
        </p:nvSpPr>
        <p:spPr bwMode="auto">
          <a:xfrm>
            <a:off x="3707904" y="4179763"/>
            <a:ext cx="5181600" cy="2462213"/>
          </a:xfrm>
          <a:prstGeom prst="rect">
            <a:avLst/>
          </a:prstGeom>
          <a:noFill/>
          <a:ln w="9525">
            <a:noFill/>
            <a:miter lim="800000"/>
            <a:headEnd/>
            <a:tailEnd/>
          </a:ln>
        </p:spPr>
        <p:txBody>
          <a:bodyPr>
            <a:spAutoFit/>
          </a:bodyPr>
          <a:lstStyle/>
          <a:p>
            <a:pPr algn="l">
              <a:spcBef>
                <a:spcPct val="50000"/>
              </a:spcBef>
            </a:pPr>
            <a:r>
              <a:rPr lang="en-US" sz="2200" dirty="0">
                <a:solidFill>
                  <a:schemeClr val="accent1">
                    <a:lumMod val="50000"/>
                  </a:schemeClr>
                </a:solidFill>
                <a:latin typeface="Arial" pitchFamily="34" charset="0"/>
                <a:cs typeface="Arial" pitchFamily="34" charset="0"/>
              </a:rPr>
              <a:t>All the alcohol is not eliminated until around 8pm, 20 hours after it was consumed.  It is impossible to speed up alcohol elimination. Neither a shower, nor a cup of coffee, or other ways of “sobering up” will help.</a:t>
            </a:r>
            <a:br>
              <a:rPr lang="en-US" sz="2200" dirty="0">
                <a:solidFill>
                  <a:schemeClr val="accent1">
                    <a:lumMod val="50000"/>
                  </a:schemeClr>
                </a:solidFill>
                <a:latin typeface="Arial" pitchFamily="34" charset="0"/>
                <a:cs typeface="Arial" pitchFamily="34" charset="0"/>
              </a:rPr>
            </a:br>
            <a:r>
              <a:rPr lang="en-US" sz="2200" dirty="0">
                <a:solidFill>
                  <a:schemeClr val="accent1">
                    <a:lumMod val="50000"/>
                  </a:schemeClr>
                </a:solidFill>
                <a:latin typeface="Arial" pitchFamily="34" charset="0"/>
                <a:cs typeface="Arial" pitchFamily="34" charset="0"/>
              </a:rPr>
              <a:t>It just takes time. </a:t>
            </a:r>
          </a:p>
        </p:txBody>
      </p:sp>
      <p:sp>
        <p:nvSpPr>
          <p:cNvPr id="7" name="Text Box 6"/>
          <p:cNvSpPr txBox="1">
            <a:spLocks noChangeArrowheads="1"/>
          </p:cNvSpPr>
          <p:nvPr/>
        </p:nvSpPr>
        <p:spPr bwMode="auto">
          <a:xfrm>
            <a:off x="3707904" y="3789040"/>
            <a:ext cx="5181600" cy="400110"/>
          </a:xfrm>
          <a:prstGeom prst="rect">
            <a:avLst/>
          </a:prstGeom>
          <a:noFill/>
          <a:ln w="9525">
            <a:noFill/>
            <a:miter lim="800000"/>
            <a:headEnd/>
            <a:tailEnd/>
          </a:ln>
        </p:spPr>
        <p:txBody>
          <a:bodyPr>
            <a:spAutoFit/>
          </a:bodyPr>
          <a:lstStyle/>
          <a:p>
            <a:pPr algn="l">
              <a:spcBef>
                <a:spcPct val="50000"/>
              </a:spcBef>
            </a:pPr>
            <a:r>
              <a:rPr lang="en-US" sz="2000" b="1" dirty="0">
                <a:solidFill>
                  <a:schemeClr val="accent1">
                    <a:lumMod val="50000"/>
                  </a:schemeClr>
                </a:solidFill>
                <a:latin typeface="Arial" pitchFamily="34" charset="0"/>
                <a:cs typeface="Arial" pitchFamily="34" charset="0"/>
              </a:rPr>
              <a:t>20:00pm</a:t>
            </a:r>
          </a:p>
        </p:txBody>
      </p:sp>
      <p:pic>
        <p:nvPicPr>
          <p:cNvPr id="8" name="Picture 2"/>
          <p:cNvPicPr>
            <a:picLocks noChangeAspect="1" noChangeArrowheads="1"/>
          </p:cNvPicPr>
          <p:nvPr/>
        </p:nvPicPr>
        <p:blipFill>
          <a:blip r:embed="rId4" cstate="print"/>
          <a:srcRect l="18263" t="24609" r="58493" b="24204"/>
          <a:stretch>
            <a:fillRect/>
          </a:stretch>
        </p:blipFill>
        <p:spPr bwMode="auto">
          <a:xfrm>
            <a:off x="467544" y="2132856"/>
            <a:ext cx="3024336" cy="37444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Picture 3"/>
          <p:cNvPicPr>
            <a:picLocks noChangeAspect="1" noChangeArrowheads="1"/>
          </p:cNvPicPr>
          <p:nvPr/>
        </p:nvPicPr>
        <p:blipFill>
          <a:blip r:embed="rId4" cstate="print"/>
          <a:srcRect l="21775" t="28344" r="37824" b="23422"/>
          <a:stretch>
            <a:fillRect/>
          </a:stretch>
        </p:blipFill>
        <p:spPr bwMode="auto">
          <a:xfrm>
            <a:off x="395536" y="2348880"/>
            <a:ext cx="4896544" cy="3286721"/>
          </a:xfrm>
          <a:prstGeom prst="rect">
            <a:avLst/>
          </a:prstGeom>
          <a:noFill/>
          <a:ln w="9525">
            <a:noFill/>
            <a:miter lim="800000"/>
            <a:headEnd/>
            <a:tailEnd/>
          </a:ln>
        </p:spPr>
      </p:pic>
      <p:sp>
        <p:nvSpPr>
          <p:cNvPr id="4" name="Text Box 2"/>
          <p:cNvSpPr txBox="1">
            <a:spLocks noChangeArrowheads="1"/>
          </p:cNvSpPr>
          <p:nvPr/>
        </p:nvSpPr>
        <p:spPr bwMode="auto">
          <a:xfrm>
            <a:off x="251520" y="769019"/>
            <a:ext cx="8587680" cy="646331"/>
          </a:xfrm>
          <a:prstGeom prst="rect">
            <a:avLst/>
          </a:prstGeom>
          <a:noFill/>
          <a:ln w="9525">
            <a:noFill/>
            <a:miter lim="800000"/>
            <a:headEnd/>
            <a:tailEnd/>
          </a:ln>
        </p:spPr>
        <p:txBody>
          <a:bodyPr wrap="square">
            <a:spAutoFit/>
          </a:bodyPr>
          <a:lstStyle/>
          <a:p>
            <a:pPr>
              <a:spcBef>
                <a:spcPct val="50000"/>
              </a:spcBef>
            </a:pPr>
            <a:r>
              <a:rPr lang="en-US" sz="3600" b="1" dirty="0">
                <a:solidFill>
                  <a:schemeClr val="accent1">
                    <a:lumMod val="50000"/>
                  </a:schemeClr>
                </a:solidFill>
                <a:latin typeface="Arial" pitchFamily="34" charset="0"/>
                <a:cs typeface="Arial" pitchFamily="34" charset="0"/>
              </a:rPr>
              <a:t>After the first drink</a:t>
            </a:r>
          </a:p>
        </p:txBody>
      </p:sp>
      <p:sp>
        <p:nvSpPr>
          <p:cNvPr id="5" name="Text Box 3"/>
          <p:cNvSpPr txBox="1">
            <a:spLocks noChangeArrowheads="1"/>
          </p:cNvSpPr>
          <p:nvPr/>
        </p:nvSpPr>
        <p:spPr bwMode="auto">
          <a:xfrm>
            <a:off x="5486400" y="2172369"/>
            <a:ext cx="3200400" cy="461665"/>
          </a:xfrm>
          <a:prstGeom prst="rect">
            <a:avLst/>
          </a:prstGeom>
          <a:noFill/>
          <a:ln w="9525">
            <a:noFill/>
            <a:miter lim="800000"/>
            <a:headEnd/>
            <a:tailEnd/>
          </a:ln>
        </p:spPr>
        <p:txBody>
          <a:bodyPr>
            <a:spAutoFit/>
          </a:bodyPr>
          <a:lstStyle/>
          <a:p>
            <a:pPr algn="l">
              <a:spcBef>
                <a:spcPct val="50000"/>
              </a:spcBef>
            </a:pPr>
            <a:r>
              <a:rPr lang="en-US" sz="2400" dirty="0" err="1">
                <a:solidFill>
                  <a:schemeClr val="accent1">
                    <a:lumMod val="50000"/>
                  </a:schemeClr>
                </a:solidFill>
                <a:latin typeface="Arial" pitchFamily="34" charset="0"/>
                <a:cs typeface="Arial" pitchFamily="34" charset="0"/>
              </a:rPr>
              <a:t>Judgement</a:t>
            </a:r>
            <a:r>
              <a:rPr lang="en-US" sz="2400" dirty="0">
                <a:solidFill>
                  <a:schemeClr val="accent1">
                    <a:lumMod val="50000"/>
                  </a:schemeClr>
                </a:solidFill>
                <a:latin typeface="Arial" pitchFamily="34" charset="0"/>
                <a:cs typeface="Arial" pitchFamily="34" charset="0"/>
              </a:rPr>
              <a:t> impaired</a:t>
            </a:r>
          </a:p>
        </p:txBody>
      </p:sp>
      <p:sp>
        <p:nvSpPr>
          <p:cNvPr id="6" name="Text Box 4"/>
          <p:cNvSpPr txBox="1">
            <a:spLocks noChangeArrowheads="1"/>
          </p:cNvSpPr>
          <p:nvPr/>
        </p:nvSpPr>
        <p:spPr bwMode="auto">
          <a:xfrm>
            <a:off x="5486400" y="2934369"/>
            <a:ext cx="3200400" cy="461665"/>
          </a:xfrm>
          <a:prstGeom prst="rect">
            <a:avLst/>
          </a:prstGeom>
          <a:noFill/>
          <a:ln w="9525">
            <a:noFill/>
            <a:miter lim="800000"/>
            <a:headEnd/>
            <a:tailEnd/>
          </a:ln>
        </p:spPr>
        <p:txBody>
          <a:bodyPr>
            <a:spAutoFit/>
          </a:bodyPr>
          <a:lstStyle/>
          <a:p>
            <a:pPr algn="l">
              <a:spcBef>
                <a:spcPct val="50000"/>
              </a:spcBef>
            </a:pPr>
            <a:r>
              <a:rPr lang="en-US" sz="2400">
                <a:solidFill>
                  <a:schemeClr val="accent1">
                    <a:lumMod val="50000"/>
                  </a:schemeClr>
                </a:solidFill>
                <a:latin typeface="Arial" pitchFamily="34" charset="0"/>
                <a:cs typeface="Arial" pitchFamily="34" charset="0"/>
              </a:rPr>
              <a:t>Risk taking increased</a:t>
            </a:r>
          </a:p>
        </p:txBody>
      </p:sp>
      <p:sp>
        <p:nvSpPr>
          <p:cNvPr id="7" name="Text Box 5"/>
          <p:cNvSpPr txBox="1">
            <a:spLocks noChangeArrowheads="1"/>
          </p:cNvSpPr>
          <p:nvPr/>
        </p:nvSpPr>
        <p:spPr bwMode="auto">
          <a:xfrm>
            <a:off x="5486400" y="3620169"/>
            <a:ext cx="3200400" cy="830997"/>
          </a:xfrm>
          <a:prstGeom prst="rect">
            <a:avLst/>
          </a:prstGeom>
          <a:noFill/>
          <a:ln w="9525">
            <a:noFill/>
            <a:miter lim="800000"/>
            <a:headEnd/>
            <a:tailEnd/>
          </a:ln>
        </p:spPr>
        <p:txBody>
          <a:bodyPr>
            <a:spAutoFit/>
          </a:bodyPr>
          <a:lstStyle/>
          <a:p>
            <a:pPr algn="l">
              <a:spcBef>
                <a:spcPct val="50000"/>
              </a:spcBef>
            </a:pPr>
            <a:r>
              <a:rPr lang="en-US" sz="2400">
                <a:solidFill>
                  <a:schemeClr val="accent1">
                    <a:lumMod val="50000"/>
                  </a:schemeClr>
                </a:solidFill>
                <a:latin typeface="Arial" pitchFamily="34" charset="0"/>
                <a:cs typeface="Arial" pitchFamily="34" charset="0"/>
              </a:rPr>
              <a:t>Vision impaired (peripheral vision)</a:t>
            </a:r>
          </a:p>
        </p:txBody>
      </p:sp>
      <p:sp>
        <p:nvSpPr>
          <p:cNvPr id="8" name="Text Box 6"/>
          <p:cNvSpPr txBox="1">
            <a:spLocks noChangeArrowheads="1"/>
          </p:cNvSpPr>
          <p:nvPr/>
        </p:nvSpPr>
        <p:spPr bwMode="auto">
          <a:xfrm>
            <a:off x="5486400" y="4763169"/>
            <a:ext cx="3200400" cy="461665"/>
          </a:xfrm>
          <a:prstGeom prst="rect">
            <a:avLst/>
          </a:prstGeom>
          <a:noFill/>
          <a:ln w="9525">
            <a:noFill/>
            <a:miter lim="800000"/>
            <a:headEnd/>
            <a:tailEnd/>
          </a:ln>
        </p:spPr>
        <p:txBody>
          <a:bodyPr>
            <a:spAutoFit/>
          </a:bodyPr>
          <a:lstStyle/>
          <a:p>
            <a:pPr algn="l">
              <a:spcBef>
                <a:spcPct val="50000"/>
              </a:spcBef>
            </a:pPr>
            <a:r>
              <a:rPr lang="en-US" sz="2400">
                <a:solidFill>
                  <a:schemeClr val="accent1">
                    <a:lumMod val="50000"/>
                  </a:schemeClr>
                </a:solidFill>
                <a:latin typeface="Arial" pitchFamily="34" charset="0"/>
                <a:cs typeface="Arial" pitchFamily="34" charset="0"/>
              </a:rPr>
              <a:t>Think time increased</a:t>
            </a:r>
          </a:p>
        </p:txBody>
      </p:sp>
      <p:sp>
        <p:nvSpPr>
          <p:cNvPr id="9" name="Text Box 7"/>
          <p:cNvSpPr txBox="1">
            <a:spLocks noChangeArrowheads="1"/>
          </p:cNvSpPr>
          <p:nvPr/>
        </p:nvSpPr>
        <p:spPr bwMode="auto">
          <a:xfrm>
            <a:off x="5486400" y="5517232"/>
            <a:ext cx="3200400" cy="461665"/>
          </a:xfrm>
          <a:prstGeom prst="rect">
            <a:avLst/>
          </a:prstGeom>
          <a:noFill/>
          <a:ln w="9525">
            <a:noFill/>
            <a:miter lim="800000"/>
            <a:headEnd/>
            <a:tailEnd/>
          </a:ln>
        </p:spPr>
        <p:txBody>
          <a:bodyPr>
            <a:spAutoFit/>
          </a:bodyPr>
          <a:lstStyle/>
          <a:p>
            <a:pPr algn="l">
              <a:spcBef>
                <a:spcPct val="50000"/>
              </a:spcBef>
            </a:pPr>
            <a:r>
              <a:rPr lang="en-US" sz="2400">
                <a:solidFill>
                  <a:schemeClr val="accent1">
                    <a:lumMod val="50000"/>
                  </a:schemeClr>
                </a:solidFill>
                <a:latin typeface="Arial" pitchFamily="34" charset="0"/>
                <a:cs typeface="Arial" pitchFamily="34" charset="0"/>
              </a:rPr>
              <a:t>Reactions slower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3973</Words>
  <Application>Microsoft Office PowerPoint</Application>
  <PresentationFormat>On-screen Show (4:3)</PresentationFormat>
  <Paragraphs>409</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IT Assist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Graham</dc:creator>
  <cp:lastModifiedBy>James Graham</cp:lastModifiedBy>
  <cp:revision>4</cp:revision>
  <dcterms:created xsi:type="dcterms:W3CDTF">2016-12-01T11:07:09Z</dcterms:created>
  <dcterms:modified xsi:type="dcterms:W3CDTF">2016-12-01T11:38:58Z</dcterms:modified>
</cp:coreProperties>
</file>