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3" r:id="rId3"/>
    <p:sldId id="262" r:id="rId4"/>
    <p:sldId id="257" r:id="rId5"/>
    <p:sldId id="258" r:id="rId6"/>
    <p:sldId id="259" r:id="rId7"/>
    <p:sldId id="260" r:id="rId8"/>
    <p:sldId id="261"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14" autoAdjust="0"/>
  </p:normalViewPr>
  <p:slideViewPr>
    <p:cSldViewPr snapToGrid="0" snapToObjects="1">
      <p:cViewPr varScale="1">
        <p:scale>
          <a:sx n="55" d="100"/>
          <a:sy n="55" d="100"/>
        </p:scale>
        <p:origin x="183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40A34-E5CC-44B6-8DBB-0B37063E63EC}" type="datetimeFigureOut">
              <a:rPr lang="en-GB" smtClean="0"/>
              <a:t>29/01/2018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22A67-E47E-4CCB-B752-9BC6EF00563E}" type="slidenum">
              <a:rPr lang="en-GB" smtClean="0"/>
              <a:t>‹#›</a:t>
            </a:fld>
            <a:endParaRPr lang="en-GB"/>
          </a:p>
        </p:txBody>
      </p:sp>
    </p:spTree>
    <p:extLst>
      <p:ext uri="{BB962C8B-B14F-4D97-AF65-F5344CB8AC3E}">
        <p14:creationId xmlns:p14="http://schemas.microsoft.com/office/powerpoint/2010/main" val="273276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GB" dirty="0" smtClean="0">
                <a:cs typeface="Times New Roman" pitchFamily="18" charset="0"/>
              </a:rPr>
              <a:t>A distraction is “something that diverts the attention”.</a:t>
            </a:r>
          </a:p>
          <a:p>
            <a:pPr>
              <a:spcBef>
                <a:spcPct val="0"/>
              </a:spcBef>
            </a:pPr>
            <a:endParaRPr lang="en-GB" dirty="0" smtClean="0">
              <a:cs typeface="Times New Roman" pitchFamily="18" charset="0"/>
            </a:endParaRPr>
          </a:p>
          <a:p>
            <a:pPr>
              <a:spcBef>
                <a:spcPct val="0"/>
              </a:spcBef>
            </a:pPr>
            <a:r>
              <a:rPr lang="en-GB" dirty="0" smtClean="0">
                <a:cs typeface="Times New Roman" pitchFamily="18" charset="0"/>
              </a:rPr>
              <a:t>Students should:</a:t>
            </a:r>
          </a:p>
          <a:p>
            <a:pPr>
              <a:spcBef>
                <a:spcPct val="0"/>
              </a:spcBef>
            </a:pPr>
            <a:endParaRPr lang="en-GB" dirty="0" smtClean="0">
              <a:cs typeface="Times New Roman" pitchFamily="18" charset="0"/>
            </a:endParaRPr>
          </a:p>
          <a:p>
            <a:pPr lvl="1">
              <a:spcBef>
                <a:spcPct val="0"/>
              </a:spcBef>
              <a:buFontTx/>
              <a:buChar char="•"/>
            </a:pPr>
            <a:r>
              <a:rPr lang="en-GB" dirty="0" smtClean="0">
                <a:cs typeface="Times New Roman" pitchFamily="18" charset="0"/>
              </a:rPr>
              <a:t>consider how distractions increase risks for all road users; </a:t>
            </a:r>
          </a:p>
          <a:p>
            <a:pPr>
              <a:spcBef>
                <a:spcPct val="0"/>
              </a:spcBef>
            </a:pPr>
            <a:endParaRPr lang="en-GB" dirty="0" smtClean="0">
              <a:cs typeface="Times New Roman" pitchFamily="18" charset="0"/>
            </a:endParaRPr>
          </a:p>
          <a:p>
            <a:pPr lvl="1">
              <a:spcBef>
                <a:spcPct val="0"/>
              </a:spcBef>
              <a:buFontTx/>
              <a:buChar char="•"/>
            </a:pPr>
            <a:r>
              <a:rPr lang="en-GB" dirty="0" smtClean="0">
                <a:cs typeface="Times New Roman" pitchFamily="18" charset="0"/>
              </a:rPr>
              <a:t>identify what they need to pay attention to, in order to stay safer as a pedestrian, cyclist or driver (when they are able to drive legally);</a:t>
            </a:r>
          </a:p>
          <a:p>
            <a:pPr>
              <a:spcBef>
                <a:spcPct val="0"/>
              </a:spcBef>
              <a:buFontTx/>
              <a:buChar char="•"/>
            </a:pPr>
            <a:endParaRPr lang="en-GB" dirty="0" smtClean="0">
              <a:cs typeface="Times New Roman" pitchFamily="18" charset="0"/>
            </a:endParaRPr>
          </a:p>
          <a:p>
            <a:pPr lvl="1">
              <a:spcBef>
                <a:spcPct val="0"/>
              </a:spcBef>
              <a:buFontTx/>
              <a:buChar char="•"/>
            </a:pPr>
            <a:r>
              <a:rPr lang="en-GB" dirty="0" smtClean="0">
                <a:cs typeface="Times New Roman" pitchFamily="18" charset="0"/>
              </a:rPr>
              <a:t>identify things that may distract them when using the road; </a:t>
            </a:r>
          </a:p>
          <a:p>
            <a:pPr>
              <a:spcBef>
                <a:spcPct val="0"/>
              </a:spcBef>
              <a:buFontTx/>
              <a:buChar char="•"/>
            </a:pPr>
            <a:endParaRPr lang="en-GB" dirty="0" smtClean="0">
              <a:cs typeface="Times New Roman" pitchFamily="18" charset="0"/>
            </a:endParaRPr>
          </a:p>
          <a:p>
            <a:pPr lvl="1">
              <a:spcBef>
                <a:spcPct val="0"/>
              </a:spcBef>
              <a:buFontTx/>
              <a:buChar char="•"/>
            </a:pPr>
            <a:r>
              <a:rPr lang="en-GB" dirty="0" smtClean="0">
                <a:cs typeface="Times New Roman" pitchFamily="18" charset="0"/>
              </a:rPr>
              <a:t>identify things that may distract drivers, preventing them from seeing pedestrians and cyclists; and</a:t>
            </a:r>
          </a:p>
          <a:p>
            <a:pPr>
              <a:spcBef>
                <a:spcPct val="0"/>
              </a:spcBef>
              <a:buFontTx/>
              <a:buChar char="•"/>
            </a:pPr>
            <a:endParaRPr lang="en-GB" dirty="0" smtClean="0">
              <a:cs typeface="Times New Roman" pitchFamily="18" charset="0"/>
            </a:endParaRPr>
          </a:p>
          <a:p>
            <a:pPr lvl="1">
              <a:spcBef>
                <a:spcPct val="0"/>
              </a:spcBef>
              <a:buFontTx/>
              <a:buChar char="•"/>
            </a:pPr>
            <a:r>
              <a:rPr lang="en-GB" dirty="0" smtClean="0">
                <a:cs typeface="Times New Roman" pitchFamily="18" charset="0"/>
              </a:rPr>
              <a:t>learn how they can avoid distractions to stay safer. </a:t>
            </a:r>
          </a:p>
          <a:p>
            <a:endParaRPr lang="en-GB" dirty="0"/>
          </a:p>
        </p:txBody>
      </p:sp>
      <p:sp>
        <p:nvSpPr>
          <p:cNvPr id="4" name="Slide Number Placeholder 3"/>
          <p:cNvSpPr>
            <a:spLocks noGrp="1"/>
          </p:cNvSpPr>
          <p:nvPr>
            <p:ph type="sldNum" sz="quarter" idx="10"/>
          </p:nvPr>
        </p:nvSpPr>
        <p:spPr/>
        <p:txBody>
          <a:bodyPr/>
          <a:lstStyle/>
          <a:p>
            <a:fld id="{0E122A67-E47E-4CCB-B752-9BC6EF00563E}" type="slidenum">
              <a:rPr lang="en-GB" smtClean="0"/>
              <a:t>1</a:t>
            </a:fld>
            <a:endParaRPr lang="en-GB"/>
          </a:p>
        </p:txBody>
      </p:sp>
    </p:spTree>
    <p:extLst>
      <p:ext uri="{BB962C8B-B14F-4D97-AF65-F5344CB8AC3E}">
        <p14:creationId xmlns:p14="http://schemas.microsoft.com/office/powerpoint/2010/main" val="347186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Teachers</a:t>
            </a:r>
            <a:r>
              <a:rPr lang="en-GB" baseline="0" dirty="0" smtClean="0"/>
              <a:t> should complete the pre-evaluation before watching the video. This is located at Annex A in the teaching notes.</a:t>
            </a:r>
          </a:p>
          <a:p>
            <a:endParaRPr lang="en-GB" baseline="0" dirty="0" smtClean="0"/>
          </a:p>
          <a:p>
            <a:r>
              <a:rPr lang="en-GB" baseline="0" dirty="0" smtClean="0"/>
              <a:t>Please complete by asking your class the questions- this could be answered by a show of hands. Please tick one answer box per question.</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teachers could complete a hard copy of this and then return to Road Safety Promotion and Outreach Branch, Room G-31, Clarence Court, 10-18 Adelaide Street, Belfast, BT2 8GB or email </a:t>
            </a:r>
            <a:r>
              <a:rPr lang="en-GB" baseline="0" dirty="0" smtClean="0"/>
              <a:t>to safeandsustainabletravel@infrastructure-ni.gov.uk</a:t>
            </a:r>
          </a:p>
          <a:p>
            <a:endParaRPr lang="en-GB" baseline="0" dirty="0" smtClean="0"/>
          </a:p>
        </p:txBody>
      </p:sp>
      <p:sp>
        <p:nvSpPr>
          <p:cNvPr id="4" name="Slide Number Placeholder 3"/>
          <p:cNvSpPr>
            <a:spLocks noGrp="1"/>
          </p:cNvSpPr>
          <p:nvPr>
            <p:ph type="sldNum" sz="quarter" idx="10"/>
          </p:nvPr>
        </p:nvSpPr>
        <p:spPr/>
        <p:txBody>
          <a:bodyPr/>
          <a:lstStyle/>
          <a:p>
            <a:fld id="{0E122A67-E47E-4CCB-B752-9BC6EF00563E}" type="slidenum">
              <a:rPr lang="en-GB" smtClean="0"/>
              <a:t>2</a:t>
            </a:fld>
            <a:endParaRPr lang="en-GB"/>
          </a:p>
        </p:txBody>
      </p:sp>
    </p:spTree>
    <p:extLst>
      <p:ext uri="{BB962C8B-B14F-4D97-AF65-F5344CB8AC3E}">
        <p14:creationId xmlns:p14="http://schemas.microsoft.com/office/powerpoint/2010/main" val="278270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Bef>
                <a:spcPts val="0"/>
              </a:spcBef>
              <a:spcAft>
                <a:spcPts val="0"/>
              </a:spcAft>
              <a:buFont typeface="Arial" pitchFamily="34" charset="0"/>
              <a:buChar char="•"/>
              <a:defRPr/>
            </a:pPr>
            <a:r>
              <a:rPr lang="en-GB" sz="1200" dirty="0" smtClean="0">
                <a:cs typeface="Times New Roman" pitchFamily="18" charset="0"/>
              </a:rPr>
              <a:t>Discuss the DVD, there may be a number of opinions and views.  The most obvious opinion may be the boy was responsible because he was using his mobile while driving. There are no right or wrong answers as they all contributed to the tragic outcome.</a:t>
            </a:r>
          </a:p>
          <a:p>
            <a:pPr fontAlgn="auto">
              <a:spcBef>
                <a:spcPts val="0"/>
              </a:spcBef>
              <a:spcAft>
                <a:spcPts val="0"/>
              </a:spcAft>
              <a:buFont typeface="Arial" pitchFamily="34" charset="0"/>
              <a:buChar char="•"/>
              <a:defRPr/>
            </a:pPr>
            <a:endParaRPr lang="en-GB" sz="1200" dirty="0" smtClean="0">
              <a:cs typeface="Times New Roman" pitchFamily="18" charset="0"/>
            </a:endParaRPr>
          </a:p>
          <a:p>
            <a:pPr fontAlgn="auto">
              <a:spcBef>
                <a:spcPts val="0"/>
              </a:spcBef>
              <a:spcAft>
                <a:spcPts val="0"/>
              </a:spcAft>
              <a:buFont typeface="Arial" pitchFamily="34" charset="0"/>
              <a:buChar char="•"/>
              <a:defRPr/>
            </a:pPr>
            <a:r>
              <a:rPr lang="en-GB" sz="1200" dirty="0" smtClean="0">
                <a:cs typeface="Times New Roman" pitchFamily="18" charset="0"/>
              </a:rPr>
              <a:t>He should not have been using the phone while driving his car.  Advise your students that no text or call is that important.  If you have to take a call or make a text you should ensure that you are not in danger i.e. not near a road or crossing a road.</a:t>
            </a:r>
          </a:p>
          <a:p>
            <a:pPr fontAlgn="auto">
              <a:spcBef>
                <a:spcPts val="0"/>
              </a:spcBef>
              <a:spcAft>
                <a:spcPts val="0"/>
              </a:spcAft>
              <a:buFont typeface="Arial" pitchFamily="34" charset="0"/>
              <a:buChar char="•"/>
              <a:defRPr/>
            </a:pPr>
            <a:endParaRPr lang="en-GB" sz="1200" dirty="0" smtClean="0">
              <a:cs typeface="Times New Roman" pitchFamily="18" charset="0"/>
            </a:endParaRPr>
          </a:p>
          <a:p>
            <a:pPr fontAlgn="auto">
              <a:spcBef>
                <a:spcPts val="0"/>
              </a:spcBef>
              <a:spcAft>
                <a:spcPts val="0"/>
              </a:spcAft>
              <a:buFont typeface="Arial" pitchFamily="34" charset="0"/>
              <a:buChar char="•"/>
              <a:defRPr/>
            </a:pPr>
            <a:r>
              <a:rPr lang="en-GB" sz="1200" dirty="0" smtClean="0">
                <a:cs typeface="Times New Roman" pitchFamily="18" charset="0"/>
              </a:rPr>
              <a:t>Emphasise that the outcome could have been very different had he not checked</a:t>
            </a:r>
            <a:r>
              <a:rPr lang="en-GB" sz="1200" baseline="0" dirty="0" smtClean="0">
                <a:cs typeface="Times New Roman" pitchFamily="18" charset="0"/>
              </a:rPr>
              <a:t> his mobile while driving</a:t>
            </a:r>
            <a:r>
              <a:rPr lang="en-GB" sz="1200" dirty="0" smtClean="0">
                <a:cs typeface="Times New Roman" pitchFamily="18" charset="0"/>
              </a:rPr>
              <a:t>.  He should have waited until he had parked the car or</a:t>
            </a:r>
            <a:r>
              <a:rPr lang="en-GB" sz="1200" baseline="0" dirty="0" smtClean="0">
                <a:cs typeface="Times New Roman" pitchFamily="18" charset="0"/>
              </a:rPr>
              <a:t> pulled over to somewhere safe</a:t>
            </a:r>
            <a:r>
              <a:rPr lang="en-GB" sz="1200" dirty="0" smtClean="0">
                <a:cs typeface="Times New Roman" pitchFamily="18" charset="0"/>
              </a:rPr>
              <a:t>.  He should have concentrated more on his surroundings and not let himself be distracted by the</a:t>
            </a:r>
            <a:r>
              <a:rPr lang="en-GB" sz="1200" baseline="0" dirty="0" smtClean="0">
                <a:cs typeface="Times New Roman" pitchFamily="18" charset="0"/>
              </a:rPr>
              <a:t> message</a:t>
            </a:r>
            <a:r>
              <a:rPr lang="en-GB" sz="1200" dirty="0" smtClean="0">
                <a:cs typeface="Times New Roman" pitchFamily="18" charset="0"/>
              </a:rPr>
              <a:t>. </a:t>
            </a:r>
          </a:p>
          <a:p>
            <a:pPr fontAlgn="auto">
              <a:spcBef>
                <a:spcPts val="0"/>
              </a:spcBef>
              <a:spcAft>
                <a:spcPts val="0"/>
              </a:spcAft>
              <a:buFont typeface="Arial" pitchFamily="34" charset="0"/>
              <a:buChar char="•"/>
              <a:defRPr/>
            </a:pPr>
            <a:endParaRPr lang="en-GB" sz="1200" dirty="0" smtClean="0">
              <a:cs typeface="Times New Roman" pitchFamily="18" charset="0"/>
            </a:endParaRPr>
          </a:p>
          <a:p>
            <a:pPr fontAlgn="auto">
              <a:spcBef>
                <a:spcPts val="0"/>
              </a:spcBef>
              <a:spcAft>
                <a:spcPts val="0"/>
              </a:spcAft>
              <a:buFont typeface="Arial" pitchFamily="34" charset="0"/>
              <a:buChar char="•"/>
              <a:defRPr/>
            </a:pPr>
            <a:r>
              <a:rPr lang="en-GB" sz="1200" dirty="0" smtClean="0">
                <a:cs typeface="Times New Roman" pitchFamily="18" charset="0"/>
              </a:rPr>
              <a:t> Point out that all actions have consequences- think before you act.  Discuss what effect this incident would have on all concerned.  The driver will be affected by shock and will have to live with the aftermath of the tragedy, he may also face prosecution. The family will have to deal with the heartache and the fact that their daughter will no longer be in their lives.  The</a:t>
            </a:r>
            <a:r>
              <a:rPr lang="en-GB" sz="1200" baseline="0" dirty="0" smtClean="0">
                <a:cs typeface="Times New Roman" pitchFamily="18" charset="0"/>
              </a:rPr>
              <a:t> mother may have to deal with caring for her husband for the rest of his life, while coping with the loss of her daughter.</a:t>
            </a:r>
            <a:endParaRPr lang="en-GB" sz="1200" dirty="0" smtClean="0">
              <a:cs typeface="Times New Roman" pitchFamily="18" charset="0"/>
            </a:endParaRPr>
          </a:p>
          <a:p>
            <a:pPr fontAlgn="auto">
              <a:spcBef>
                <a:spcPts val="0"/>
              </a:spcBef>
              <a:spcAft>
                <a:spcPts val="0"/>
              </a:spcAft>
              <a:buFont typeface="Arial" pitchFamily="34" charset="0"/>
              <a:buChar char="•"/>
              <a:defRPr/>
            </a:pPr>
            <a:endParaRPr lang="en-GB" sz="1200" dirty="0" smtClean="0">
              <a:cs typeface="Times New Roman" pitchFamily="18" charset="0"/>
            </a:endParaRPr>
          </a:p>
          <a:p>
            <a:pPr fontAlgn="auto">
              <a:spcBef>
                <a:spcPts val="0"/>
              </a:spcBef>
              <a:spcAft>
                <a:spcPts val="0"/>
              </a:spcAft>
              <a:buFont typeface="Arial" pitchFamily="34" charset="0"/>
              <a:buChar char="•"/>
              <a:defRPr/>
            </a:pPr>
            <a:r>
              <a:rPr lang="en-GB" sz="1200" dirty="0" smtClean="0">
                <a:cs typeface="Times New Roman" pitchFamily="18" charset="0"/>
              </a:rPr>
              <a:t>All this because of a text message.   THAT TEXT CAN WAIT!!!</a:t>
            </a:r>
            <a:endParaRPr lang="en-GB" sz="1200" dirty="0">
              <a:cs typeface="Times New Roman" pitchFamily="18" charset="0"/>
            </a:endParaRPr>
          </a:p>
        </p:txBody>
      </p:sp>
      <p:sp>
        <p:nvSpPr>
          <p:cNvPr id="4" name="Slide Number Placeholder 3"/>
          <p:cNvSpPr>
            <a:spLocks noGrp="1"/>
          </p:cNvSpPr>
          <p:nvPr>
            <p:ph type="sldNum" sz="quarter" idx="10"/>
          </p:nvPr>
        </p:nvSpPr>
        <p:spPr/>
        <p:txBody>
          <a:bodyPr/>
          <a:lstStyle/>
          <a:p>
            <a:fld id="{0E122A67-E47E-4CCB-B752-9BC6EF00563E}" type="slidenum">
              <a:rPr lang="en-GB" smtClean="0"/>
              <a:t>4</a:t>
            </a:fld>
            <a:endParaRPr lang="en-GB"/>
          </a:p>
        </p:txBody>
      </p:sp>
    </p:spTree>
    <p:extLst>
      <p:ext uri="{BB962C8B-B14F-4D97-AF65-F5344CB8AC3E}">
        <p14:creationId xmlns:p14="http://schemas.microsoft.com/office/powerpoint/2010/main" val="190294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b="1" dirty="0" smtClean="0"/>
              <a:t>Headphones</a:t>
            </a:r>
            <a:r>
              <a:rPr lang="en-GB" dirty="0" smtClean="0"/>
              <a:t>: Lots of people enjoy listening to music while out and about.  Without spoiling anyone's enjoyment of listening to their favourite tracks it must be pointed out that this can be a distraction while on or close to a road.  It is possible that someone may get so engrossed in their music that they do not pay attention to their surroundings especially when crossing the road.  Advise your students that they should remove their headphones when attempting to cross the road, the reason for this being they need all their senses to negotiate the traffic.  Just being able to see is not enough, it is important that you can also hear the traffic.</a:t>
            </a:r>
          </a:p>
          <a:p>
            <a:pPr fontAlgn="auto">
              <a:spcBef>
                <a:spcPts val="0"/>
              </a:spcBef>
              <a:spcAft>
                <a:spcPts val="0"/>
              </a:spcAft>
              <a:defRPr/>
            </a:pPr>
            <a:endParaRPr lang="en-GB" dirty="0" smtClean="0"/>
          </a:p>
          <a:p>
            <a:pPr fontAlgn="auto">
              <a:spcBef>
                <a:spcPts val="0"/>
              </a:spcBef>
              <a:spcAft>
                <a:spcPts val="0"/>
              </a:spcAft>
              <a:defRPr/>
            </a:pPr>
            <a:r>
              <a:rPr lang="en-GB" b="1" dirty="0" smtClean="0"/>
              <a:t>Friends</a:t>
            </a:r>
            <a:r>
              <a:rPr lang="en-GB" dirty="0" smtClean="0"/>
              <a:t>: Peer pressure often plays a large part in collisions involving pedestrians.  How often do you see a group of school children messing around near a busy road?  Roads are not places to play or mess around on.  Children should be particularly careful when waiting at bus stops.  Quite often they can be seen pushing and messing around although it may not be intentional it is possible for someone to end up being knocked into the oncoming traffic resulting in serious consequences.</a:t>
            </a:r>
          </a:p>
          <a:p>
            <a:pPr fontAlgn="auto">
              <a:spcBef>
                <a:spcPts val="0"/>
              </a:spcBef>
              <a:spcAft>
                <a:spcPts val="0"/>
              </a:spcAft>
              <a:defRPr/>
            </a:pPr>
            <a:endParaRPr lang="en-GB" dirty="0" smtClean="0"/>
          </a:p>
          <a:p>
            <a:pPr fontAlgn="auto">
              <a:spcBef>
                <a:spcPts val="0"/>
              </a:spcBef>
              <a:spcAft>
                <a:spcPts val="0"/>
              </a:spcAft>
              <a:defRPr/>
            </a:pPr>
            <a:r>
              <a:rPr lang="en-GB" b="1" dirty="0" smtClean="0"/>
              <a:t>Moods</a:t>
            </a:r>
            <a:r>
              <a:rPr lang="en-GB" dirty="0" smtClean="0"/>
              <a:t>: Sometimes how you feel can affect your judgement and decision making.  If you are angry, upset or maybe excited it may affect the way you behave while on the road.  For example the boy in the DVD was excited about meeting his girlfriend and didn’t take account of his surroundings.  </a:t>
            </a:r>
          </a:p>
          <a:p>
            <a:pPr fontAlgn="auto">
              <a:spcBef>
                <a:spcPts val="0"/>
              </a:spcBef>
              <a:spcAft>
                <a:spcPts val="0"/>
              </a:spcAft>
              <a:defRPr/>
            </a:pPr>
            <a:endParaRPr lang="en-GB" dirty="0" smtClean="0"/>
          </a:p>
          <a:p>
            <a:pPr fontAlgn="auto">
              <a:spcBef>
                <a:spcPts val="0"/>
              </a:spcBef>
              <a:spcAft>
                <a:spcPts val="0"/>
              </a:spcAft>
              <a:defRPr/>
            </a:pPr>
            <a:r>
              <a:rPr lang="en-GB" b="1" dirty="0" smtClean="0"/>
              <a:t>Other:</a:t>
            </a:r>
            <a:r>
              <a:rPr lang="en-GB" dirty="0" smtClean="0"/>
              <a:t> Ask the students if they can  think of any other examples of distractions – they may come up with weather conditions, animals, parked cars on pavement, billboards etc .</a:t>
            </a:r>
            <a:endParaRPr lang="en-GB" u="sng" dirty="0" smtClean="0"/>
          </a:p>
        </p:txBody>
      </p:sp>
      <p:sp>
        <p:nvSpPr>
          <p:cNvPr id="4" name="Slide Number Placeholder 3"/>
          <p:cNvSpPr>
            <a:spLocks noGrp="1"/>
          </p:cNvSpPr>
          <p:nvPr>
            <p:ph type="sldNum" sz="quarter" idx="10"/>
          </p:nvPr>
        </p:nvSpPr>
        <p:spPr/>
        <p:txBody>
          <a:bodyPr/>
          <a:lstStyle/>
          <a:p>
            <a:fld id="{0E122A67-E47E-4CCB-B752-9BC6EF00563E}" type="slidenum">
              <a:rPr lang="en-GB" smtClean="0"/>
              <a:t>5</a:t>
            </a:fld>
            <a:endParaRPr lang="en-GB"/>
          </a:p>
        </p:txBody>
      </p:sp>
    </p:spTree>
    <p:extLst>
      <p:ext uri="{BB962C8B-B14F-4D97-AF65-F5344CB8AC3E}">
        <p14:creationId xmlns:p14="http://schemas.microsoft.com/office/powerpoint/2010/main" val="9884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sz="1200" dirty="0" smtClean="0">
                <a:latin typeface="Times New Roman" pitchFamily="18" charset="0"/>
                <a:cs typeface="Times New Roman" pitchFamily="18" charset="0"/>
              </a:rPr>
              <a:t>Discuss how drivers may be distracted  - some examples may include:</a:t>
            </a:r>
          </a:p>
          <a:p>
            <a:pPr fontAlgn="auto">
              <a:spcBef>
                <a:spcPts val="0"/>
              </a:spcBef>
              <a:spcAft>
                <a:spcPts val="0"/>
              </a:spcAft>
              <a:defRPr/>
            </a:pPr>
            <a:endParaRPr lang="en-GB" sz="1200" dirty="0" smtClean="0">
              <a:latin typeface="Times New Roman" pitchFamily="18" charset="0"/>
              <a:cs typeface="Times New Roman" pitchFamily="18" charset="0"/>
            </a:endParaRPr>
          </a:p>
          <a:p>
            <a:pPr fontAlgn="auto">
              <a:spcBef>
                <a:spcPts val="0"/>
              </a:spcBef>
              <a:spcAft>
                <a:spcPts val="0"/>
              </a:spcAft>
              <a:defRPr/>
            </a:pPr>
            <a:r>
              <a:rPr lang="en-GB" sz="1200" b="1" dirty="0" smtClean="0">
                <a:latin typeface="Times New Roman" pitchFamily="18" charset="0"/>
                <a:cs typeface="Times New Roman" pitchFamily="18" charset="0"/>
              </a:rPr>
              <a:t>Passenger distraction </a:t>
            </a:r>
            <a:r>
              <a:rPr lang="en-GB" sz="1200" dirty="0" smtClean="0">
                <a:latin typeface="Times New Roman" pitchFamily="18" charset="0"/>
                <a:cs typeface="Times New Roman" pitchFamily="18" charset="0"/>
              </a:rPr>
              <a:t>– everyone is probably guilty of distracting the driver at some stage should it be by talking, showing them a picture, map reading, children crying or fighting with siblings and also pets in the car can all be distractions.</a:t>
            </a:r>
          </a:p>
          <a:p>
            <a:pPr fontAlgn="auto">
              <a:spcBef>
                <a:spcPts val="0"/>
              </a:spcBef>
              <a:spcAft>
                <a:spcPts val="0"/>
              </a:spcAft>
              <a:defRPr/>
            </a:pPr>
            <a:endParaRPr lang="en-GB" sz="1200" dirty="0" smtClean="0">
              <a:latin typeface="Times New Roman" pitchFamily="18" charset="0"/>
              <a:cs typeface="Times New Roman" pitchFamily="18" charset="0"/>
            </a:endParaRPr>
          </a:p>
          <a:p>
            <a:pPr fontAlgn="auto">
              <a:spcBef>
                <a:spcPts val="0"/>
              </a:spcBef>
              <a:spcAft>
                <a:spcPts val="0"/>
              </a:spcAft>
              <a:defRPr/>
            </a:pPr>
            <a:r>
              <a:rPr lang="en-GB" sz="1200" b="1" dirty="0" smtClean="0">
                <a:latin typeface="Times New Roman" pitchFamily="18" charset="0"/>
                <a:cs typeface="Times New Roman" pitchFamily="18" charset="0"/>
              </a:rPr>
              <a:t>Driver using mobile phone </a:t>
            </a:r>
            <a:r>
              <a:rPr lang="en-GB" sz="1200" dirty="0" smtClean="0">
                <a:latin typeface="Times New Roman" pitchFamily="18" charset="0"/>
                <a:cs typeface="Times New Roman" pitchFamily="18" charset="0"/>
              </a:rPr>
              <a:t>– the danger of this speaks for itself.  As well as receiving penalty points and a fine, the driver may be imprisoned if as a result they cause serious injury or death.</a:t>
            </a:r>
          </a:p>
          <a:p>
            <a:pPr fontAlgn="auto">
              <a:spcBef>
                <a:spcPts val="0"/>
              </a:spcBef>
              <a:spcAft>
                <a:spcPts val="0"/>
              </a:spcAft>
              <a:defRPr/>
            </a:pPr>
            <a:endParaRPr lang="en-GB" sz="1200" dirty="0" smtClean="0">
              <a:latin typeface="Times New Roman" pitchFamily="18" charset="0"/>
              <a:cs typeface="Times New Roman" pitchFamily="18" charset="0"/>
            </a:endParaRPr>
          </a:p>
          <a:p>
            <a:pPr fontAlgn="auto">
              <a:spcBef>
                <a:spcPts val="0"/>
              </a:spcBef>
              <a:spcAft>
                <a:spcPts val="0"/>
              </a:spcAft>
              <a:defRPr/>
            </a:pPr>
            <a:r>
              <a:rPr lang="en-GB" sz="1200" b="1" dirty="0" smtClean="0">
                <a:latin typeface="Times New Roman" pitchFamily="18" charset="0"/>
                <a:cs typeface="Times New Roman" pitchFamily="18" charset="0"/>
              </a:rPr>
              <a:t>Adjusting radio channel </a:t>
            </a:r>
            <a:r>
              <a:rPr lang="en-GB" sz="1200" dirty="0" smtClean="0">
                <a:latin typeface="Times New Roman" pitchFamily="18" charset="0"/>
                <a:cs typeface="Times New Roman" pitchFamily="18" charset="0"/>
              </a:rPr>
              <a:t>– again the driver will not be paying attention to the road and could cause a collision.  It only takes a split second of inattention for an incident to occur.</a:t>
            </a:r>
          </a:p>
          <a:p>
            <a:pPr fontAlgn="auto">
              <a:spcBef>
                <a:spcPts val="0"/>
              </a:spcBef>
              <a:spcAft>
                <a:spcPts val="0"/>
              </a:spcAft>
              <a:defRPr/>
            </a:pPr>
            <a:endParaRPr lang="en-GB" sz="1200" dirty="0" smtClean="0">
              <a:latin typeface="Times New Roman" pitchFamily="18" charset="0"/>
              <a:cs typeface="Times New Roman" pitchFamily="18" charset="0"/>
            </a:endParaRPr>
          </a:p>
          <a:p>
            <a:pPr fontAlgn="auto">
              <a:spcBef>
                <a:spcPts val="0"/>
              </a:spcBef>
              <a:spcAft>
                <a:spcPts val="0"/>
              </a:spcAft>
              <a:defRPr/>
            </a:pPr>
            <a:r>
              <a:rPr lang="en-GB" sz="1200" dirty="0" smtClean="0">
                <a:latin typeface="Times New Roman" pitchFamily="18" charset="0"/>
                <a:cs typeface="Times New Roman" pitchFamily="18" charset="0"/>
              </a:rPr>
              <a:t>The following distractions apply not only to car drivers but to cyclists and motorcyclists:</a:t>
            </a:r>
          </a:p>
          <a:p>
            <a:pPr fontAlgn="auto">
              <a:spcBef>
                <a:spcPts val="0"/>
              </a:spcBef>
              <a:spcAft>
                <a:spcPts val="0"/>
              </a:spcAft>
              <a:defRPr/>
            </a:pPr>
            <a:endParaRPr lang="en-GB" sz="1200" dirty="0" smtClean="0">
              <a:latin typeface="Times New Roman" pitchFamily="18" charset="0"/>
              <a:cs typeface="Times New Roman" pitchFamily="18" charset="0"/>
            </a:endParaRPr>
          </a:p>
          <a:p>
            <a:pPr fontAlgn="auto">
              <a:spcBef>
                <a:spcPts val="0"/>
              </a:spcBef>
              <a:spcAft>
                <a:spcPts val="0"/>
              </a:spcAft>
              <a:defRPr/>
            </a:pPr>
            <a:r>
              <a:rPr lang="en-GB" sz="1200" b="1" dirty="0" smtClean="0">
                <a:latin typeface="Times New Roman" pitchFamily="18" charset="0"/>
                <a:cs typeface="Times New Roman" pitchFamily="18" charset="0"/>
              </a:rPr>
              <a:t>Billboards</a:t>
            </a:r>
            <a:r>
              <a:rPr lang="en-GB" sz="1200" dirty="0" smtClean="0">
                <a:latin typeface="Times New Roman" pitchFamily="18" charset="0"/>
                <a:cs typeface="Times New Roman" pitchFamily="18" charset="0"/>
              </a:rPr>
              <a:t> – They are there to catch your attention but if a driver, cyclist or motorcyclist diverts their attention to read the sign this may cause a collision.</a:t>
            </a:r>
          </a:p>
          <a:p>
            <a:pPr fontAlgn="auto">
              <a:spcBef>
                <a:spcPts val="0"/>
              </a:spcBef>
              <a:spcAft>
                <a:spcPts val="0"/>
              </a:spcAft>
              <a:defRPr/>
            </a:pPr>
            <a:endParaRPr lang="en-GB" sz="1200" dirty="0" smtClean="0">
              <a:latin typeface="Times New Roman" pitchFamily="18" charset="0"/>
              <a:cs typeface="Times New Roman" pitchFamily="18" charset="0"/>
            </a:endParaRPr>
          </a:p>
          <a:p>
            <a:pPr fontAlgn="auto">
              <a:spcBef>
                <a:spcPts val="0"/>
              </a:spcBef>
              <a:spcAft>
                <a:spcPts val="0"/>
              </a:spcAft>
              <a:defRPr/>
            </a:pPr>
            <a:r>
              <a:rPr lang="en-GB" sz="1200" b="1" dirty="0" smtClean="0">
                <a:latin typeface="Times New Roman" pitchFamily="18" charset="0"/>
                <a:cs typeface="Times New Roman" pitchFamily="18" charset="0"/>
              </a:rPr>
              <a:t>Shops</a:t>
            </a:r>
            <a:r>
              <a:rPr lang="en-GB" sz="1200" dirty="0" smtClean="0">
                <a:latin typeface="Times New Roman" pitchFamily="18" charset="0"/>
                <a:cs typeface="Times New Roman" pitchFamily="18" charset="0"/>
              </a:rPr>
              <a:t> – Distractions may be caused by drivers looking in shop windows – women in particular may be distracted by shoes and handbags whereas men may be attracted to car showrooms.</a:t>
            </a:r>
          </a:p>
          <a:p>
            <a:pPr fontAlgn="auto">
              <a:spcBef>
                <a:spcPts val="0"/>
              </a:spcBef>
              <a:spcAft>
                <a:spcPts val="0"/>
              </a:spcAft>
              <a:defRPr/>
            </a:pPr>
            <a:endParaRPr lang="en-GB" sz="1200" dirty="0" smtClean="0">
              <a:latin typeface="Times New Roman" pitchFamily="18" charset="0"/>
              <a:cs typeface="Times New Roman" pitchFamily="18" charset="0"/>
            </a:endParaRPr>
          </a:p>
          <a:p>
            <a:pPr fontAlgn="auto">
              <a:spcBef>
                <a:spcPts val="0"/>
              </a:spcBef>
              <a:spcAft>
                <a:spcPts val="0"/>
              </a:spcAft>
              <a:defRPr/>
            </a:pPr>
            <a:r>
              <a:rPr lang="en-GB" sz="1200" b="1" dirty="0" smtClean="0">
                <a:latin typeface="Times New Roman" pitchFamily="18" charset="0"/>
                <a:cs typeface="Times New Roman" pitchFamily="18" charset="0"/>
              </a:rPr>
              <a:t>Pedestrians</a:t>
            </a:r>
            <a:r>
              <a:rPr lang="en-GB" sz="1200" dirty="0" smtClean="0">
                <a:latin typeface="Times New Roman" pitchFamily="18" charset="0"/>
                <a:cs typeface="Times New Roman" pitchFamily="18" charset="0"/>
              </a:rPr>
              <a:t>  - the behaviour of pedestrians can be a distraction for drivers i.e. if a pedestrian walks straight out into the path of the driver without looking.  Your students may also suggest that a distraction may be members of  the opposite sex.</a:t>
            </a:r>
          </a:p>
          <a:p>
            <a:pPr fontAlgn="auto">
              <a:spcBef>
                <a:spcPts val="0"/>
              </a:spcBef>
              <a:spcAft>
                <a:spcPts val="0"/>
              </a:spcAft>
              <a:defRPr/>
            </a:pPr>
            <a:endParaRPr lang="en-GB" sz="1200" dirty="0" smtClean="0">
              <a:latin typeface="Times New Roman" pitchFamily="18" charset="0"/>
              <a:cs typeface="Times New Roman" pitchFamily="18" charset="0"/>
            </a:endParaRPr>
          </a:p>
          <a:p>
            <a:pPr fontAlgn="auto">
              <a:spcBef>
                <a:spcPts val="0"/>
              </a:spcBef>
              <a:spcAft>
                <a:spcPts val="0"/>
              </a:spcAft>
              <a:defRPr/>
            </a:pPr>
            <a:r>
              <a:rPr lang="en-GB" sz="1200" b="1" dirty="0" smtClean="0">
                <a:latin typeface="Times New Roman" pitchFamily="18" charset="0"/>
                <a:cs typeface="Times New Roman" pitchFamily="18" charset="0"/>
              </a:rPr>
              <a:t>Other drivers </a:t>
            </a:r>
            <a:r>
              <a:rPr lang="en-GB" sz="1200" dirty="0" smtClean="0">
                <a:latin typeface="Times New Roman" pitchFamily="18" charset="0"/>
                <a:cs typeface="Times New Roman" pitchFamily="18" charset="0"/>
              </a:rPr>
              <a:t>– road rage including drivers pulling out without looking or indicating, tailgating, driving too close when overtaking, unsafe overtaking and rude gestures.</a:t>
            </a:r>
            <a:endParaRPr lang="en-GB" dirty="0"/>
          </a:p>
        </p:txBody>
      </p:sp>
      <p:sp>
        <p:nvSpPr>
          <p:cNvPr id="4" name="Slide Number Placeholder 3"/>
          <p:cNvSpPr>
            <a:spLocks noGrp="1"/>
          </p:cNvSpPr>
          <p:nvPr>
            <p:ph type="sldNum" sz="quarter" idx="10"/>
          </p:nvPr>
        </p:nvSpPr>
        <p:spPr/>
        <p:txBody>
          <a:bodyPr/>
          <a:lstStyle/>
          <a:p>
            <a:fld id="{0E122A67-E47E-4CCB-B752-9BC6EF00563E}" type="slidenum">
              <a:rPr lang="en-GB" smtClean="0"/>
              <a:t>6</a:t>
            </a:fld>
            <a:endParaRPr lang="en-GB"/>
          </a:p>
        </p:txBody>
      </p:sp>
    </p:spTree>
    <p:extLst>
      <p:ext uri="{BB962C8B-B14F-4D97-AF65-F5344CB8AC3E}">
        <p14:creationId xmlns:p14="http://schemas.microsoft.com/office/powerpoint/2010/main" val="180953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GB" b="1" dirty="0" smtClean="0">
                <a:latin typeface="Times New Roman" pitchFamily="18" charset="0"/>
                <a:cs typeface="Times New Roman" pitchFamily="18" charset="0"/>
              </a:rPr>
              <a:t>This video clip is not intended to be shown to persons below the age of 15 years.</a:t>
            </a:r>
          </a:p>
          <a:p>
            <a:pPr fontAlgn="auto">
              <a:spcBef>
                <a:spcPts val="0"/>
              </a:spcBef>
              <a:spcAft>
                <a:spcPts val="0"/>
              </a:spcAft>
              <a:defRPr/>
            </a:pPr>
            <a:endParaRPr lang="en-GB" dirty="0" smtClean="0">
              <a:latin typeface="Times New Roman" pitchFamily="18" charset="0"/>
              <a:cs typeface="Times New Roman" pitchFamily="18" charset="0"/>
            </a:endParaRPr>
          </a:p>
          <a:p>
            <a:pPr fontAlgn="auto">
              <a:spcBef>
                <a:spcPts val="0"/>
              </a:spcBef>
              <a:spcAft>
                <a:spcPts val="0"/>
              </a:spcAft>
              <a:defRPr/>
            </a:pPr>
            <a:r>
              <a:rPr lang="en-GB" dirty="0" smtClean="0">
                <a:latin typeface="Times New Roman" pitchFamily="18" charset="0"/>
                <a:cs typeface="Times New Roman" pitchFamily="18" charset="0"/>
              </a:rPr>
              <a:t>Before you show the advert, tell students that you're going to listen to excuses</a:t>
            </a:r>
            <a:r>
              <a:rPr lang="en-GB" baseline="0" dirty="0" smtClean="0">
                <a:latin typeface="Times New Roman" pitchFamily="18" charset="0"/>
                <a:cs typeface="Times New Roman" pitchFamily="18" charset="0"/>
              </a:rPr>
              <a:t> that people gave when they were involved in a road traffic collision. Think about why dr</a:t>
            </a:r>
            <a:r>
              <a:rPr lang="en-GB" dirty="0" smtClean="0">
                <a:latin typeface="Times New Roman" pitchFamily="18" charset="0"/>
                <a:cs typeface="Times New Roman" pitchFamily="18" charset="0"/>
              </a:rPr>
              <a:t>ivers need to concentrate, and not be distracted when they're using the roads</a:t>
            </a:r>
            <a:r>
              <a:rPr lang="en-GB" dirty="0" smtClean="0"/>
              <a:t>.</a:t>
            </a:r>
          </a:p>
          <a:p>
            <a:endParaRPr lang="en-GB" dirty="0"/>
          </a:p>
        </p:txBody>
      </p:sp>
      <p:sp>
        <p:nvSpPr>
          <p:cNvPr id="4" name="Slide Number Placeholder 3"/>
          <p:cNvSpPr>
            <a:spLocks noGrp="1"/>
          </p:cNvSpPr>
          <p:nvPr>
            <p:ph type="sldNum" sz="quarter" idx="10"/>
          </p:nvPr>
        </p:nvSpPr>
        <p:spPr/>
        <p:txBody>
          <a:bodyPr/>
          <a:lstStyle/>
          <a:p>
            <a:fld id="{0E122A67-E47E-4CCB-B752-9BC6EF00563E}" type="slidenum">
              <a:rPr lang="en-GB" smtClean="0"/>
              <a:t>8</a:t>
            </a:fld>
            <a:endParaRPr lang="en-GB"/>
          </a:p>
        </p:txBody>
      </p:sp>
    </p:spTree>
    <p:extLst>
      <p:ext uri="{BB962C8B-B14F-4D97-AF65-F5344CB8AC3E}">
        <p14:creationId xmlns:p14="http://schemas.microsoft.com/office/powerpoint/2010/main" val="282413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Teachers</a:t>
            </a:r>
            <a:r>
              <a:rPr lang="en-GB" baseline="0" dirty="0" smtClean="0"/>
              <a:t> should complete the post-evaluation at the end of the presentation. This is located at Annex B in the teaching notes.</a:t>
            </a:r>
          </a:p>
          <a:p>
            <a:endParaRPr lang="en-GB" baseline="0" dirty="0" smtClean="0"/>
          </a:p>
          <a:p>
            <a:r>
              <a:rPr lang="en-GB" baseline="0" dirty="0" smtClean="0"/>
              <a:t>Please complete by asking your class the questions- this could be answered by a show of hands. Please tick one answer box per question.</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teachers could complete a hard copy of this and then return to Road Safety Promotion and Outreach Branch, Room G-31, Clarence Court, 10-18 Adelaide Street, Belfast, BT2 8GB or email </a:t>
            </a:r>
            <a:r>
              <a:rPr lang="en-GB" baseline="0" smtClean="0"/>
              <a:t>to </a:t>
            </a:r>
            <a:r>
              <a:rPr lang="en-GB" baseline="0" smtClean="0"/>
              <a:t> safeandsustainabletravel@infrastructure-ni.gov.uk</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E122A67-E47E-4CCB-B752-9BC6EF00563E}" type="slidenum">
              <a:rPr lang="en-GB" smtClean="0"/>
              <a:t>9</a:t>
            </a:fld>
            <a:endParaRPr lang="en-GB"/>
          </a:p>
        </p:txBody>
      </p:sp>
    </p:spTree>
    <p:extLst>
      <p:ext uri="{BB962C8B-B14F-4D97-AF65-F5344CB8AC3E}">
        <p14:creationId xmlns:p14="http://schemas.microsoft.com/office/powerpoint/2010/main" val="381302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152820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232883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102249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192283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7F1AC5F-0D4B-A049-BACE-78E8EE2E3F71}"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282375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7F1AC5F-0D4B-A049-BACE-78E8EE2E3F71}"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337787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7F1AC5F-0D4B-A049-BACE-78E8EE2E3F71}" type="datetimeFigureOut">
              <a:rPr lang="en-US" smtClean="0"/>
              <a:pPr/>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157774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7F1AC5F-0D4B-A049-BACE-78E8EE2E3F71}" type="datetimeFigureOut">
              <a:rPr lang="en-US" smtClean="0"/>
              <a:pPr/>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5329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1AC5F-0D4B-A049-BACE-78E8EE2E3F71}" type="datetimeFigureOut">
              <a:rPr lang="en-US" smtClean="0"/>
              <a:pPr/>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419657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7F1AC5F-0D4B-A049-BACE-78E8EE2E3F71}"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138215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7F1AC5F-0D4B-A049-BACE-78E8EE2E3F71}"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82837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1AC5F-0D4B-A049-BACE-78E8EE2E3F71}" type="datetimeFigureOut">
              <a:rPr lang="en-US" smtClean="0"/>
              <a:pPr/>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C4F06-A4F1-DB4F-85E2-D8A13BB1B9F7}" type="slidenum">
              <a:rPr lang="en-US" smtClean="0"/>
              <a:pPr/>
              <a:t>‹#›</a:t>
            </a:fld>
            <a:endParaRPr lang="en-US"/>
          </a:p>
        </p:txBody>
      </p:sp>
    </p:spTree>
    <p:extLst>
      <p:ext uri="{BB962C8B-B14F-4D97-AF65-F5344CB8AC3E}">
        <p14:creationId xmlns:p14="http://schemas.microsoft.com/office/powerpoint/2010/main" val="290080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haretheroadtozero.com/video-campaign/driver-carelessness/"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sharetheroadtozero.com/video-campaign/wider-road-user/" TargetMode="External"/><Relationship Id="rId5" Type="http://schemas.openxmlformats.org/officeDocument/2006/relationships/image" Target="../media/image6.jpeg"/><Relationship Id="rId4" Type="http://schemas.openxmlformats.org/officeDocument/2006/relationships/hyperlink" Target="http://movietheque.com/player.aspx?v=qy3zc4mt&amp;KeepThis=true&amp;TB_iframe=true&amp;height=400&amp;width=60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2287024"/>
            <a:ext cx="9144000" cy="707886"/>
          </a:xfrm>
          <a:prstGeom prst="rect">
            <a:avLst/>
          </a:prstGeom>
          <a:noFill/>
        </p:spPr>
        <p:txBody>
          <a:bodyPr wrap="square" rtlCol="0">
            <a:spAutoFit/>
          </a:bodyPr>
          <a:lstStyle/>
          <a:p>
            <a:pPr algn="ctr"/>
            <a:r>
              <a:rPr lang="en-US" sz="4000" b="1" dirty="0" smtClean="0">
                <a:solidFill>
                  <a:srgbClr val="254061"/>
                </a:solidFill>
                <a:latin typeface="Helvetica Neue"/>
                <a:cs typeface="Helvetica Neue"/>
              </a:rPr>
              <a:t>Distractions for Road Users</a:t>
            </a:r>
            <a:endParaRPr lang="en-US" sz="4000" b="1" dirty="0">
              <a:solidFill>
                <a:srgbClr val="254061"/>
              </a:solidFill>
              <a:latin typeface="Helvetica Neue"/>
              <a:cs typeface="Helvetica Neue"/>
            </a:endParaRPr>
          </a:p>
        </p:txBody>
      </p:sp>
    </p:spTree>
    <p:extLst>
      <p:ext uri="{BB962C8B-B14F-4D97-AF65-F5344CB8AC3E}">
        <p14:creationId xmlns:p14="http://schemas.microsoft.com/office/powerpoint/2010/main" val="1035126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39552" y="1019829"/>
            <a:ext cx="5346898" cy="584775"/>
          </a:xfrm>
          <a:prstGeom prst="rect">
            <a:avLst/>
          </a:prstGeom>
          <a:noFill/>
        </p:spPr>
        <p:txBody>
          <a:bodyPr wrap="square" rtlCol="0">
            <a:spAutoFit/>
          </a:bodyPr>
          <a:lstStyle/>
          <a:p>
            <a:r>
              <a:rPr lang="en-GB" sz="3200" b="1" dirty="0" smtClean="0">
                <a:solidFill>
                  <a:schemeClr val="accent1">
                    <a:lumMod val="50000"/>
                  </a:schemeClr>
                </a:solidFill>
              </a:rPr>
              <a:t>Pre-Evaluation- Distractions</a:t>
            </a:r>
            <a:endParaRPr lang="en-GB" sz="3200" b="1" dirty="0">
              <a:solidFill>
                <a:schemeClr val="accent1">
                  <a:lumMod val="50000"/>
                </a:schemeClr>
              </a:solidFill>
            </a:endParaRPr>
          </a:p>
        </p:txBody>
      </p:sp>
      <p:graphicFrame>
        <p:nvGraphicFramePr>
          <p:cNvPr id="12" name="Table 11"/>
          <p:cNvGraphicFramePr>
            <a:graphicFrameLocks noGrp="1"/>
          </p:cNvGraphicFramePr>
          <p:nvPr/>
        </p:nvGraphicFramePr>
        <p:xfrm>
          <a:off x="539552" y="2073846"/>
          <a:ext cx="8064896" cy="4536504"/>
        </p:xfrm>
        <a:graphic>
          <a:graphicData uri="http://schemas.openxmlformats.org/drawingml/2006/table">
            <a:tbl>
              <a:tblPr/>
              <a:tblGrid>
                <a:gridCol w="2866271"/>
                <a:gridCol w="1039725"/>
                <a:gridCol w="1039725"/>
                <a:gridCol w="1039725"/>
                <a:gridCol w="1039725"/>
                <a:gridCol w="1039725"/>
              </a:tblGrid>
              <a:tr h="756084">
                <a:tc>
                  <a:txBody>
                    <a:bodyPr/>
                    <a:lstStyle/>
                    <a:p>
                      <a:pPr algn="l" fontAlgn="b"/>
                      <a:endParaRPr lang="en-GB" sz="1400" b="0" i="0" u="none" strike="noStrike" dirty="0">
                        <a:solidFill>
                          <a:srgbClr val="000000"/>
                        </a:solidFill>
                        <a:latin typeface="Calibri"/>
                      </a:endParaRPr>
                    </a:p>
                  </a:txBody>
                  <a:tcPr marL="5310" marR="5310" marT="5310" marB="0" anchor="b">
                    <a:lnL>
                      <a:noFill/>
                    </a:lnL>
                    <a:lnR w="6350" cap="flat" cmpd="sng" algn="ctr">
                      <a:solidFill>
                        <a:srgbClr val="254061"/>
                      </a:solidFill>
                      <a:prstDash val="solid"/>
                      <a:round/>
                      <a:headEnd type="none" w="med" len="med"/>
                      <a:tailEnd type="none" w="med" len="med"/>
                    </a:lnR>
                    <a:lnT>
                      <a:noFill/>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Strongly 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smtClean="0">
                          <a:solidFill>
                            <a:srgbClr val="254061"/>
                          </a:solidFill>
                          <a:latin typeface="Calibri"/>
                        </a:rPr>
                        <a:t>Don't </a:t>
                      </a:r>
                      <a:r>
                        <a:rPr lang="en-GB" sz="1400" b="1" i="0" u="none" strike="noStrike" dirty="0">
                          <a:solidFill>
                            <a:srgbClr val="254061"/>
                          </a:solidFill>
                          <a:latin typeface="Calibri"/>
                        </a:rPr>
                        <a:t>Mind</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Disagree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Strongly Disagree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fontAlgn="b"/>
                      <a:r>
                        <a:rPr lang="en-GB" sz="1400" b="1" i="0" u="none" strike="noStrike">
                          <a:solidFill>
                            <a:srgbClr val="254061"/>
                          </a:solidFill>
                          <a:latin typeface="Calibri"/>
                        </a:rPr>
                        <a:t>I have recently read ‘The Highway Code.’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chemeClr val="bg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fontAlgn="b"/>
                      <a:r>
                        <a:rPr lang="en-GB" sz="1400" b="1" i="0" u="none" strike="noStrike">
                          <a:solidFill>
                            <a:srgbClr val="254061"/>
                          </a:solidFill>
                          <a:latin typeface="Calibri"/>
                        </a:rPr>
                        <a:t>Pedestrians and cyclists do not need to read ‘The Highway Code’.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chemeClr val="bg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fontAlgn="b"/>
                      <a:r>
                        <a:rPr lang="en-GB" sz="1400" b="1" i="0" u="none" strike="noStrike" dirty="0">
                          <a:solidFill>
                            <a:srgbClr val="254061"/>
                          </a:solidFill>
                          <a:latin typeface="Calibri"/>
                        </a:rPr>
                        <a:t>Knowledge of ‘The Highway Code’ is essential to safe driving.</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chemeClr val="bg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fontAlgn="b"/>
                      <a:r>
                        <a:rPr lang="en-GB" sz="1400" b="1" i="0" u="none" strike="noStrike">
                          <a:solidFill>
                            <a:srgbClr val="254061"/>
                          </a:solidFill>
                          <a:latin typeface="Calibri"/>
                        </a:rPr>
                        <a:t>I know the meaning of most road signs.</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chemeClr val="bg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fontAlgn="b"/>
                      <a:r>
                        <a:rPr lang="en-GB" sz="1400" b="1" i="0" u="none" strike="noStrike" dirty="0">
                          <a:solidFill>
                            <a:srgbClr val="254061"/>
                          </a:solidFill>
                          <a:latin typeface="Calibri"/>
                        </a:rPr>
                        <a:t>‘The Highway Code’ is an important part of The Driving Test.</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chemeClr val="bg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ction Button: Movie 2">
            <a:hlinkClick r:id="rId3" highlightClick="1"/>
          </p:cNvPr>
          <p:cNvSpPr/>
          <p:nvPr/>
        </p:nvSpPr>
        <p:spPr>
          <a:xfrm>
            <a:off x="2883877" y="2574388"/>
            <a:ext cx="2757268" cy="1617784"/>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457200" y="887163"/>
            <a:ext cx="8686800" cy="707886"/>
          </a:xfrm>
          <a:prstGeom prst="rect">
            <a:avLst/>
          </a:prstGeom>
          <a:noFill/>
        </p:spPr>
        <p:txBody>
          <a:bodyPr wrap="square" rtlCol="0">
            <a:spAutoFit/>
          </a:bodyPr>
          <a:lstStyle/>
          <a:p>
            <a:r>
              <a:rPr lang="en-US" sz="4000" b="1" dirty="0" smtClean="0">
                <a:solidFill>
                  <a:srgbClr val="254061"/>
                </a:solidFill>
                <a:latin typeface="Helvetica Neue"/>
                <a:cs typeface="Helvetica Neue"/>
              </a:rPr>
              <a:t>Video</a:t>
            </a:r>
            <a:endParaRPr lang="en-US" sz="4000" b="1" dirty="0">
              <a:solidFill>
                <a:srgbClr val="254061"/>
              </a:solidFill>
              <a:latin typeface="Helvetica Neue"/>
              <a:cs typeface="Helvetica Neu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457200" y="887163"/>
            <a:ext cx="8686800" cy="707886"/>
          </a:xfrm>
          <a:prstGeom prst="rect">
            <a:avLst/>
          </a:prstGeom>
          <a:noFill/>
        </p:spPr>
        <p:txBody>
          <a:bodyPr wrap="square" rtlCol="0">
            <a:spAutoFit/>
          </a:bodyPr>
          <a:lstStyle/>
          <a:p>
            <a:r>
              <a:rPr lang="en-US" sz="4000" b="1" dirty="0" smtClean="0">
                <a:solidFill>
                  <a:srgbClr val="254061"/>
                </a:solidFill>
                <a:latin typeface="Helvetica Neue"/>
                <a:cs typeface="Helvetica Neue"/>
              </a:rPr>
              <a:t>Discussion</a:t>
            </a:r>
            <a:endParaRPr lang="en-US" sz="4000" b="1" dirty="0">
              <a:solidFill>
                <a:srgbClr val="254061"/>
              </a:solidFill>
              <a:latin typeface="Helvetica Neue"/>
              <a:cs typeface="Helvetica Neue"/>
            </a:endParaRPr>
          </a:p>
        </p:txBody>
      </p:sp>
      <p:sp>
        <p:nvSpPr>
          <p:cNvPr id="5" name="Text Box 3"/>
          <p:cNvSpPr txBox="1">
            <a:spLocks noChangeArrowheads="1"/>
          </p:cNvSpPr>
          <p:nvPr/>
        </p:nvSpPr>
        <p:spPr bwMode="auto">
          <a:xfrm>
            <a:off x="457200" y="2194560"/>
            <a:ext cx="5715000" cy="3140075"/>
          </a:xfrm>
          <a:prstGeom prst="rect">
            <a:avLst/>
          </a:prstGeom>
          <a:noFill/>
          <a:ln w="9525">
            <a:noFill/>
            <a:miter lim="800000"/>
            <a:headEnd/>
            <a:tailEnd/>
          </a:ln>
        </p:spPr>
        <p:txBody>
          <a:bodyPr>
            <a:spAutoFit/>
          </a:bodyPr>
          <a:lstStyle/>
          <a:p>
            <a:pPr>
              <a:spcBef>
                <a:spcPct val="50000"/>
              </a:spcBef>
            </a:pPr>
            <a:r>
              <a:rPr lang="en-US" sz="2000" dirty="0">
                <a:solidFill>
                  <a:schemeClr val="accent1">
                    <a:lumMod val="50000"/>
                  </a:schemeClr>
                </a:solidFill>
                <a:latin typeface="Helvetica Neue"/>
                <a:ea typeface="ＭＳ Ｐゴシック" pitchFamily="-32" charset="-128"/>
              </a:rPr>
              <a:t>Who was at fault?</a:t>
            </a:r>
          </a:p>
          <a:p>
            <a:pPr>
              <a:spcBef>
                <a:spcPct val="50000"/>
              </a:spcBef>
            </a:pPr>
            <a:endParaRPr lang="en-US" sz="2000" dirty="0">
              <a:solidFill>
                <a:schemeClr val="accent1">
                  <a:lumMod val="50000"/>
                </a:schemeClr>
              </a:solidFill>
              <a:latin typeface="Helvetica Neue"/>
              <a:ea typeface="ＭＳ Ｐゴシック" pitchFamily="-32" charset="-128"/>
            </a:endParaRPr>
          </a:p>
          <a:p>
            <a:pPr>
              <a:spcBef>
                <a:spcPct val="50000"/>
              </a:spcBef>
            </a:pPr>
            <a:r>
              <a:rPr lang="en-US" sz="2000" dirty="0">
                <a:solidFill>
                  <a:schemeClr val="accent1">
                    <a:lumMod val="50000"/>
                  </a:schemeClr>
                </a:solidFill>
                <a:latin typeface="Helvetica Neue"/>
                <a:ea typeface="ＭＳ Ｐゴシック" pitchFamily="-32" charset="-128"/>
              </a:rPr>
              <a:t>Should he have been using his mobile phone?</a:t>
            </a:r>
          </a:p>
          <a:p>
            <a:pPr>
              <a:spcBef>
                <a:spcPct val="50000"/>
              </a:spcBef>
            </a:pPr>
            <a:endParaRPr lang="en-US" sz="2000" dirty="0">
              <a:solidFill>
                <a:schemeClr val="accent1">
                  <a:lumMod val="50000"/>
                </a:schemeClr>
              </a:solidFill>
              <a:latin typeface="Helvetica Neue"/>
              <a:ea typeface="ＭＳ Ｐゴシック" pitchFamily="-32" charset="-128"/>
            </a:endParaRPr>
          </a:p>
          <a:p>
            <a:pPr>
              <a:spcBef>
                <a:spcPct val="50000"/>
              </a:spcBef>
            </a:pPr>
            <a:r>
              <a:rPr lang="en-US" sz="2000" dirty="0">
                <a:solidFill>
                  <a:schemeClr val="accent1">
                    <a:lumMod val="50000"/>
                  </a:schemeClr>
                </a:solidFill>
                <a:latin typeface="Helvetica Neue"/>
                <a:ea typeface="ＭＳ Ｐゴシック" pitchFamily="-32" charset="-128"/>
              </a:rPr>
              <a:t>What could he have done differently?</a:t>
            </a:r>
          </a:p>
          <a:p>
            <a:pPr>
              <a:spcBef>
                <a:spcPct val="50000"/>
              </a:spcBef>
            </a:pPr>
            <a:endParaRPr lang="en-US" sz="2000" dirty="0">
              <a:solidFill>
                <a:schemeClr val="accent1">
                  <a:lumMod val="50000"/>
                </a:schemeClr>
              </a:solidFill>
              <a:latin typeface="Helvetica Neue"/>
              <a:ea typeface="ＭＳ Ｐゴシック" pitchFamily="-32" charset="-128"/>
            </a:endParaRPr>
          </a:p>
          <a:p>
            <a:pPr>
              <a:spcBef>
                <a:spcPct val="50000"/>
              </a:spcBef>
            </a:pPr>
            <a:r>
              <a:rPr lang="en-US" sz="2000" dirty="0">
                <a:solidFill>
                  <a:schemeClr val="accent1">
                    <a:lumMod val="50000"/>
                  </a:schemeClr>
                </a:solidFill>
                <a:latin typeface="Helvetica Neue"/>
                <a:ea typeface="ＭＳ Ｐゴシック" pitchFamily="-32" charset="-128"/>
              </a:rPr>
              <a:t>What are the consequences for all involved?</a:t>
            </a:r>
            <a:endParaRPr lang="en-US" dirty="0">
              <a:solidFill>
                <a:schemeClr val="accent1">
                  <a:lumMod val="50000"/>
                </a:schemeClr>
              </a:solidFill>
              <a:latin typeface="Helvetica Neue"/>
              <a:ea typeface="ＭＳ Ｐゴシック" pitchFamily="-32" charset="-128"/>
            </a:endParaRPr>
          </a:p>
        </p:txBody>
      </p:sp>
      <p:sp>
        <p:nvSpPr>
          <p:cNvPr id="6" name="Oval Callout 5"/>
          <p:cNvSpPr/>
          <p:nvPr/>
        </p:nvSpPr>
        <p:spPr>
          <a:xfrm>
            <a:off x="6372665" y="2194560"/>
            <a:ext cx="2025747" cy="1083212"/>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Callout 7"/>
          <p:cNvSpPr/>
          <p:nvPr/>
        </p:nvSpPr>
        <p:spPr>
          <a:xfrm>
            <a:off x="7356232" y="3546231"/>
            <a:ext cx="1296572" cy="757310"/>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169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887163"/>
            <a:ext cx="8686800" cy="646331"/>
          </a:xfrm>
          <a:prstGeom prst="rect">
            <a:avLst/>
          </a:prstGeom>
          <a:noFill/>
        </p:spPr>
        <p:txBody>
          <a:bodyPr wrap="square" rtlCol="0">
            <a:spAutoFit/>
          </a:bodyPr>
          <a:lstStyle/>
          <a:p>
            <a:r>
              <a:rPr lang="en-US" sz="3600" b="1" dirty="0" smtClean="0">
                <a:solidFill>
                  <a:srgbClr val="254061"/>
                </a:solidFill>
                <a:latin typeface="Helvetica Neue"/>
                <a:cs typeface="Helvetica Neue"/>
              </a:rPr>
              <a:t>Pedestrian Distractions</a:t>
            </a:r>
            <a:endParaRPr lang="en-US" sz="3600" b="1" dirty="0">
              <a:solidFill>
                <a:srgbClr val="254061"/>
              </a:solidFill>
              <a:latin typeface="Helvetica Neue"/>
              <a:cs typeface="Helvetica Neue"/>
            </a:endParaRPr>
          </a:p>
        </p:txBody>
      </p:sp>
      <p:sp>
        <p:nvSpPr>
          <p:cNvPr id="4" name="Text Box 3"/>
          <p:cNvSpPr txBox="1">
            <a:spLocks noChangeArrowheads="1"/>
          </p:cNvSpPr>
          <p:nvPr/>
        </p:nvSpPr>
        <p:spPr bwMode="auto">
          <a:xfrm>
            <a:off x="457200" y="2121242"/>
            <a:ext cx="5715000" cy="3140075"/>
          </a:xfrm>
          <a:prstGeom prst="rect">
            <a:avLst/>
          </a:prstGeom>
          <a:noFill/>
          <a:ln w="9525">
            <a:noFill/>
            <a:miter lim="800000"/>
            <a:headEnd/>
            <a:tailEnd/>
          </a:ln>
        </p:spPr>
        <p:txBody>
          <a:bodyPr>
            <a:spAutoFit/>
          </a:bodyPr>
          <a:lstStyle/>
          <a:p>
            <a:pPr>
              <a:spcBef>
                <a:spcPct val="50000"/>
              </a:spcBef>
            </a:pPr>
            <a:r>
              <a:rPr lang="en-US" sz="2000" dirty="0">
                <a:solidFill>
                  <a:schemeClr val="accent1">
                    <a:lumMod val="50000"/>
                  </a:schemeClr>
                </a:solidFill>
                <a:latin typeface="Helvetica Neue"/>
                <a:ea typeface="ＭＳ Ｐゴシック" pitchFamily="-32" charset="-128"/>
              </a:rPr>
              <a:t>Headphones</a:t>
            </a:r>
          </a:p>
          <a:p>
            <a:pPr>
              <a:spcBef>
                <a:spcPct val="50000"/>
              </a:spcBef>
            </a:pPr>
            <a:endParaRPr lang="en-US" sz="2000" dirty="0">
              <a:solidFill>
                <a:schemeClr val="accent1">
                  <a:lumMod val="50000"/>
                </a:schemeClr>
              </a:solidFill>
              <a:latin typeface="Helvetica Neue"/>
              <a:ea typeface="ＭＳ Ｐゴシック" pitchFamily="-32" charset="-128"/>
            </a:endParaRPr>
          </a:p>
          <a:p>
            <a:pPr>
              <a:spcBef>
                <a:spcPct val="50000"/>
              </a:spcBef>
            </a:pPr>
            <a:r>
              <a:rPr lang="en-US" sz="2000" dirty="0">
                <a:solidFill>
                  <a:schemeClr val="accent1">
                    <a:lumMod val="50000"/>
                  </a:schemeClr>
                </a:solidFill>
                <a:latin typeface="Helvetica Neue"/>
                <a:ea typeface="ＭＳ Ｐゴシック" pitchFamily="-32" charset="-128"/>
              </a:rPr>
              <a:t>Friends</a:t>
            </a:r>
          </a:p>
          <a:p>
            <a:pPr>
              <a:spcBef>
                <a:spcPct val="50000"/>
              </a:spcBef>
            </a:pPr>
            <a:endParaRPr lang="en-US" sz="2000" dirty="0">
              <a:solidFill>
                <a:schemeClr val="accent1">
                  <a:lumMod val="50000"/>
                </a:schemeClr>
              </a:solidFill>
              <a:latin typeface="Helvetica Neue"/>
              <a:ea typeface="ＭＳ Ｐゴシック" pitchFamily="-32" charset="-128"/>
            </a:endParaRPr>
          </a:p>
          <a:p>
            <a:pPr>
              <a:spcBef>
                <a:spcPct val="50000"/>
              </a:spcBef>
            </a:pPr>
            <a:r>
              <a:rPr lang="en-US" sz="2000" dirty="0">
                <a:solidFill>
                  <a:schemeClr val="accent1">
                    <a:lumMod val="50000"/>
                  </a:schemeClr>
                </a:solidFill>
                <a:latin typeface="Helvetica Neue"/>
                <a:ea typeface="ＭＳ Ｐゴシック" pitchFamily="-32" charset="-128"/>
              </a:rPr>
              <a:t>Your mood</a:t>
            </a:r>
          </a:p>
          <a:p>
            <a:pPr>
              <a:spcBef>
                <a:spcPct val="50000"/>
              </a:spcBef>
            </a:pPr>
            <a:endParaRPr lang="en-US" sz="2000" dirty="0">
              <a:solidFill>
                <a:schemeClr val="accent1">
                  <a:lumMod val="50000"/>
                </a:schemeClr>
              </a:solidFill>
              <a:latin typeface="Helvetica Neue"/>
              <a:ea typeface="ＭＳ Ｐゴシック" pitchFamily="-32" charset="-128"/>
            </a:endParaRPr>
          </a:p>
          <a:p>
            <a:pPr>
              <a:spcBef>
                <a:spcPct val="50000"/>
              </a:spcBef>
            </a:pPr>
            <a:r>
              <a:rPr lang="en-US" sz="2000" dirty="0">
                <a:solidFill>
                  <a:schemeClr val="accent1">
                    <a:lumMod val="50000"/>
                  </a:schemeClr>
                </a:solidFill>
                <a:latin typeface="Helvetica Neue"/>
                <a:ea typeface="ＭＳ Ｐゴシック" pitchFamily="-32" charset="-128"/>
              </a:rPr>
              <a:t>Can you think of any others?</a:t>
            </a:r>
            <a:endParaRPr lang="en-US" dirty="0">
              <a:solidFill>
                <a:schemeClr val="accent1">
                  <a:lumMod val="50000"/>
                </a:schemeClr>
              </a:solidFill>
              <a:latin typeface="Helvetica Neue"/>
              <a:ea typeface="ＭＳ Ｐゴシック" pitchFamily="-32" charset="-128"/>
            </a:endParaRPr>
          </a:p>
        </p:txBody>
      </p:sp>
      <p:pic>
        <p:nvPicPr>
          <p:cNvPr id="5" name="Picture 2"/>
          <p:cNvPicPr>
            <a:picLocks noChangeAspect="1" noChangeArrowheads="1"/>
          </p:cNvPicPr>
          <p:nvPr/>
        </p:nvPicPr>
        <p:blipFill>
          <a:blip r:embed="rId4"/>
          <a:srcRect/>
          <a:stretch>
            <a:fillRect/>
          </a:stretch>
        </p:blipFill>
        <p:spPr bwMode="auto">
          <a:xfrm>
            <a:off x="4572000" y="2028825"/>
            <a:ext cx="2828925" cy="280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633047" y="2029126"/>
            <a:ext cx="7906043" cy="2771108"/>
          </a:xfrm>
          <a:prstGeom prst="rect">
            <a:avLst/>
          </a:prstGeom>
          <a:noFill/>
          <a:ln w="9525">
            <a:noFill/>
            <a:miter lim="800000"/>
            <a:headEnd/>
            <a:tailEnd/>
          </a:ln>
        </p:spPr>
      </p:pic>
      <p:sp>
        <p:nvSpPr>
          <p:cNvPr id="4" name="TextBox 3"/>
          <p:cNvSpPr txBox="1"/>
          <p:nvPr/>
        </p:nvSpPr>
        <p:spPr>
          <a:xfrm>
            <a:off x="457200" y="887163"/>
            <a:ext cx="8686800" cy="646331"/>
          </a:xfrm>
          <a:prstGeom prst="rect">
            <a:avLst/>
          </a:prstGeom>
          <a:noFill/>
        </p:spPr>
        <p:txBody>
          <a:bodyPr wrap="square" rtlCol="0">
            <a:spAutoFit/>
          </a:bodyPr>
          <a:lstStyle/>
          <a:p>
            <a:r>
              <a:rPr lang="en-US" sz="3600" b="1" dirty="0" smtClean="0">
                <a:solidFill>
                  <a:srgbClr val="254061"/>
                </a:solidFill>
                <a:latin typeface="Helvetica Neue"/>
                <a:cs typeface="Helvetica Neue"/>
              </a:rPr>
              <a:t>Other Road Users</a:t>
            </a:r>
            <a:endParaRPr lang="en-US" sz="3600" b="1" dirty="0">
              <a:solidFill>
                <a:srgbClr val="254061"/>
              </a:solidFill>
              <a:latin typeface="Helvetica Neue"/>
              <a:cs typeface="Helvetica Neue"/>
            </a:endParaRPr>
          </a:p>
        </p:txBody>
      </p:sp>
      <p:sp>
        <p:nvSpPr>
          <p:cNvPr id="5" name="Text Box 3"/>
          <p:cNvSpPr txBox="1">
            <a:spLocks noChangeArrowheads="1"/>
          </p:cNvSpPr>
          <p:nvPr/>
        </p:nvSpPr>
        <p:spPr bwMode="auto">
          <a:xfrm>
            <a:off x="995290" y="4653136"/>
            <a:ext cx="1524000" cy="523220"/>
          </a:xfrm>
          <a:prstGeom prst="rect">
            <a:avLst/>
          </a:prstGeom>
          <a:noFill/>
          <a:ln w="9525">
            <a:noFill/>
            <a:miter lim="800000"/>
            <a:headEnd/>
            <a:tailEnd/>
          </a:ln>
        </p:spPr>
        <p:txBody>
          <a:bodyPr>
            <a:spAutoFit/>
          </a:bodyPr>
          <a:lstStyle/>
          <a:p>
            <a:pPr algn="ctr">
              <a:spcBef>
                <a:spcPct val="50000"/>
              </a:spcBef>
            </a:pPr>
            <a:r>
              <a:rPr lang="en-US" sz="2800" b="1" dirty="0">
                <a:solidFill>
                  <a:srgbClr val="254061"/>
                </a:solidFill>
                <a:ea typeface="ＭＳ Ｐゴシック" pitchFamily="-32" charset="-128"/>
              </a:rPr>
              <a:t>Cyclists</a:t>
            </a:r>
          </a:p>
        </p:txBody>
      </p:sp>
      <p:sp>
        <p:nvSpPr>
          <p:cNvPr id="6" name="Text Box 3"/>
          <p:cNvSpPr txBox="1">
            <a:spLocks noChangeArrowheads="1"/>
          </p:cNvSpPr>
          <p:nvPr/>
        </p:nvSpPr>
        <p:spPr bwMode="auto">
          <a:xfrm>
            <a:off x="3586090" y="4653136"/>
            <a:ext cx="2362200" cy="523220"/>
          </a:xfrm>
          <a:prstGeom prst="rect">
            <a:avLst/>
          </a:prstGeom>
          <a:noFill/>
          <a:ln w="9525">
            <a:noFill/>
            <a:miter lim="800000"/>
            <a:headEnd/>
            <a:tailEnd/>
          </a:ln>
        </p:spPr>
        <p:txBody>
          <a:bodyPr>
            <a:spAutoFit/>
          </a:bodyPr>
          <a:lstStyle/>
          <a:p>
            <a:pPr algn="ctr">
              <a:spcBef>
                <a:spcPct val="50000"/>
              </a:spcBef>
            </a:pPr>
            <a:r>
              <a:rPr lang="en-US" sz="2800" b="1" dirty="0">
                <a:solidFill>
                  <a:srgbClr val="254061"/>
                </a:solidFill>
                <a:ea typeface="ＭＳ Ｐゴシック" pitchFamily="-32" charset="-128"/>
              </a:rPr>
              <a:t>Motorcyclists</a:t>
            </a:r>
          </a:p>
        </p:txBody>
      </p:sp>
      <p:sp>
        <p:nvSpPr>
          <p:cNvPr id="7" name="Text Box 3"/>
          <p:cNvSpPr txBox="1">
            <a:spLocks noChangeArrowheads="1"/>
          </p:cNvSpPr>
          <p:nvPr/>
        </p:nvSpPr>
        <p:spPr bwMode="auto">
          <a:xfrm>
            <a:off x="6635262" y="4653136"/>
            <a:ext cx="1524000" cy="523220"/>
          </a:xfrm>
          <a:prstGeom prst="rect">
            <a:avLst/>
          </a:prstGeom>
          <a:noFill/>
          <a:ln w="9525">
            <a:noFill/>
            <a:miter lim="800000"/>
            <a:headEnd/>
            <a:tailEnd/>
          </a:ln>
        </p:spPr>
        <p:txBody>
          <a:bodyPr>
            <a:spAutoFit/>
          </a:bodyPr>
          <a:lstStyle/>
          <a:p>
            <a:pPr algn="ctr">
              <a:spcBef>
                <a:spcPct val="50000"/>
              </a:spcBef>
            </a:pPr>
            <a:r>
              <a:rPr lang="en-US" sz="2800" b="1" dirty="0">
                <a:solidFill>
                  <a:srgbClr val="254061"/>
                </a:solidFill>
                <a:ea typeface="ＭＳ Ｐゴシック" pitchFamily="-32" charset="-128"/>
              </a:rPr>
              <a:t>Drivers</a:t>
            </a:r>
          </a:p>
        </p:txBody>
      </p:sp>
      <p:sp>
        <p:nvSpPr>
          <p:cNvPr id="8" name="Text Box 3"/>
          <p:cNvSpPr txBox="1">
            <a:spLocks noChangeArrowheads="1"/>
          </p:cNvSpPr>
          <p:nvPr/>
        </p:nvSpPr>
        <p:spPr bwMode="auto">
          <a:xfrm>
            <a:off x="827584" y="1844460"/>
            <a:ext cx="7467600" cy="369332"/>
          </a:xfrm>
          <a:prstGeom prst="rect">
            <a:avLst/>
          </a:prstGeom>
          <a:noFill/>
          <a:ln w="9525">
            <a:noFill/>
            <a:miter lim="800000"/>
            <a:headEnd/>
            <a:tailEnd/>
          </a:ln>
        </p:spPr>
        <p:txBody>
          <a:bodyPr>
            <a:spAutoFit/>
          </a:bodyPr>
          <a:lstStyle/>
          <a:p>
            <a:pPr algn="ctr">
              <a:spcBef>
                <a:spcPct val="50000"/>
              </a:spcBef>
            </a:pPr>
            <a:r>
              <a:rPr lang="en-US" b="1" dirty="0">
                <a:solidFill>
                  <a:srgbClr val="254061"/>
                </a:solidFill>
                <a:latin typeface="Arial" pitchFamily="34" charset="0"/>
                <a:ea typeface="ＭＳ Ｐゴシック" pitchFamily="-32" charset="-128"/>
                <a:cs typeface="Arial" pitchFamily="34" charset="0"/>
              </a:rPr>
              <a:t>What other road users may be distracted?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a:srcRect l="13721" t="15192" r="13622" b="20192"/>
          <a:stretch>
            <a:fillRect/>
          </a:stretch>
        </p:blipFill>
        <p:spPr bwMode="auto">
          <a:xfrm>
            <a:off x="393896" y="2025747"/>
            <a:ext cx="8426548" cy="4213275"/>
          </a:xfrm>
          <a:prstGeom prst="rect">
            <a:avLst/>
          </a:prstGeom>
          <a:noFill/>
          <a:ln w="9525">
            <a:noFill/>
            <a:miter lim="800000"/>
            <a:headEnd/>
            <a:tailEnd/>
          </a:ln>
        </p:spPr>
      </p:pic>
      <p:sp>
        <p:nvSpPr>
          <p:cNvPr id="4" name="TextBox 3"/>
          <p:cNvSpPr txBox="1"/>
          <p:nvPr/>
        </p:nvSpPr>
        <p:spPr>
          <a:xfrm>
            <a:off x="393896" y="1179550"/>
            <a:ext cx="8686800" cy="584775"/>
          </a:xfrm>
          <a:prstGeom prst="rect">
            <a:avLst/>
          </a:prstGeom>
          <a:noFill/>
        </p:spPr>
        <p:txBody>
          <a:bodyPr wrap="square" rtlCol="0">
            <a:spAutoFit/>
          </a:bodyPr>
          <a:lstStyle/>
          <a:p>
            <a:r>
              <a:rPr lang="en-US" sz="3200" b="1" dirty="0" smtClean="0">
                <a:solidFill>
                  <a:srgbClr val="254061"/>
                </a:solidFill>
                <a:latin typeface="Helvetica Neue"/>
                <a:cs typeface="Helvetica Neue"/>
              </a:rPr>
              <a:t>Pay Attention or Pay the Price</a:t>
            </a:r>
            <a:endParaRPr lang="en-US" sz="3200" b="1" dirty="0">
              <a:solidFill>
                <a:srgbClr val="254061"/>
              </a:solidFill>
              <a:latin typeface="Helvetica Neue"/>
              <a:cs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4" descr="C:\Users\temp-lappinn\Documents\slide6.jpg">
            <a:hlinkClick r:id="rId4"/>
          </p:cNvPr>
          <p:cNvPicPr>
            <a:picLocks noChangeAspect="1" noChangeArrowheads="1"/>
          </p:cNvPicPr>
          <p:nvPr/>
        </p:nvPicPr>
        <p:blipFill>
          <a:blip r:embed="rId5"/>
          <a:srcRect b="57768"/>
          <a:stretch>
            <a:fillRect/>
          </a:stretch>
        </p:blipFill>
        <p:spPr bwMode="auto">
          <a:xfrm>
            <a:off x="1389212" y="2047171"/>
            <a:ext cx="5787910" cy="1329075"/>
          </a:xfrm>
          <a:prstGeom prst="rect">
            <a:avLst/>
          </a:prstGeom>
          <a:noFill/>
          <a:ln w="9525">
            <a:noFill/>
            <a:miter lim="800000"/>
            <a:headEnd/>
            <a:tailEnd/>
          </a:ln>
        </p:spPr>
      </p:pic>
      <p:sp>
        <p:nvSpPr>
          <p:cNvPr id="5" name="TextBox 4"/>
          <p:cNvSpPr txBox="1"/>
          <p:nvPr/>
        </p:nvSpPr>
        <p:spPr>
          <a:xfrm>
            <a:off x="675248" y="887163"/>
            <a:ext cx="8468751" cy="646331"/>
          </a:xfrm>
          <a:prstGeom prst="rect">
            <a:avLst/>
          </a:prstGeom>
          <a:noFill/>
        </p:spPr>
        <p:txBody>
          <a:bodyPr wrap="square" rtlCol="0">
            <a:spAutoFit/>
          </a:bodyPr>
          <a:lstStyle/>
          <a:p>
            <a:r>
              <a:rPr lang="en-US" sz="3600" b="1" dirty="0" smtClean="0">
                <a:solidFill>
                  <a:srgbClr val="254061"/>
                </a:solidFill>
                <a:latin typeface="Helvetica Neue"/>
                <a:cs typeface="Helvetica Neue"/>
              </a:rPr>
              <a:t>Video</a:t>
            </a:r>
            <a:endParaRPr lang="en-US" sz="3600" b="1" dirty="0">
              <a:solidFill>
                <a:srgbClr val="254061"/>
              </a:solidFill>
              <a:latin typeface="Helvetica Neue"/>
              <a:cs typeface="Helvetica Neue"/>
            </a:endParaRPr>
          </a:p>
        </p:txBody>
      </p:sp>
      <p:pic>
        <p:nvPicPr>
          <p:cNvPr id="6" name="Picture 4" descr="C:\Users\temp-lappinn\Documents\slide6.jpg">
            <a:hlinkClick r:id="rId4"/>
          </p:cNvPr>
          <p:cNvPicPr>
            <a:picLocks noChangeAspect="1" noChangeArrowheads="1"/>
          </p:cNvPicPr>
          <p:nvPr/>
        </p:nvPicPr>
        <p:blipFill>
          <a:blip r:embed="rId5"/>
          <a:srcRect t="44727" r="66173"/>
          <a:stretch>
            <a:fillRect/>
          </a:stretch>
        </p:blipFill>
        <p:spPr bwMode="auto">
          <a:xfrm>
            <a:off x="1389212" y="3564630"/>
            <a:ext cx="2181528" cy="1916325"/>
          </a:xfrm>
          <a:prstGeom prst="rect">
            <a:avLst/>
          </a:prstGeom>
          <a:noFill/>
          <a:ln w="9525">
            <a:noFill/>
            <a:miter lim="800000"/>
            <a:headEnd/>
            <a:tailEnd/>
          </a:ln>
        </p:spPr>
      </p:pic>
      <p:sp>
        <p:nvSpPr>
          <p:cNvPr id="7" name="Action Button: Movie 6">
            <a:hlinkClick r:id="rId6" highlightClick="1"/>
          </p:cNvPr>
          <p:cNvSpPr/>
          <p:nvPr/>
        </p:nvSpPr>
        <p:spPr>
          <a:xfrm>
            <a:off x="3812345" y="3564630"/>
            <a:ext cx="3364777" cy="1916325"/>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39552" y="1019829"/>
            <a:ext cx="5346898" cy="584775"/>
          </a:xfrm>
          <a:prstGeom prst="rect">
            <a:avLst/>
          </a:prstGeom>
          <a:noFill/>
        </p:spPr>
        <p:txBody>
          <a:bodyPr wrap="square" rtlCol="0">
            <a:spAutoFit/>
          </a:bodyPr>
          <a:lstStyle/>
          <a:p>
            <a:r>
              <a:rPr lang="en-GB" sz="3200" b="1" dirty="0" smtClean="0">
                <a:solidFill>
                  <a:schemeClr val="accent1">
                    <a:lumMod val="50000"/>
                  </a:schemeClr>
                </a:solidFill>
              </a:rPr>
              <a:t>Post Evaluation- Distractions</a:t>
            </a:r>
            <a:endParaRPr lang="en-GB" sz="3200" b="1" dirty="0">
              <a:solidFill>
                <a:schemeClr val="accent1">
                  <a:lumMod val="50000"/>
                </a:schemeClr>
              </a:solidFill>
            </a:endParaRPr>
          </a:p>
        </p:txBody>
      </p:sp>
      <p:graphicFrame>
        <p:nvGraphicFramePr>
          <p:cNvPr id="12" name="Table 11"/>
          <p:cNvGraphicFramePr>
            <a:graphicFrameLocks noGrp="1"/>
          </p:cNvGraphicFramePr>
          <p:nvPr/>
        </p:nvGraphicFramePr>
        <p:xfrm>
          <a:off x="539552" y="2073846"/>
          <a:ext cx="8064896" cy="4536504"/>
        </p:xfrm>
        <a:graphic>
          <a:graphicData uri="http://schemas.openxmlformats.org/drawingml/2006/table">
            <a:tbl>
              <a:tblPr/>
              <a:tblGrid>
                <a:gridCol w="2866271"/>
                <a:gridCol w="1039725"/>
                <a:gridCol w="1039725"/>
                <a:gridCol w="1039725"/>
                <a:gridCol w="1039725"/>
                <a:gridCol w="1039725"/>
              </a:tblGrid>
              <a:tr h="756084">
                <a:tc>
                  <a:txBody>
                    <a:bodyPr/>
                    <a:lstStyle/>
                    <a:p>
                      <a:pPr algn="l" fontAlgn="b"/>
                      <a:endParaRPr lang="en-GB" sz="1400" b="0" i="0" u="none" strike="noStrike" dirty="0">
                        <a:solidFill>
                          <a:srgbClr val="000000"/>
                        </a:solidFill>
                        <a:latin typeface="Calibri"/>
                      </a:endParaRPr>
                    </a:p>
                  </a:txBody>
                  <a:tcPr marL="5310" marR="5310" marT="5310" marB="0" anchor="b">
                    <a:lnL>
                      <a:noFill/>
                    </a:lnL>
                    <a:lnR w="6350" cap="flat" cmpd="sng" algn="ctr">
                      <a:solidFill>
                        <a:srgbClr val="254061"/>
                      </a:solidFill>
                      <a:prstDash val="solid"/>
                      <a:round/>
                      <a:headEnd type="none" w="med" len="med"/>
                      <a:tailEnd type="none" w="med" len="med"/>
                    </a:lnR>
                    <a:lnT>
                      <a:noFill/>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Strongly 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smtClean="0">
                          <a:solidFill>
                            <a:srgbClr val="254061"/>
                          </a:solidFill>
                          <a:latin typeface="Calibri"/>
                        </a:rPr>
                        <a:t>Don't </a:t>
                      </a:r>
                      <a:r>
                        <a:rPr lang="en-GB" sz="1400" b="1" i="0" u="none" strike="noStrike" dirty="0">
                          <a:solidFill>
                            <a:srgbClr val="254061"/>
                          </a:solidFill>
                          <a:latin typeface="Calibri"/>
                        </a:rPr>
                        <a:t>Mind</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Disagree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Strongly Disagree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fontAlgn="b"/>
                      <a:r>
                        <a:rPr lang="en-GB" sz="1400" b="1" i="0" u="none" strike="noStrike">
                          <a:solidFill>
                            <a:srgbClr val="254061"/>
                          </a:solidFill>
                          <a:latin typeface="Calibri"/>
                        </a:rPr>
                        <a:t>I have recently read ‘The Highway Code.’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chemeClr val="bg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fontAlgn="b"/>
                      <a:r>
                        <a:rPr lang="en-GB" sz="1400" b="1" i="0" u="none" strike="noStrike">
                          <a:solidFill>
                            <a:srgbClr val="254061"/>
                          </a:solidFill>
                          <a:latin typeface="Calibri"/>
                        </a:rPr>
                        <a:t>Pedestrians and cyclists do not need to read ‘The Highway Code’.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chemeClr val="bg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fontAlgn="b"/>
                      <a:r>
                        <a:rPr lang="en-GB" sz="1400" b="1" i="0" u="none" strike="noStrike" dirty="0">
                          <a:solidFill>
                            <a:srgbClr val="254061"/>
                          </a:solidFill>
                          <a:latin typeface="Calibri"/>
                        </a:rPr>
                        <a:t>Knowledge of ‘The Highway Code’ is essential to safe driving.</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chemeClr val="bg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fontAlgn="b"/>
                      <a:r>
                        <a:rPr lang="en-GB" sz="1400" b="1" i="0" u="none" strike="noStrike">
                          <a:solidFill>
                            <a:srgbClr val="254061"/>
                          </a:solidFill>
                          <a:latin typeface="Calibri"/>
                        </a:rPr>
                        <a:t>I know the meaning of most road signs.</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chemeClr val="bg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fontAlgn="b"/>
                      <a:r>
                        <a:rPr lang="en-GB" sz="1400" b="1" i="0" u="none" strike="noStrike" dirty="0">
                          <a:solidFill>
                            <a:srgbClr val="254061"/>
                          </a:solidFill>
                          <a:latin typeface="Calibri"/>
                        </a:rPr>
                        <a:t>‘The Highway Code’ is an important part of The Driving Test.</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chemeClr val="bg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1389</Words>
  <Application>Microsoft Office PowerPoint</Application>
  <PresentationFormat>On-screen Show (4:3)</PresentationFormat>
  <Paragraphs>163</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Calibri</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mac2</dc:creator>
  <cp:lastModifiedBy>Christine Tolerton</cp:lastModifiedBy>
  <cp:revision>25</cp:revision>
  <dcterms:created xsi:type="dcterms:W3CDTF">2012-08-09T09:27:12Z</dcterms:created>
  <dcterms:modified xsi:type="dcterms:W3CDTF">2018-01-29T11:59:02Z</dcterms:modified>
</cp:coreProperties>
</file>