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62" r:id="rId4"/>
    <p:sldId id="263" r:id="rId5"/>
    <p:sldId id="264" r:id="rId6"/>
    <p:sldId id="265" r:id="rId7"/>
    <p:sldId id="266" r:id="rId8"/>
    <p:sldId id="260" r:id="rId9"/>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290" autoAdjust="0"/>
  </p:normalViewPr>
  <p:slideViewPr>
    <p:cSldViewPr>
      <p:cViewPr varScale="1">
        <p:scale>
          <a:sx n="45" d="100"/>
          <a:sy n="45" d="100"/>
        </p:scale>
        <p:origin x="2106"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6189B1DE-CE14-4C37-8527-D739A128E417}" type="datetimeFigureOut">
              <a:rPr lang="en-GB" smtClean="0"/>
              <a:t>29/01/2018</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B8C5A927-3890-4A33-8E51-F37E56E52AB7}" type="slidenum">
              <a:rPr lang="en-GB" smtClean="0"/>
              <a:t>‹#›</a:t>
            </a:fld>
            <a:endParaRPr lang="en-GB"/>
          </a:p>
        </p:txBody>
      </p:sp>
    </p:spTree>
    <p:extLst>
      <p:ext uri="{BB962C8B-B14F-4D97-AF65-F5344CB8AC3E}">
        <p14:creationId xmlns:p14="http://schemas.microsoft.com/office/powerpoint/2010/main" val="3783299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safeandsustainabletravel@infrastructure-ni.gov.uk"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mailto:safeandsustainabletravel@infrastructure-ni.gov.uk"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auto">
              <a:spcBef>
                <a:spcPts val="0"/>
              </a:spcBef>
              <a:spcAft>
                <a:spcPts val="0"/>
              </a:spcAft>
              <a:defRPr/>
            </a:pPr>
            <a:r>
              <a:rPr lang="en-GB" dirty="0" smtClean="0"/>
              <a:t>Bad attitudes and immaturity are the cause of many of the car crashes involving young people. </a:t>
            </a:r>
          </a:p>
          <a:p>
            <a:pPr fontAlgn="auto">
              <a:spcBef>
                <a:spcPts val="0"/>
              </a:spcBef>
              <a:spcAft>
                <a:spcPts val="0"/>
              </a:spcAft>
              <a:defRPr/>
            </a:pPr>
            <a:endParaRPr lang="en-GB" dirty="0" smtClean="0"/>
          </a:p>
          <a:p>
            <a:pPr fontAlgn="auto">
              <a:spcBef>
                <a:spcPts val="0"/>
              </a:spcBef>
              <a:spcAft>
                <a:spcPts val="0"/>
              </a:spcAft>
              <a:defRPr/>
            </a:pPr>
            <a:r>
              <a:rPr lang="en-GB" dirty="0" smtClean="0"/>
              <a:t>It is important to adopt a responsible attitude about driving. Remember that car drivers are controlling over 3,000 pounds of fast-moving metal, and they owe it to themselves, their passengers and other drivers, to drive responsibly. </a:t>
            </a:r>
          </a:p>
          <a:p>
            <a:pPr fontAlgn="auto">
              <a:spcBef>
                <a:spcPts val="0"/>
              </a:spcBef>
              <a:spcAft>
                <a:spcPts val="0"/>
              </a:spcAft>
              <a:defRPr/>
            </a:pPr>
            <a:endParaRPr lang="en-GB" dirty="0" smtClean="0"/>
          </a:p>
          <a:p>
            <a:pPr fontAlgn="auto">
              <a:spcBef>
                <a:spcPts val="0"/>
              </a:spcBef>
              <a:spcAft>
                <a:spcPts val="0"/>
              </a:spcAft>
              <a:defRPr/>
            </a:pPr>
            <a:r>
              <a:rPr lang="en-GB" dirty="0" smtClean="0"/>
              <a:t>So how can one hasten the process of maturity and the natural development of safer attitudes that should accompany this greater maturity.</a:t>
            </a:r>
          </a:p>
          <a:p>
            <a:pPr fontAlgn="auto">
              <a:spcBef>
                <a:spcPts val="0"/>
              </a:spcBef>
              <a:spcAft>
                <a:spcPts val="0"/>
              </a:spcAft>
              <a:defRPr/>
            </a:pPr>
            <a:endParaRPr lang="en-GB" dirty="0" smtClean="0"/>
          </a:p>
          <a:p>
            <a:pPr fontAlgn="auto">
              <a:spcBef>
                <a:spcPts val="0"/>
              </a:spcBef>
              <a:spcAft>
                <a:spcPts val="0"/>
              </a:spcAft>
              <a:defRPr/>
            </a:pPr>
            <a:r>
              <a:rPr lang="en-GB" dirty="0" smtClean="0"/>
              <a:t>Education and training should help with the process.</a:t>
            </a:r>
          </a:p>
          <a:p>
            <a:pPr fontAlgn="auto">
              <a:spcBef>
                <a:spcPts val="0"/>
              </a:spcBef>
              <a:spcAft>
                <a:spcPts val="0"/>
              </a:spcAft>
              <a:defRPr/>
            </a:pPr>
            <a:endParaRPr lang="en-GB" dirty="0" smtClean="0"/>
          </a:p>
          <a:p>
            <a:pPr fontAlgn="auto">
              <a:spcBef>
                <a:spcPts val="0"/>
              </a:spcBef>
              <a:spcAft>
                <a:spcPts val="0"/>
              </a:spcAft>
              <a:defRPr/>
            </a:pPr>
            <a:r>
              <a:rPr lang="en-GB" dirty="0" smtClean="0"/>
              <a:t>An appreciation of the relevant features of an individual’s psychology which influence attitudes should help. </a:t>
            </a:r>
            <a:endParaRPr lang="en-GB" dirty="0"/>
          </a:p>
        </p:txBody>
      </p:sp>
      <p:sp>
        <p:nvSpPr>
          <p:cNvPr id="4" name="Slide Number Placeholder 3"/>
          <p:cNvSpPr>
            <a:spLocks noGrp="1"/>
          </p:cNvSpPr>
          <p:nvPr>
            <p:ph type="sldNum" sz="quarter" idx="10"/>
          </p:nvPr>
        </p:nvSpPr>
        <p:spPr/>
        <p:txBody>
          <a:bodyPr/>
          <a:lstStyle/>
          <a:p>
            <a:fld id="{B8C5A927-3890-4A33-8E51-F37E56E52AB7}" type="slidenum">
              <a:rPr lang="en-GB" smtClean="0"/>
              <a:t>1</a:t>
            </a:fld>
            <a:endParaRPr lang="en-GB"/>
          </a:p>
        </p:txBody>
      </p:sp>
    </p:spTree>
    <p:extLst>
      <p:ext uri="{BB962C8B-B14F-4D97-AF65-F5344CB8AC3E}">
        <p14:creationId xmlns:p14="http://schemas.microsoft.com/office/powerpoint/2010/main" val="330523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A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If teachers could complete a hard copy of this and then return to Road Safety Promotion and Outreach Branch, Room G-31, Clarence Court, 10-18 Adelaide Street, Belfast, BT2 8GB or email to </a:t>
            </a:r>
            <a:r>
              <a:rPr lang="en-GB" sz="1200" u="sng" kern="1200" dirty="0" smtClean="0">
                <a:solidFill>
                  <a:schemeClr val="tx1"/>
                </a:solidFill>
                <a:effectLst/>
                <a:latin typeface="+mn-lt"/>
                <a:ea typeface="+mn-ea"/>
                <a:cs typeface="+mn-cs"/>
                <a:hlinkClick r:id="rId3"/>
              </a:rPr>
              <a:t>safeandsustainabletravel@infrastructure-ni.gov.uk</a:t>
            </a:r>
            <a:endParaRPr lang="en-GB" baseline="0" dirty="0" smtClean="0"/>
          </a:p>
        </p:txBody>
      </p:sp>
      <p:sp>
        <p:nvSpPr>
          <p:cNvPr id="4" name="Slide Number Placeholder 3"/>
          <p:cNvSpPr>
            <a:spLocks noGrp="1"/>
          </p:cNvSpPr>
          <p:nvPr>
            <p:ph type="sldNum" sz="quarter" idx="10"/>
          </p:nvPr>
        </p:nvSpPr>
        <p:spPr/>
        <p:txBody>
          <a:bodyPr/>
          <a:lstStyle/>
          <a:p>
            <a:fld id="{B8C5A927-3890-4A33-8E51-F37E56E52AB7}" type="slidenum">
              <a:rPr lang="en-GB" smtClean="0"/>
              <a:t>2</a:t>
            </a:fld>
            <a:endParaRPr lang="en-GB"/>
          </a:p>
        </p:txBody>
      </p:sp>
    </p:spTree>
    <p:extLst>
      <p:ext uri="{BB962C8B-B14F-4D97-AF65-F5344CB8AC3E}">
        <p14:creationId xmlns:p14="http://schemas.microsoft.com/office/powerpoint/2010/main" val="4244946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auto">
              <a:spcBef>
                <a:spcPts val="0"/>
              </a:spcBef>
              <a:spcAft>
                <a:spcPts val="0"/>
              </a:spcAft>
              <a:defRPr/>
            </a:pPr>
            <a:r>
              <a:rPr lang="en-GB" sz="120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Times New Roman" pitchFamily="18" charset="0"/>
                <a:cs typeface="Times New Roman" pitchFamily="18" charset="0"/>
              </a:rPr>
              <a:t>Play DVD – Just one look – total time 1 minute 2 seconds</a:t>
            </a:r>
          </a:p>
          <a:p>
            <a:pPr eaLnBrk="1" fontAlgn="auto" hangingPunct="1">
              <a:spcBef>
                <a:spcPts val="0"/>
              </a:spcBef>
              <a:spcAft>
                <a:spcPts val="0"/>
              </a:spcAft>
              <a:defRPr/>
            </a:pPr>
            <a:endParaRPr lang="en-GB" sz="120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6A60E34-CC33-498D-B0BA-3E46799CFBAA}" type="slidenum">
              <a:rPr lang="en-GB" smtClean="0"/>
              <a:pPr/>
              <a:t>3</a:t>
            </a:fld>
            <a:endParaRPr lang="en-GB"/>
          </a:p>
        </p:txBody>
      </p:sp>
    </p:spTree>
    <p:extLst>
      <p:ext uri="{BB962C8B-B14F-4D97-AF65-F5344CB8AC3E}">
        <p14:creationId xmlns:p14="http://schemas.microsoft.com/office/powerpoint/2010/main" val="1518593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ct val="0"/>
              </a:spcBef>
            </a:pPr>
            <a:r>
              <a:rPr lang="en-GB" b="1" dirty="0" smtClean="0"/>
              <a:t>Factors that contributed to the collision:</a:t>
            </a:r>
          </a:p>
          <a:p>
            <a:pPr>
              <a:spcBef>
                <a:spcPct val="0"/>
              </a:spcBef>
            </a:pPr>
            <a:r>
              <a:rPr lang="en-GB" dirty="0" smtClean="0"/>
              <a:t>1.Inappropriate Speed – too fast, </a:t>
            </a:r>
          </a:p>
          <a:p>
            <a:pPr>
              <a:spcBef>
                <a:spcPct val="0"/>
              </a:spcBef>
            </a:pPr>
            <a:r>
              <a:rPr lang="en-GB" dirty="0" smtClean="0"/>
              <a:t>2.Inattention– chatting to friends </a:t>
            </a:r>
          </a:p>
          <a:p>
            <a:pPr>
              <a:spcBef>
                <a:spcPct val="0"/>
              </a:spcBef>
            </a:pPr>
            <a:r>
              <a:rPr lang="en-GB" dirty="0" smtClean="0"/>
              <a:t>3.Distractions – friends &amp; loud music,</a:t>
            </a:r>
          </a:p>
          <a:p>
            <a:pPr>
              <a:spcBef>
                <a:spcPct val="0"/>
              </a:spcBef>
            </a:pPr>
            <a:endParaRPr lang="en-GB" dirty="0" smtClean="0"/>
          </a:p>
          <a:p>
            <a:pPr>
              <a:spcBef>
                <a:spcPct val="0"/>
              </a:spcBef>
            </a:pPr>
            <a:r>
              <a:rPr lang="en-GB" b="1" dirty="0" smtClean="0"/>
              <a:t>Who were killed and cause:</a:t>
            </a:r>
          </a:p>
          <a:p>
            <a:pPr>
              <a:spcBef>
                <a:spcPct val="0"/>
              </a:spcBef>
            </a:pPr>
            <a:r>
              <a:rPr lang="en-GB" dirty="0" smtClean="0"/>
              <a:t>1. Driver;</a:t>
            </a:r>
          </a:p>
          <a:p>
            <a:pPr>
              <a:spcBef>
                <a:spcPct val="0"/>
              </a:spcBef>
            </a:pPr>
            <a:r>
              <a:rPr lang="en-GB" dirty="0" smtClean="0"/>
              <a:t>2. front seat passenger; and </a:t>
            </a:r>
          </a:p>
          <a:p>
            <a:pPr>
              <a:spcBef>
                <a:spcPct val="0"/>
              </a:spcBef>
            </a:pPr>
            <a:r>
              <a:rPr lang="en-GB" dirty="0" smtClean="0"/>
              <a:t>3. boy in the back seat.</a:t>
            </a:r>
          </a:p>
          <a:p>
            <a:pPr>
              <a:spcBef>
                <a:spcPct val="0"/>
              </a:spcBef>
            </a:pPr>
            <a:endParaRPr lang="en-GB" dirty="0" smtClean="0"/>
          </a:p>
          <a:p>
            <a:pPr>
              <a:spcBef>
                <a:spcPct val="0"/>
              </a:spcBef>
            </a:pPr>
            <a:r>
              <a:rPr lang="en-GB" dirty="0" smtClean="0"/>
              <a:t>They were all hit by the boy in the back seat who was not wearing his seat belt;</a:t>
            </a:r>
          </a:p>
          <a:p>
            <a:pPr>
              <a:spcBef>
                <a:spcPct val="0"/>
              </a:spcBef>
            </a:pPr>
            <a:r>
              <a:rPr lang="en-GB" dirty="0" smtClean="0"/>
              <a:t>(Road traffic casualty statistics over five years revealed that 15-34 year olds were over-represented among people killed and seriously injured while not wearing their seat belts but younger teenage groups were the most over-represented of all);</a:t>
            </a:r>
          </a:p>
          <a:p>
            <a:pPr>
              <a:spcBef>
                <a:spcPct val="0"/>
              </a:spcBef>
            </a:pPr>
            <a:endParaRPr lang="en-GB" dirty="0" smtClean="0"/>
          </a:p>
          <a:p>
            <a:pPr>
              <a:spcBef>
                <a:spcPct val="0"/>
              </a:spcBef>
            </a:pPr>
            <a:r>
              <a:rPr lang="en-GB" b="1" dirty="0" smtClean="0"/>
              <a:t>Survivor injuries:</a:t>
            </a:r>
          </a:p>
          <a:p>
            <a:pPr>
              <a:spcBef>
                <a:spcPct val="0"/>
              </a:spcBef>
            </a:pPr>
            <a:r>
              <a:rPr lang="en-GB" dirty="0" smtClean="0"/>
              <a:t>Brain damage, bruising in chest wall and possible internal bleeding.</a:t>
            </a:r>
          </a:p>
          <a:p>
            <a:pPr>
              <a:spcBef>
                <a:spcPct val="0"/>
              </a:spcBef>
            </a:pPr>
            <a:endParaRPr lang="en-GB" dirty="0" smtClean="0"/>
          </a:p>
          <a:p>
            <a:pPr>
              <a:spcBef>
                <a:spcPct val="0"/>
              </a:spcBef>
            </a:pPr>
            <a:r>
              <a:rPr lang="en-GB" b="1" dirty="0" smtClean="0"/>
              <a:t>What could have reduced number dead/seriousness of injuries:</a:t>
            </a:r>
          </a:p>
          <a:p>
            <a:pPr>
              <a:spcBef>
                <a:spcPct val="0"/>
              </a:spcBef>
            </a:pPr>
            <a:r>
              <a:rPr lang="en-GB" dirty="0" smtClean="0"/>
              <a:t>Whilst the absence of a seat belt is not a causation factor in a collision, it is certainly a causation factor in the severity of the injuries sustained. </a:t>
            </a:r>
          </a:p>
          <a:p>
            <a:pPr>
              <a:spcBef>
                <a:spcPct val="0"/>
              </a:spcBef>
            </a:pPr>
            <a:r>
              <a:rPr lang="en-GB" dirty="0" smtClean="0"/>
              <a:t>In this instance it is probable that all four of the people in the car would have survived the collision  if all the occupants had worn their seatbelts.</a:t>
            </a:r>
            <a:endParaRPr lang="en-GB" dirty="0"/>
          </a:p>
        </p:txBody>
      </p:sp>
      <p:sp>
        <p:nvSpPr>
          <p:cNvPr id="4" name="Slide Number Placeholder 3"/>
          <p:cNvSpPr>
            <a:spLocks noGrp="1"/>
          </p:cNvSpPr>
          <p:nvPr>
            <p:ph type="sldNum" sz="quarter" idx="10"/>
          </p:nvPr>
        </p:nvSpPr>
        <p:spPr/>
        <p:txBody>
          <a:bodyPr/>
          <a:lstStyle/>
          <a:p>
            <a:fld id="{B8C5A927-3890-4A33-8E51-F37E56E52AB7}" type="slidenum">
              <a:rPr lang="en-GB" smtClean="0"/>
              <a:t>4</a:t>
            </a:fld>
            <a:endParaRPr lang="en-GB"/>
          </a:p>
        </p:txBody>
      </p:sp>
    </p:spTree>
    <p:extLst>
      <p:ext uri="{BB962C8B-B14F-4D97-AF65-F5344CB8AC3E}">
        <p14:creationId xmlns:p14="http://schemas.microsoft.com/office/powerpoint/2010/main" val="84822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fontAlgn="auto">
              <a:spcBef>
                <a:spcPts val="0"/>
              </a:spcBef>
              <a:spcAft>
                <a:spcPts val="0"/>
              </a:spcAft>
              <a:defRPr/>
            </a:pPr>
            <a:r>
              <a:rPr lang="en-GB" b="1" dirty="0" smtClean="0"/>
              <a:t>Impatience:</a:t>
            </a:r>
          </a:p>
          <a:p>
            <a:pPr fontAlgn="auto">
              <a:spcBef>
                <a:spcPts val="0"/>
              </a:spcBef>
              <a:spcAft>
                <a:spcPts val="0"/>
              </a:spcAft>
              <a:defRPr/>
            </a:pPr>
            <a:r>
              <a:rPr lang="en-GB" dirty="0" smtClean="0"/>
              <a:t>Our emotional mood influences our behaviour; drivers commonly express how they feel by the way they drive. Traffic delays and congestion can bring this to the surface with aggression or impatience shown through tailgating , dangerous overtaking or inappropriate gestures. Life stresses such as relationship anxieties, financial or employment worries, domestic or workplace arguments (to highlight only a few) influence our mood and can affect our attitude to driving.</a:t>
            </a:r>
          </a:p>
          <a:p>
            <a:pPr fontAlgn="auto">
              <a:spcBef>
                <a:spcPts val="0"/>
              </a:spcBef>
              <a:spcAft>
                <a:spcPts val="0"/>
              </a:spcAft>
              <a:defRPr/>
            </a:pPr>
            <a:endParaRPr lang="en-GB" dirty="0" smtClean="0"/>
          </a:p>
          <a:p>
            <a:pPr fontAlgn="auto">
              <a:spcBef>
                <a:spcPts val="0"/>
              </a:spcBef>
              <a:spcAft>
                <a:spcPts val="0"/>
              </a:spcAft>
              <a:defRPr/>
            </a:pPr>
            <a:r>
              <a:rPr lang="en-US" b="1" dirty="0" smtClean="0"/>
              <a:t>Bravado: </a:t>
            </a:r>
          </a:p>
          <a:p>
            <a:pPr fontAlgn="auto">
              <a:spcBef>
                <a:spcPts val="0"/>
              </a:spcBef>
              <a:spcAft>
                <a:spcPts val="0"/>
              </a:spcAft>
              <a:defRPr/>
            </a:pPr>
            <a:r>
              <a:rPr lang="en-GB" dirty="0" smtClean="0"/>
              <a:t>Young drivers, especially men, who carry passengers are more likely to have a crash due to showing off through courageous risk taking i.e. dangerous driving. The bravado factor includes: showing off to friends; taking risks at the encouragement of friends, or simply abusing the freedom driving provides. Bravado involves </a:t>
            </a:r>
            <a:r>
              <a:rPr lang="en-US" dirty="0" smtClean="0"/>
              <a:t>taking risks with no thought of, or despite, the possible consequences.</a:t>
            </a:r>
            <a:endParaRPr lang="en-GB" dirty="0" smtClean="0"/>
          </a:p>
          <a:p>
            <a:pPr fontAlgn="auto">
              <a:spcBef>
                <a:spcPts val="0"/>
              </a:spcBef>
              <a:spcAft>
                <a:spcPts val="0"/>
              </a:spcAft>
              <a:defRPr/>
            </a:pPr>
            <a:endParaRPr lang="en-US" b="1" dirty="0" smtClean="0"/>
          </a:p>
          <a:p>
            <a:pPr fontAlgn="auto">
              <a:spcBef>
                <a:spcPts val="0"/>
              </a:spcBef>
              <a:spcAft>
                <a:spcPts val="0"/>
              </a:spcAft>
              <a:defRPr/>
            </a:pPr>
            <a:r>
              <a:rPr lang="en-US" b="1" dirty="0" smtClean="0"/>
              <a:t>Aggression:</a:t>
            </a:r>
          </a:p>
          <a:p>
            <a:pPr fontAlgn="auto">
              <a:spcBef>
                <a:spcPts val="0"/>
              </a:spcBef>
              <a:spcAft>
                <a:spcPts val="0"/>
              </a:spcAft>
              <a:defRPr/>
            </a:pPr>
            <a:r>
              <a:rPr lang="en-GB" dirty="0" smtClean="0"/>
              <a:t>Physical changes can result in anger and confusion as hormone levels begin to change. Skin, hair and body changes are sometimes difficult for teens to accept, thus giving them a sense of uncertainty about what is happening to them as they become young adults. Peer pressure is a struggle that many teenagers face. Not feeling wanted or accepted in a group can be very hurtful, and teens may exhibit these feelings as anger or aggression. Homework overload and extracurricular demands are also areas in which teens tend to feel overwhelmed, causing frustration and anger. This anger can sometimes manifest itself in aggressive driving – just fell out with boyfriend/girlfriend!</a:t>
            </a:r>
            <a:endParaRPr lang="en-US" b="1" dirty="0" smtClean="0"/>
          </a:p>
          <a:p>
            <a:pPr fontAlgn="auto">
              <a:spcBef>
                <a:spcPts val="0"/>
              </a:spcBef>
              <a:spcAft>
                <a:spcPts val="0"/>
              </a:spcAft>
              <a:defRPr/>
            </a:pPr>
            <a:endParaRPr lang="en-GB" dirty="0" smtClean="0"/>
          </a:p>
          <a:p>
            <a:pPr fontAlgn="auto">
              <a:spcBef>
                <a:spcPts val="0"/>
              </a:spcBef>
              <a:spcAft>
                <a:spcPts val="0"/>
              </a:spcAft>
              <a:defRPr/>
            </a:pPr>
            <a:r>
              <a:rPr lang="en-GB" b="1" dirty="0" smtClean="0"/>
              <a:t>Overconfidence:. </a:t>
            </a:r>
          </a:p>
          <a:p>
            <a:pPr fontAlgn="auto">
              <a:lnSpc>
                <a:spcPct val="90000"/>
              </a:lnSpc>
              <a:spcBef>
                <a:spcPts val="0"/>
              </a:spcBef>
              <a:spcAft>
                <a:spcPts val="0"/>
              </a:spcAft>
              <a:defRPr/>
            </a:pPr>
            <a:r>
              <a:rPr lang="en-GB" sz="2800" dirty="0" smtClean="0"/>
              <a:t>Young drivers, especially men, are over confident and often make risky manoeuvres, including </a:t>
            </a:r>
            <a:r>
              <a:rPr lang="en-GB" sz="2400" dirty="0" smtClean="0"/>
              <a:t>driving to fast, driving to close to the vehicle in front, dangerous overtaking. </a:t>
            </a:r>
            <a:r>
              <a:rPr lang="en-GB" sz="2800" dirty="0" smtClean="0"/>
              <a:t>They consistently rate their performance as above average and consider good driving to be the ability to handle the car at high speeds. </a:t>
            </a:r>
          </a:p>
          <a:p>
            <a:pPr fontAlgn="auto">
              <a:lnSpc>
                <a:spcPct val="90000"/>
              </a:lnSpc>
              <a:spcBef>
                <a:spcPts val="0"/>
              </a:spcBef>
              <a:spcAft>
                <a:spcPts val="0"/>
              </a:spcAft>
              <a:defRPr/>
            </a:pPr>
            <a:endParaRPr lang="en-GB" sz="2800" dirty="0" smtClean="0"/>
          </a:p>
          <a:p>
            <a:pPr fontAlgn="auto">
              <a:lnSpc>
                <a:spcPct val="90000"/>
              </a:lnSpc>
              <a:spcBef>
                <a:spcPts val="0"/>
              </a:spcBef>
              <a:spcAft>
                <a:spcPts val="0"/>
              </a:spcAft>
              <a:defRPr/>
            </a:pPr>
            <a:r>
              <a:rPr lang="en-GB" sz="2800" dirty="0" smtClean="0"/>
              <a:t>Young drivers often have excellent vehicle control skills and fast reactions. But they are often poor at identifying potential hazards and assessing risk. This only comes through experience and maturity. It takes new drivers up to 2 seconds longer to react to hazardous situations than a more experienced driver.</a:t>
            </a:r>
          </a:p>
          <a:p>
            <a:pPr fontAlgn="auto">
              <a:spcBef>
                <a:spcPts val="0"/>
              </a:spcBef>
              <a:spcAft>
                <a:spcPts val="0"/>
              </a:spcAft>
              <a:defRPr/>
            </a:pPr>
            <a:endParaRPr lang="en-US" dirty="0" smtClean="0"/>
          </a:p>
          <a:p>
            <a:pPr fontAlgn="auto">
              <a:spcBef>
                <a:spcPts val="0"/>
              </a:spcBef>
              <a:spcAft>
                <a:spcPts val="0"/>
              </a:spcAft>
              <a:defRPr/>
            </a:pPr>
            <a:r>
              <a:rPr lang="en-US" b="1" dirty="0" smtClean="0"/>
              <a:t>Competitiveness: </a:t>
            </a:r>
          </a:p>
          <a:p>
            <a:pPr fontAlgn="auto">
              <a:spcBef>
                <a:spcPts val="0"/>
              </a:spcBef>
              <a:spcAft>
                <a:spcPts val="0"/>
              </a:spcAft>
              <a:defRPr/>
            </a:pPr>
            <a:r>
              <a:rPr lang="en-US" dirty="0" smtClean="0"/>
              <a:t>This competitiveness can be seen in speeding up not to allow someone to pass, imaginary or real races with friends or strangers, having the fastest “</a:t>
            </a:r>
            <a:r>
              <a:rPr lang="en-US" dirty="0" err="1" smtClean="0"/>
              <a:t>souped</a:t>
            </a:r>
            <a:r>
              <a:rPr lang="en-US" dirty="0" smtClean="0"/>
              <a:t>-up” </a:t>
            </a:r>
            <a:r>
              <a:rPr lang="en-US" dirty="0" err="1" smtClean="0"/>
              <a:t>Corsa</a:t>
            </a:r>
            <a:r>
              <a:rPr lang="en-US" dirty="0" smtClean="0"/>
              <a:t> in town. They really don't care about others as long as they're faster and overtake lots of cars. </a:t>
            </a:r>
          </a:p>
        </p:txBody>
      </p:sp>
      <p:sp>
        <p:nvSpPr>
          <p:cNvPr id="4" name="Slide Number Placeholder 3"/>
          <p:cNvSpPr>
            <a:spLocks noGrp="1"/>
          </p:cNvSpPr>
          <p:nvPr>
            <p:ph type="sldNum" sz="quarter" idx="10"/>
          </p:nvPr>
        </p:nvSpPr>
        <p:spPr/>
        <p:txBody>
          <a:bodyPr/>
          <a:lstStyle/>
          <a:p>
            <a:fld id="{B8C5A927-3890-4A33-8E51-F37E56E52AB7}" type="slidenum">
              <a:rPr lang="en-GB" smtClean="0"/>
              <a:t>5</a:t>
            </a:fld>
            <a:endParaRPr lang="en-GB"/>
          </a:p>
        </p:txBody>
      </p:sp>
    </p:spTree>
    <p:extLst>
      <p:ext uri="{BB962C8B-B14F-4D97-AF65-F5344CB8AC3E}">
        <p14:creationId xmlns:p14="http://schemas.microsoft.com/office/powerpoint/2010/main" val="3571729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fontAlgn="auto">
              <a:spcBef>
                <a:spcPts val="0"/>
              </a:spcBef>
              <a:spcAft>
                <a:spcPts val="0"/>
              </a:spcAft>
              <a:defRPr/>
            </a:pPr>
            <a:r>
              <a:rPr lang="en-GB" b="1" dirty="0" smtClean="0"/>
              <a:t>Speeding:</a:t>
            </a:r>
          </a:p>
          <a:p>
            <a:pPr fontAlgn="auto">
              <a:spcBef>
                <a:spcPts val="0"/>
              </a:spcBef>
              <a:spcAft>
                <a:spcPts val="0"/>
              </a:spcAft>
              <a:defRPr/>
            </a:pPr>
            <a:r>
              <a:rPr lang="en-GB" dirty="0" smtClean="0"/>
              <a:t>Driving way above the speed limit – </a:t>
            </a:r>
          </a:p>
          <a:p>
            <a:pPr fontAlgn="auto">
              <a:spcBef>
                <a:spcPts val="0"/>
              </a:spcBef>
              <a:spcAft>
                <a:spcPts val="0"/>
              </a:spcAft>
              <a:defRPr/>
            </a:pPr>
            <a:r>
              <a:rPr lang="en-GB" i="1" dirty="0" smtClean="0">
                <a:solidFill>
                  <a:srgbClr val="FF0000"/>
                </a:solidFill>
              </a:rPr>
              <a:t>reflect bad attitudes towards rules, the laws and other road users</a:t>
            </a:r>
            <a:r>
              <a:rPr lang="en-GB" dirty="0" smtClean="0">
                <a:solidFill>
                  <a:srgbClr val="FF0000"/>
                </a:solidFill>
              </a:rPr>
              <a:t>. </a:t>
            </a:r>
          </a:p>
          <a:p>
            <a:pPr fontAlgn="auto">
              <a:spcBef>
                <a:spcPts val="0"/>
              </a:spcBef>
              <a:spcAft>
                <a:spcPts val="0"/>
              </a:spcAft>
              <a:defRPr/>
            </a:pPr>
            <a:endParaRPr lang="en-GB" b="1" dirty="0" smtClean="0"/>
          </a:p>
          <a:p>
            <a:pPr fontAlgn="auto">
              <a:spcBef>
                <a:spcPts val="0"/>
              </a:spcBef>
              <a:spcAft>
                <a:spcPts val="0"/>
              </a:spcAft>
              <a:defRPr/>
            </a:pPr>
            <a:r>
              <a:rPr lang="en-GB" b="1" dirty="0" smtClean="0"/>
              <a:t>Inappropriate speed:</a:t>
            </a:r>
          </a:p>
          <a:p>
            <a:pPr fontAlgn="auto">
              <a:spcBef>
                <a:spcPts val="0"/>
              </a:spcBef>
              <a:spcAft>
                <a:spcPts val="0"/>
              </a:spcAft>
              <a:defRPr/>
            </a:pPr>
            <a:r>
              <a:rPr lang="en-GB" dirty="0" smtClean="0"/>
              <a:t>Driving too fast for road/weather  conditions – casual water, frost, snow, fog –</a:t>
            </a:r>
          </a:p>
          <a:p>
            <a:pPr fontAlgn="auto">
              <a:spcBef>
                <a:spcPts val="0"/>
              </a:spcBef>
              <a:spcAft>
                <a:spcPts val="0"/>
              </a:spcAft>
              <a:defRPr/>
            </a:pPr>
            <a:r>
              <a:rPr lang="en-GB" i="1" dirty="0" smtClean="0">
                <a:solidFill>
                  <a:srgbClr val="FF0000"/>
                </a:solidFill>
              </a:rPr>
              <a:t>reflect bad attitudes towards rules, the laws and other road users. </a:t>
            </a:r>
          </a:p>
          <a:p>
            <a:pPr fontAlgn="auto">
              <a:spcBef>
                <a:spcPts val="0"/>
              </a:spcBef>
              <a:spcAft>
                <a:spcPts val="0"/>
              </a:spcAft>
              <a:defRPr/>
            </a:pPr>
            <a:endParaRPr lang="en-GB" dirty="0" smtClean="0"/>
          </a:p>
          <a:p>
            <a:pPr fontAlgn="auto">
              <a:spcBef>
                <a:spcPts val="0"/>
              </a:spcBef>
              <a:spcAft>
                <a:spcPts val="0"/>
              </a:spcAft>
              <a:defRPr/>
            </a:pPr>
            <a:r>
              <a:rPr lang="en-GB" b="1" dirty="0" smtClean="0"/>
              <a:t>Overtaking dangerously:</a:t>
            </a:r>
          </a:p>
          <a:p>
            <a:pPr fontAlgn="auto">
              <a:spcBef>
                <a:spcPts val="0"/>
              </a:spcBef>
              <a:spcAft>
                <a:spcPts val="0"/>
              </a:spcAft>
              <a:defRPr/>
            </a:pPr>
            <a:r>
              <a:rPr lang="en-GB" dirty="0" smtClean="0"/>
              <a:t>Overtaking on solid white lines, overtaking on hashed markings, overtaking at or approaching a bend -</a:t>
            </a:r>
          </a:p>
          <a:p>
            <a:pPr fontAlgn="auto">
              <a:spcBef>
                <a:spcPts val="0"/>
              </a:spcBef>
              <a:spcAft>
                <a:spcPts val="0"/>
              </a:spcAft>
              <a:defRPr/>
            </a:pPr>
            <a:r>
              <a:rPr lang="en-GB" i="1" dirty="0" smtClean="0"/>
              <a:t>reflect bad attitudes towards rules, the laws and other road users. </a:t>
            </a:r>
          </a:p>
          <a:p>
            <a:pPr fontAlgn="auto">
              <a:spcBef>
                <a:spcPts val="0"/>
              </a:spcBef>
              <a:spcAft>
                <a:spcPts val="0"/>
              </a:spcAft>
              <a:defRPr/>
            </a:pPr>
            <a:endParaRPr lang="en-GB" dirty="0" smtClean="0"/>
          </a:p>
          <a:p>
            <a:pPr fontAlgn="auto">
              <a:spcBef>
                <a:spcPts val="0"/>
              </a:spcBef>
              <a:spcAft>
                <a:spcPts val="0"/>
              </a:spcAft>
              <a:defRPr/>
            </a:pPr>
            <a:r>
              <a:rPr lang="en-GB" b="1" dirty="0" smtClean="0"/>
              <a:t>Ignoring signage, markings etc:</a:t>
            </a:r>
          </a:p>
          <a:p>
            <a:pPr fontAlgn="auto">
              <a:spcBef>
                <a:spcPts val="0"/>
              </a:spcBef>
              <a:spcAft>
                <a:spcPts val="0"/>
              </a:spcAft>
              <a:defRPr/>
            </a:pPr>
            <a:r>
              <a:rPr lang="en-GB" dirty="0" smtClean="0"/>
              <a:t>Not stopping at stop signs, jumping red lights, ignoring warning signs re bends, school, etc not </a:t>
            </a:r>
            <a:r>
              <a:rPr lang="en-US" dirty="0" smtClean="0"/>
              <a:t>using the correct lane -</a:t>
            </a:r>
            <a:endParaRPr lang="en-GB" dirty="0" smtClean="0"/>
          </a:p>
          <a:p>
            <a:pPr fontAlgn="auto">
              <a:spcBef>
                <a:spcPts val="0"/>
              </a:spcBef>
              <a:spcAft>
                <a:spcPts val="0"/>
              </a:spcAft>
              <a:defRPr/>
            </a:pPr>
            <a:r>
              <a:rPr lang="en-GB" i="1" dirty="0" smtClean="0"/>
              <a:t>reflect bad attitudes towards rules, the laws and other road users. </a:t>
            </a:r>
          </a:p>
          <a:p>
            <a:pPr fontAlgn="auto">
              <a:spcBef>
                <a:spcPts val="0"/>
              </a:spcBef>
              <a:spcAft>
                <a:spcPts val="0"/>
              </a:spcAft>
              <a:defRPr/>
            </a:pPr>
            <a:endParaRPr lang="en-GB" dirty="0" smtClean="0"/>
          </a:p>
          <a:p>
            <a:pPr fontAlgn="auto">
              <a:spcBef>
                <a:spcPts val="0"/>
              </a:spcBef>
              <a:spcAft>
                <a:spcPts val="0"/>
              </a:spcAft>
              <a:defRPr/>
            </a:pPr>
            <a:r>
              <a:rPr lang="en-GB" b="1" dirty="0" smtClean="0"/>
              <a:t>No Seatbelts: </a:t>
            </a:r>
          </a:p>
          <a:p>
            <a:pPr fontAlgn="auto">
              <a:spcBef>
                <a:spcPts val="0"/>
              </a:spcBef>
              <a:spcAft>
                <a:spcPts val="0"/>
              </a:spcAft>
              <a:defRPr/>
            </a:pPr>
            <a:r>
              <a:rPr lang="en-GB" dirty="0" smtClean="0"/>
              <a:t>Not wearing, not wearing properly, allowing others not to wear seatbelts –</a:t>
            </a:r>
          </a:p>
          <a:p>
            <a:pPr fontAlgn="auto">
              <a:spcBef>
                <a:spcPts val="0"/>
              </a:spcBef>
              <a:spcAft>
                <a:spcPts val="0"/>
              </a:spcAft>
              <a:defRPr/>
            </a:pPr>
            <a:r>
              <a:rPr lang="en-GB" i="1" dirty="0" smtClean="0"/>
              <a:t>reflect bad attitudes towards rules, the laws and other road users. </a:t>
            </a:r>
          </a:p>
          <a:p>
            <a:pPr fontAlgn="auto">
              <a:spcBef>
                <a:spcPts val="0"/>
              </a:spcBef>
              <a:spcAft>
                <a:spcPts val="0"/>
              </a:spcAft>
              <a:defRPr/>
            </a:pPr>
            <a:r>
              <a:rPr lang="en-GB" dirty="0" smtClean="0"/>
              <a:t/>
            </a:r>
            <a:br>
              <a:rPr lang="en-GB" dirty="0" smtClean="0"/>
            </a:br>
            <a:r>
              <a:rPr lang="en-GB" b="1" dirty="0" smtClean="0"/>
              <a:t>Driver Multitasking:</a:t>
            </a:r>
          </a:p>
          <a:p>
            <a:pPr fontAlgn="auto">
              <a:spcBef>
                <a:spcPts val="0"/>
              </a:spcBef>
              <a:spcAft>
                <a:spcPts val="0"/>
              </a:spcAft>
              <a:defRPr/>
            </a:pPr>
            <a:r>
              <a:rPr lang="en-GB" dirty="0" smtClean="0"/>
              <a:t>Talking on mobile phone, eating a sandwich, having a drink, putting on make-up –</a:t>
            </a:r>
          </a:p>
          <a:p>
            <a:pPr fontAlgn="auto">
              <a:spcBef>
                <a:spcPts val="0"/>
              </a:spcBef>
              <a:spcAft>
                <a:spcPts val="0"/>
              </a:spcAft>
              <a:defRPr/>
            </a:pPr>
            <a:r>
              <a:rPr lang="en-GB" i="1" dirty="0" smtClean="0"/>
              <a:t>reflect bad attitudes towards rules, the laws and other road users. </a:t>
            </a:r>
          </a:p>
          <a:p>
            <a:pPr fontAlgn="auto">
              <a:spcBef>
                <a:spcPts val="0"/>
              </a:spcBef>
              <a:spcAft>
                <a:spcPts val="0"/>
              </a:spcAft>
              <a:defRPr/>
            </a:pPr>
            <a:endParaRPr lang="en-GB" dirty="0" smtClean="0"/>
          </a:p>
          <a:p>
            <a:pPr fontAlgn="auto">
              <a:spcBef>
                <a:spcPts val="0"/>
              </a:spcBef>
              <a:spcAft>
                <a:spcPts val="0"/>
              </a:spcAft>
              <a:defRPr/>
            </a:pPr>
            <a:r>
              <a:rPr lang="en-GB" b="1" dirty="0" smtClean="0"/>
              <a:t>Vehicle maintenance:</a:t>
            </a:r>
          </a:p>
          <a:p>
            <a:pPr fontAlgn="auto">
              <a:spcBef>
                <a:spcPts val="0"/>
              </a:spcBef>
              <a:spcAft>
                <a:spcPts val="0"/>
              </a:spcAft>
              <a:defRPr/>
            </a:pPr>
            <a:r>
              <a:rPr lang="en-GB" dirty="0" smtClean="0"/>
              <a:t>Lights not working – front, rear, braking or indicators, no window wash in car; bald tyres etc - </a:t>
            </a:r>
            <a:br>
              <a:rPr lang="en-GB" dirty="0" smtClean="0"/>
            </a:br>
            <a:r>
              <a:rPr lang="en-GB" i="1" dirty="0" smtClean="0"/>
              <a:t>reflect bad attitudes towards rules, the laws and other road users. </a:t>
            </a:r>
          </a:p>
          <a:p>
            <a:pPr fontAlgn="auto">
              <a:spcBef>
                <a:spcPts val="0"/>
              </a:spcBef>
              <a:spcAft>
                <a:spcPts val="0"/>
              </a:spcAft>
              <a:defRPr/>
            </a:pPr>
            <a:endParaRPr lang="en-GB" dirty="0" smtClean="0"/>
          </a:p>
          <a:p>
            <a:pPr fontAlgn="auto">
              <a:spcBef>
                <a:spcPts val="0"/>
              </a:spcBef>
              <a:spcAft>
                <a:spcPts val="0"/>
              </a:spcAft>
              <a:defRPr/>
            </a:pPr>
            <a:r>
              <a:rPr lang="en-US" b="1" dirty="0" smtClean="0"/>
              <a:t> No Helmet:</a:t>
            </a:r>
          </a:p>
          <a:p>
            <a:pPr fontAlgn="auto">
              <a:spcBef>
                <a:spcPts val="0"/>
              </a:spcBef>
              <a:spcAft>
                <a:spcPts val="0"/>
              </a:spcAft>
              <a:defRPr/>
            </a:pPr>
            <a:r>
              <a:rPr lang="en-US" dirty="0" smtClean="0"/>
              <a:t>Cycling or motorcycling without helmet, non use of safety gear, leathers etc -</a:t>
            </a:r>
          </a:p>
          <a:p>
            <a:pPr fontAlgn="auto">
              <a:spcBef>
                <a:spcPts val="0"/>
              </a:spcBef>
              <a:spcAft>
                <a:spcPts val="0"/>
              </a:spcAft>
              <a:defRPr/>
            </a:pPr>
            <a:r>
              <a:rPr lang="en-GB" i="1" dirty="0" smtClean="0"/>
              <a:t>reflect bad attitudes towards rules, the laws and other road users. </a:t>
            </a:r>
          </a:p>
          <a:p>
            <a:pPr fontAlgn="auto">
              <a:spcBef>
                <a:spcPts val="0"/>
              </a:spcBef>
              <a:spcAft>
                <a:spcPts val="0"/>
              </a:spcAft>
              <a:defRPr/>
            </a:pPr>
            <a:endParaRPr lang="en-GB" i="1" dirty="0" smtClean="0"/>
          </a:p>
          <a:p>
            <a:pPr fontAlgn="auto">
              <a:spcBef>
                <a:spcPts val="0"/>
              </a:spcBef>
              <a:spcAft>
                <a:spcPts val="0"/>
              </a:spcAft>
              <a:defRPr/>
            </a:pPr>
            <a:r>
              <a:rPr lang="en-GB" b="1" dirty="0" smtClean="0"/>
              <a:t>Jay walking:</a:t>
            </a:r>
          </a:p>
          <a:p>
            <a:pPr fontAlgn="auto">
              <a:spcBef>
                <a:spcPts val="0"/>
              </a:spcBef>
              <a:spcAft>
                <a:spcPts val="0"/>
              </a:spcAft>
              <a:defRPr/>
            </a:pPr>
            <a:r>
              <a:rPr lang="en-GB" dirty="0" smtClean="0"/>
              <a:t>Pedestrians walking on streets where pavements are right next to them. Pedestrians running across busy streets near a pedestrian crossing etc.</a:t>
            </a:r>
          </a:p>
          <a:p>
            <a:pPr fontAlgn="auto">
              <a:spcBef>
                <a:spcPts val="0"/>
              </a:spcBef>
              <a:spcAft>
                <a:spcPts val="0"/>
              </a:spcAft>
              <a:defRPr/>
            </a:pPr>
            <a:r>
              <a:rPr lang="en-GB" i="1" dirty="0" smtClean="0"/>
              <a:t>reflect bad attitudes towards rules, the laws and other road users. </a:t>
            </a:r>
          </a:p>
          <a:p>
            <a:pPr fontAlgn="auto">
              <a:spcBef>
                <a:spcPts val="0"/>
              </a:spcBef>
              <a:spcAft>
                <a:spcPts val="0"/>
              </a:spcAft>
              <a:defRPr/>
            </a:pPr>
            <a:endParaRPr lang="en-GB" dirty="0" smtClean="0"/>
          </a:p>
          <a:p>
            <a:pPr fontAlgn="auto">
              <a:spcBef>
                <a:spcPts val="0"/>
              </a:spcBef>
              <a:spcAft>
                <a:spcPts val="0"/>
              </a:spcAft>
              <a:defRPr/>
            </a:pPr>
            <a:r>
              <a:rPr lang="en-US" dirty="0" smtClean="0"/>
              <a:t>Good attitude and behavior will make your journey much safer and more pleasant. </a:t>
            </a:r>
          </a:p>
          <a:p>
            <a:pPr fontAlgn="auto">
              <a:spcBef>
                <a:spcPts val="0"/>
              </a:spcBef>
              <a:spcAft>
                <a:spcPts val="0"/>
              </a:spcAft>
              <a:defRPr/>
            </a:pPr>
            <a:endParaRPr lang="en-GB" dirty="0" smtClean="0"/>
          </a:p>
          <a:p>
            <a:pPr fontAlgn="auto">
              <a:spcBef>
                <a:spcPts val="0"/>
              </a:spcBef>
              <a:spcAft>
                <a:spcPts val="0"/>
              </a:spcAft>
              <a:defRPr/>
            </a:pPr>
            <a:r>
              <a:rPr lang="en-US" dirty="0" smtClean="0"/>
              <a:t>Sadly, it's nearly impossible to make everyone responsible drivers since we act and think differently while on the road. Even the bad drivers may actually know that what they're doing and how they're driving,  are irresponsible acts. It's just that they don't prioritize safety and responsibility and may actually be just simply selfish. It's just too bad though that some of them only learn their lessons after serious car crash. To a few, they never even get a chance as they're dead. Just something to think about.</a:t>
            </a:r>
          </a:p>
          <a:p>
            <a:endParaRPr lang="en-GB" dirty="0"/>
          </a:p>
        </p:txBody>
      </p:sp>
      <p:sp>
        <p:nvSpPr>
          <p:cNvPr id="4" name="Slide Number Placeholder 3"/>
          <p:cNvSpPr>
            <a:spLocks noGrp="1"/>
          </p:cNvSpPr>
          <p:nvPr>
            <p:ph type="sldNum" sz="quarter" idx="10"/>
          </p:nvPr>
        </p:nvSpPr>
        <p:spPr/>
        <p:txBody>
          <a:bodyPr/>
          <a:lstStyle/>
          <a:p>
            <a:fld id="{B8C5A927-3890-4A33-8E51-F37E56E52AB7}" type="slidenum">
              <a:rPr lang="en-GB" smtClean="0"/>
              <a:t>6</a:t>
            </a:fld>
            <a:endParaRPr lang="en-GB"/>
          </a:p>
        </p:txBody>
      </p:sp>
    </p:spTree>
    <p:extLst>
      <p:ext uri="{BB962C8B-B14F-4D97-AF65-F5344CB8AC3E}">
        <p14:creationId xmlns:p14="http://schemas.microsoft.com/office/powerpoint/2010/main" val="93273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fontAlgn="auto">
              <a:spcBef>
                <a:spcPts val="0"/>
              </a:spcBef>
              <a:spcAft>
                <a:spcPts val="0"/>
              </a:spcAft>
              <a:defRPr/>
            </a:pPr>
            <a:r>
              <a:rPr lang="en-GB" b="1" dirty="0" smtClean="0"/>
              <a:t>Death – yours or others</a:t>
            </a:r>
            <a:r>
              <a:rPr lang="en-GB" dirty="0" smtClean="0"/>
              <a:t>:</a:t>
            </a:r>
          </a:p>
          <a:p>
            <a:pPr fontAlgn="auto">
              <a:spcBef>
                <a:spcPts val="0"/>
              </a:spcBef>
              <a:spcAft>
                <a:spcPts val="0"/>
              </a:spcAft>
              <a:defRPr/>
            </a:pPr>
            <a:r>
              <a:rPr lang="en-GB" dirty="0" smtClean="0"/>
              <a:t>Could you live with the shame of having killed another person through causing a car crash!?</a:t>
            </a:r>
          </a:p>
          <a:p>
            <a:pPr fontAlgn="auto">
              <a:spcBef>
                <a:spcPts val="0"/>
              </a:spcBef>
              <a:spcAft>
                <a:spcPts val="0"/>
              </a:spcAft>
              <a:defRPr/>
            </a:pPr>
            <a:endParaRPr lang="en-GB" dirty="0" smtClean="0"/>
          </a:p>
          <a:p>
            <a:pPr fontAlgn="auto">
              <a:spcBef>
                <a:spcPts val="0"/>
              </a:spcBef>
              <a:spcAft>
                <a:spcPts val="0"/>
              </a:spcAft>
              <a:defRPr/>
            </a:pPr>
            <a:r>
              <a:rPr lang="en-GB" b="1" dirty="0" smtClean="0"/>
              <a:t>Serous injuries:</a:t>
            </a:r>
          </a:p>
          <a:p>
            <a:pPr fontAlgn="auto">
              <a:spcBef>
                <a:spcPts val="0"/>
              </a:spcBef>
              <a:spcAft>
                <a:spcPts val="0"/>
              </a:spcAft>
              <a:defRPr/>
            </a:pPr>
            <a:r>
              <a:rPr lang="en-GB" dirty="0" smtClean="0"/>
              <a:t>Head injuries </a:t>
            </a:r>
          </a:p>
          <a:p>
            <a:pPr fontAlgn="auto">
              <a:spcBef>
                <a:spcPts val="0"/>
              </a:spcBef>
              <a:spcAft>
                <a:spcPts val="0"/>
              </a:spcAft>
              <a:defRPr/>
            </a:pPr>
            <a:r>
              <a:rPr lang="en-GB" dirty="0" smtClean="0"/>
              <a:t>Traumatic brain injury (TBI) occurs when the external force of a car crash traumatizes the brain.  Brain injury may lead to permanent or temporary impairment of the brain's functions.  Skull fractures, bruises of the brain (hematoma), and nerve damage are often related to such brain injury.</a:t>
            </a:r>
          </a:p>
          <a:p>
            <a:pPr fontAlgn="auto">
              <a:spcBef>
                <a:spcPts val="0"/>
              </a:spcBef>
              <a:spcAft>
                <a:spcPts val="0"/>
              </a:spcAft>
              <a:defRPr/>
            </a:pPr>
            <a:endParaRPr lang="en-GB" dirty="0" smtClean="0"/>
          </a:p>
          <a:p>
            <a:pPr fontAlgn="auto">
              <a:spcBef>
                <a:spcPts val="0"/>
              </a:spcBef>
              <a:spcAft>
                <a:spcPts val="0"/>
              </a:spcAft>
              <a:defRPr/>
            </a:pPr>
            <a:r>
              <a:rPr lang="en-GB" dirty="0" smtClean="0"/>
              <a:t>Brain injuries are more common in side impact car collisions than in rear end collisions.  Brain damage in a crash is often related to the quick acceleration and deceleration of the brain, which causes injury to the point of impact and its opposite point or </a:t>
            </a:r>
            <a:r>
              <a:rPr lang="en-GB" dirty="0" err="1" smtClean="0"/>
              <a:t>contre</a:t>
            </a:r>
            <a:r>
              <a:rPr lang="en-GB" dirty="0" smtClean="0"/>
              <a:t>-coup.  Diagnosis of a brain injury may be difficult.  Concussions are associated with traumatic brain injury as are seizures, headaches, dizziness, lack of concentration, memory loss, depression or anxiety.  CT scans and MRI scans are often used to diagnosis brain injury.</a:t>
            </a:r>
            <a:br>
              <a:rPr lang="en-GB" dirty="0" smtClean="0"/>
            </a:br>
            <a:r>
              <a:rPr lang="en-GB" dirty="0" smtClean="0"/>
              <a:t/>
            </a:r>
            <a:br>
              <a:rPr lang="en-GB" dirty="0" smtClean="0"/>
            </a:br>
            <a:r>
              <a:rPr lang="en-GB" dirty="0" smtClean="0"/>
              <a:t>Neck injuries </a:t>
            </a:r>
          </a:p>
          <a:p>
            <a:pPr fontAlgn="auto">
              <a:spcBef>
                <a:spcPts val="0"/>
              </a:spcBef>
              <a:spcAft>
                <a:spcPts val="0"/>
              </a:spcAft>
              <a:defRPr/>
            </a:pPr>
            <a:r>
              <a:rPr lang="en-GB" dirty="0" smtClean="0"/>
              <a:t>These vary from whiplash, one of the most common and annoying injuries caused by a car crash, to disk injuries.  Whiplash is an injury frequently associated with rear end impacts.  Whiplash injures the soft tissues made up of nerves, ligaments and muscles.  It causes neck pain and limitation of neck and head movement effecting rotation and peripheral vision.  It may be temporary or permanent and can effect all aspects of life.  If whiplash lasts for more than a few days after a car crash physicians will prescribe medications and often refer patients to physical therapists or chiropractors for rehabilitative therapy.  </a:t>
            </a:r>
          </a:p>
          <a:p>
            <a:pPr fontAlgn="auto">
              <a:spcBef>
                <a:spcPts val="0"/>
              </a:spcBef>
              <a:spcAft>
                <a:spcPts val="0"/>
              </a:spcAft>
              <a:defRPr/>
            </a:pPr>
            <a:endParaRPr lang="en-GB" dirty="0" smtClean="0"/>
          </a:p>
          <a:p>
            <a:pPr fontAlgn="auto">
              <a:spcBef>
                <a:spcPts val="0"/>
              </a:spcBef>
              <a:spcAft>
                <a:spcPts val="0"/>
              </a:spcAft>
              <a:defRPr/>
            </a:pPr>
            <a:r>
              <a:rPr lang="en-GB" dirty="0" smtClean="0"/>
              <a:t>Temporal </a:t>
            </a:r>
            <a:r>
              <a:rPr lang="en-GB" dirty="0" err="1" smtClean="0"/>
              <a:t>mandibular</a:t>
            </a:r>
            <a:r>
              <a:rPr lang="en-GB" dirty="0" smtClean="0"/>
              <a:t> joint (TMJ) injury is an injury to the joint and ligaments that allow the jaw to move. Similar to whiplash, the TMJ joint is injured in the acceleration and deceleration of a car crash.  This may occur with direct or indirect injury to the jaw and effects chewing, eating and speech.</a:t>
            </a:r>
          </a:p>
          <a:p>
            <a:pPr fontAlgn="auto">
              <a:spcBef>
                <a:spcPts val="0"/>
              </a:spcBef>
              <a:spcAft>
                <a:spcPts val="0"/>
              </a:spcAft>
              <a:defRPr/>
            </a:pPr>
            <a:endParaRPr lang="en-GB" dirty="0" smtClean="0"/>
          </a:p>
          <a:p>
            <a:pPr fontAlgn="auto">
              <a:spcBef>
                <a:spcPts val="0"/>
              </a:spcBef>
              <a:spcAft>
                <a:spcPts val="0"/>
              </a:spcAft>
              <a:defRPr/>
            </a:pPr>
            <a:r>
              <a:rPr lang="en-GB" dirty="0" err="1" smtClean="0"/>
              <a:t>Intervertebral</a:t>
            </a:r>
            <a:r>
              <a:rPr lang="en-GB" dirty="0" smtClean="0"/>
              <a:t> discs make up the spine.  The disks lie between each bone (vertebrae) in the spine and form joints giving spines flexibility.   Discs are made up of an outer skin called an annulus that surround the inner nucleus, a jelly like substance.  If the annulus is torn, a disc may </a:t>
            </a:r>
            <a:r>
              <a:rPr lang="en-GB" dirty="0" err="1" smtClean="0"/>
              <a:t>herniate</a:t>
            </a:r>
            <a:r>
              <a:rPr lang="en-GB" dirty="0" smtClean="0"/>
              <a:t> and need surgery.  Disks in the neck and spine may bulge, slip or rupture, hence the phrases bulging disc, slipped disc, and ruptured disc.  CT scans and MRI scans are often used to diagnosis disc injuries and because such tests are expensive doctors will not order them immediately after a car crash.  It frequently occurs where a disk injury or herniated disc is not diagnosed until months after a crash.</a:t>
            </a:r>
          </a:p>
          <a:p>
            <a:pPr fontAlgn="auto">
              <a:spcBef>
                <a:spcPts val="0"/>
              </a:spcBef>
              <a:spcAft>
                <a:spcPts val="0"/>
              </a:spcAft>
              <a:defRPr/>
            </a:pPr>
            <a:endParaRPr lang="en-GB" dirty="0" smtClean="0"/>
          </a:p>
          <a:p>
            <a:pPr fontAlgn="auto">
              <a:spcBef>
                <a:spcPts val="0"/>
              </a:spcBef>
              <a:spcAft>
                <a:spcPts val="0"/>
              </a:spcAft>
              <a:defRPr/>
            </a:pPr>
            <a:r>
              <a:rPr lang="en-GB" dirty="0" smtClean="0"/>
              <a:t>Back Injuries </a:t>
            </a:r>
          </a:p>
          <a:p>
            <a:pPr fontAlgn="auto">
              <a:spcBef>
                <a:spcPts val="0"/>
              </a:spcBef>
              <a:spcAft>
                <a:spcPts val="0"/>
              </a:spcAft>
              <a:defRPr/>
            </a:pPr>
            <a:r>
              <a:rPr lang="en-GB" dirty="0" err="1" smtClean="0"/>
              <a:t>Intervertebral</a:t>
            </a:r>
            <a:r>
              <a:rPr lang="en-GB" dirty="0" smtClean="0"/>
              <a:t> disks in the neck, cervical discs, are not the only discs injured in car crashes.  Thoracic, mid-back, disks and lumbar, lower back, disks may also be injured in car crashes.  Compression fractures may cause permanent disability.  Also, </a:t>
            </a:r>
            <a:r>
              <a:rPr lang="en-GB" dirty="0" err="1" smtClean="0"/>
              <a:t>herniations</a:t>
            </a:r>
            <a:r>
              <a:rPr lang="en-GB" dirty="0" smtClean="0"/>
              <a:t> or bulges may cause spinal cord compression.  Symptoms of spinal injuries include arm and/or leg weakness, paralysis, difficulty breathing, numbness, tingling, and abnormal bowel or bladder control.  Disc injuries causing those symptoms may require surgery to remove disc material or spinal fusion.  </a:t>
            </a:r>
          </a:p>
          <a:p>
            <a:pPr fontAlgn="auto">
              <a:spcBef>
                <a:spcPts val="0"/>
              </a:spcBef>
              <a:spcAft>
                <a:spcPts val="0"/>
              </a:spcAft>
              <a:defRPr/>
            </a:pPr>
            <a:r>
              <a:rPr lang="en-GB" dirty="0" smtClean="0"/>
              <a:t>In the same way whiplash injures soft tissues of the neck, the back nerves, ligaments and muscles may be traumatized by a crash causing pain and inflammation.  Requires sufferers to be sent to physical therapists or chiropractors for rehabilitative therapy.  Such therapy generally includes infrared heat, hot packs, paraffin bath, hydrotherapy, diathermy, cold packs, ultrasound, electrical stimulation, muscle strengthening, traction, massage, or acupuncture.  Another common treatment is steroid injection.</a:t>
            </a:r>
            <a:br>
              <a:rPr lang="en-GB" dirty="0" smtClean="0"/>
            </a:br>
            <a:r>
              <a:rPr lang="en-GB" dirty="0" smtClean="0"/>
              <a:t/>
            </a:r>
            <a:br>
              <a:rPr lang="en-GB" dirty="0" smtClean="0"/>
            </a:br>
            <a:r>
              <a:rPr lang="en-GB" dirty="0" smtClean="0"/>
              <a:t>Internal Organs </a:t>
            </a:r>
          </a:p>
          <a:p>
            <a:pPr fontAlgn="auto">
              <a:spcBef>
                <a:spcPts val="0"/>
              </a:spcBef>
              <a:spcAft>
                <a:spcPts val="0"/>
              </a:spcAft>
              <a:defRPr/>
            </a:pPr>
            <a:r>
              <a:rPr lang="en-GB" dirty="0" smtClean="0"/>
              <a:t>Internal injuries from a car crash include injuries to bowels, kidneys, the spleen, liver, lungs, heart or aorta.  Fractured ribs are quite common and may also puncture lungs and other internal organs.  Torn spleens are also a frequent injury and may require extensive hospitalization.</a:t>
            </a:r>
          </a:p>
          <a:p>
            <a:pPr fontAlgn="auto">
              <a:spcBef>
                <a:spcPts val="0"/>
              </a:spcBef>
              <a:spcAft>
                <a:spcPts val="0"/>
              </a:spcAft>
              <a:defRPr/>
            </a:pPr>
            <a:endParaRPr lang="en-GB" dirty="0" smtClean="0"/>
          </a:p>
          <a:p>
            <a:pPr fontAlgn="auto">
              <a:spcBef>
                <a:spcPts val="0"/>
              </a:spcBef>
              <a:spcAft>
                <a:spcPts val="0"/>
              </a:spcAft>
              <a:defRPr/>
            </a:pPr>
            <a:r>
              <a:rPr lang="en-GB" dirty="0" smtClean="0"/>
              <a:t>Upper limbs </a:t>
            </a:r>
          </a:p>
          <a:p>
            <a:pPr fontAlgn="auto">
              <a:spcBef>
                <a:spcPts val="0"/>
              </a:spcBef>
              <a:spcAft>
                <a:spcPts val="0"/>
              </a:spcAft>
              <a:defRPr/>
            </a:pPr>
            <a:r>
              <a:rPr lang="en-GB" dirty="0" smtClean="0"/>
              <a:t>Hands, forearms, arms, shoulders, wrists and fingers are often injured in car crashes as well.  Fractures are typical and treatment generally involves splints and casts.  Occasionally, such injuries will require surgery in addition to splinting and casting.  Therapy may also be required for increasing reduced strength and range of motion. </a:t>
            </a:r>
          </a:p>
          <a:p>
            <a:pPr fontAlgn="auto">
              <a:spcBef>
                <a:spcPts val="0"/>
              </a:spcBef>
              <a:spcAft>
                <a:spcPts val="0"/>
              </a:spcAft>
              <a:defRPr/>
            </a:pPr>
            <a:r>
              <a:rPr lang="en-GB" dirty="0" smtClean="0"/>
              <a:t>Rotator cuff injuries are frequently caused by car crashes.  MRI scans are often used to diagnosis rotator cuff tears   Severe shoulder injuries will require shoulder reconstruction.</a:t>
            </a:r>
          </a:p>
          <a:p>
            <a:pPr fontAlgn="auto">
              <a:spcBef>
                <a:spcPts val="0"/>
              </a:spcBef>
              <a:spcAft>
                <a:spcPts val="0"/>
              </a:spcAft>
              <a:defRPr/>
            </a:pPr>
            <a:endParaRPr lang="en-GB" dirty="0" smtClean="0"/>
          </a:p>
          <a:p>
            <a:pPr fontAlgn="auto">
              <a:spcBef>
                <a:spcPts val="0"/>
              </a:spcBef>
              <a:spcAft>
                <a:spcPts val="0"/>
              </a:spcAft>
              <a:defRPr/>
            </a:pPr>
            <a:r>
              <a:rPr lang="en-GB" dirty="0" smtClean="0"/>
              <a:t>Lower limbs </a:t>
            </a:r>
          </a:p>
          <a:p>
            <a:pPr fontAlgn="auto">
              <a:spcBef>
                <a:spcPts val="0"/>
              </a:spcBef>
              <a:spcAft>
                <a:spcPts val="0"/>
              </a:spcAft>
              <a:defRPr/>
            </a:pPr>
            <a:r>
              <a:rPr lang="en-GB" dirty="0" smtClean="0"/>
              <a:t>Hips, legs, knees, heels, ankles, and feet are also commonly damaged in car crashes.  Achilles tendon injuries, ankle sprains, collateral ligament injuries and stress fractures are typical.  Fractures of the pelvis, femur, patella, tibia, and ankle may require casting or surgery.  For serious hip and knee injuries, total hip replacements or total knee </a:t>
            </a:r>
            <a:r>
              <a:rPr lang="en-GB" dirty="0" err="1" smtClean="0"/>
              <a:t>arthroplasty</a:t>
            </a:r>
            <a:r>
              <a:rPr lang="en-GB" dirty="0" smtClean="0"/>
              <a:t> may be necessary.</a:t>
            </a:r>
            <a:endParaRPr lang="en-GB" b="1" dirty="0" smtClean="0"/>
          </a:p>
          <a:p>
            <a:pPr fontAlgn="auto">
              <a:spcBef>
                <a:spcPts val="0"/>
              </a:spcBef>
              <a:spcAft>
                <a:spcPts val="0"/>
              </a:spcAft>
              <a:defRPr/>
            </a:pPr>
            <a:endParaRPr lang="en-GB" dirty="0" smtClean="0"/>
          </a:p>
          <a:p>
            <a:pPr fontAlgn="auto">
              <a:spcBef>
                <a:spcPts val="0"/>
              </a:spcBef>
              <a:spcAft>
                <a:spcPts val="0"/>
              </a:spcAft>
              <a:defRPr/>
            </a:pPr>
            <a:r>
              <a:rPr lang="en-GB" b="1" dirty="0" smtClean="0"/>
              <a:t>Damage to car / property</a:t>
            </a:r>
          </a:p>
          <a:p>
            <a:pPr fontAlgn="auto">
              <a:spcBef>
                <a:spcPts val="0"/>
              </a:spcBef>
              <a:spcAft>
                <a:spcPts val="0"/>
              </a:spcAft>
              <a:defRPr/>
            </a:pPr>
            <a:r>
              <a:rPr lang="en-GB" dirty="0" smtClean="0"/>
              <a:t>This will greatly affect cost of future insurance – details for a 40 year old shows almost 50% increase after crash. Insurance would skyrocket for teenager if available at all.</a:t>
            </a:r>
          </a:p>
          <a:p>
            <a:pPr fontAlgn="auto">
              <a:spcBef>
                <a:spcPts val="0"/>
              </a:spcBef>
              <a:spcAft>
                <a:spcPts val="0"/>
              </a:spcAft>
              <a:defRPr/>
            </a:pPr>
            <a:endParaRPr lang="en-GB" dirty="0" smtClean="0"/>
          </a:p>
          <a:p>
            <a:pPr fontAlgn="auto">
              <a:spcBef>
                <a:spcPts val="0"/>
              </a:spcBef>
              <a:spcAft>
                <a:spcPts val="0"/>
              </a:spcAft>
              <a:defRPr/>
            </a:pPr>
            <a:r>
              <a:rPr lang="en-GB" dirty="0" smtClean="0"/>
              <a:t>1.   Provider </a:t>
            </a:r>
          </a:p>
          <a:p>
            <a:pPr fontAlgn="auto">
              <a:spcBef>
                <a:spcPts val="0"/>
              </a:spcBef>
              <a:spcAft>
                <a:spcPts val="0"/>
              </a:spcAft>
              <a:defRPr/>
            </a:pPr>
            <a:r>
              <a:rPr lang="en-GB" dirty="0" smtClean="0"/>
              <a:t>2.   </a:t>
            </a:r>
            <a:r>
              <a:rPr lang="en-GB" dirty="0" err="1" smtClean="0"/>
              <a:t>Inurance</a:t>
            </a:r>
            <a:r>
              <a:rPr lang="en-GB" dirty="0" smtClean="0"/>
              <a:t> with Clean Licence (40 year old male (Bus Driver) in Manchester) </a:t>
            </a:r>
          </a:p>
          <a:p>
            <a:pPr fontAlgn="auto">
              <a:spcBef>
                <a:spcPts val="0"/>
              </a:spcBef>
              <a:spcAft>
                <a:spcPts val="0"/>
              </a:spcAft>
              <a:defRPr/>
            </a:pPr>
            <a:r>
              <a:rPr lang="en-GB" dirty="0" smtClean="0"/>
              <a:t>3.   Insurance With Accident (£2,000 damage) </a:t>
            </a:r>
          </a:p>
          <a:p>
            <a:pPr fontAlgn="auto">
              <a:spcBef>
                <a:spcPts val="0"/>
              </a:spcBef>
              <a:spcAft>
                <a:spcPts val="0"/>
              </a:spcAft>
              <a:defRPr/>
            </a:pPr>
            <a:r>
              <a:rPr lang="en-GB" dirty="0" smtClean="0"/>
              <a:t>4.   Percent increase</a:t>
            </a:r>
          </a:p>
          <a:p>
            <a:pPr fontAlgn="auto">
              <a:spcBef>
                <a:spcPts val="0"/>
              </a:spcBef>
              <a:spcAft>
                <a:spcPts val="0"/>
              </a:spcAft>
              <a:defRPr/>
            </a:pPr>
            <a:endParaRPr lang="en-GB" dirty="0" smtClean="0"/>
          </a:p>
          <a:p>
            <a:pPr fontAlgn="auto">
              <a:spcBef>
                <a:spcPts val="0"/>
              </a:spcBef>
              <a:spcAft>
                <a:spcPts val="0"/>
              </a:spcAft>
              <a:defRPr/>
            </a:pPr>
            <a:r>
              <a:rPr lang="en-GB" dirty="0" smtClean="0"/>
              <a:t>1</a:t>
            </a:r>
            <a:r>
              <a:rPr lang="en-GB" b="1" dirty="0" smtClean="0"/>
              <a:t>.   </a:t>
            </a:r>
            <a:r>
              <a:rPr lang="en-GB" dirty="0" err="1" smtClean="0"/>
              <a:t>Swiftcover</a:t>
            </a:r>
            <a:endParaRPr lang="en-GB" dirty="0" smtClean="0"/>
          </a:p>
          <a:p>
            <a:pPr marL="228600" indent="-228600" fontAlgn="auto">
              <a:spcBef>
                <a:spcPts val="0"/>
              </a:spcBef>
              <a:spcAft>
                <a:spcPts val="0"/>
              </a:spcAft>
              <a:defRPr/>
            </a:pPr>
            <a:r>
              <a:rPr lang="en-GB" dirty="0" smtClean="0"/>
              <a:t>2.   £504.79</a:t>
            </a:r>
          </a:p>
          <a:p>
            <a:pPr marL="228600" indent="-228600" fontAlgn="auto">
              <a:spcBef>
                <a:spcPts val="0"/>
              </a:spcBef>
              <a:spcAft>
                <a:spcPts val="0"/>
              </a:spcAft>
              <a:defRPr/>
            </a:pPr>
            <a:r>
              <a:rPr lang="en-GB" dirty="0" smtClean="0"/>
              <a:t>3.   £817.054	</a:t>
            </a:r>
          </a:p>
          <a:p>
            <a:pPr marL="228600" indent="-228600" fontAlgn="auto">
              <a:spcBef>
                <a:spcPts val="0"/>
              </a:spcBef>
              <a:spcAft>
                <a:spcPts val="0"/>
              </a:spcAft>
              <a:defRPr/>
            </a:pPr>
            <a:r>
              <a:rPr lang="en-GB" dirty="0" smtClean="0"/>
              <a:t>4.   38.22%</a:t>
            </a:r>
          </a:p>
          <a:p>
            <a:pPr marL="228600" indent="-228600" fontAlgn="auto">
              <a:spcBef>
                <a:spcPts val="0"/>
              </a:spcBef>
              <a:spcAft>
                <a:spcPts val="0"/>
              </a:spcAft>
              <a:buFontTx/>
              <a:buAutoNum type="arabicPeriod" startAt="4"/>
              <a:defRPr/>
            </a:pPr>
            <a:endParaRPr lang="en-GB" dirty="0" smtClean="0"/>
          </a:p>
          <a:p>
            <a:pPr fontAlgn="auto">
              <a:spcBef>
                <a:spcPts val="0"/>
              </a:spcBef>
              <a:spcAft>
                <a:spcPts val="0"/>
              </a:spcAft>
              <a:defRPr/>
            </a:pPr>
            <a:r>
              <a:rPr lang="en-GB" dirty="0" smtClean="0"/>
              <a:t>1.   Quotea.co.uk</a:t>
            </a:r>
          </a:p>
          <a:p>
            <a:pPr fontAlgn="auto">
              <a:spcBef>
                <a:spcPts val="0"/>
              </a:spcBef>
              <a:spcAft>
                <a:spcPts val="0"/>
              </a:spcAft>
              <a:defRPr/>
            </a:pPr>
            <a:r>
              <a:rPr lang="en-GB" dirty="0" smtClean="0"/>
              <a:t>2.   £526.99</a:t>
            </a:r>
          </a:p>
          <a:p>
            <a:pPr fontAlgn="auto">
              <a:spcBef>
                <a:spcPts val="0"/>
              </a:spcBef>
              <a:spcAft>
                <a:spcPts val="0"/>
              </a:spcAft>
              <a:defRPr/>
            </a:pPr>
            <a:r>
              <a:rPr lang="en-GB" dirty="0" smtClean="0"/>
              <a:t>3.   £1,398.74</a:t>
            </a:r>
          </a:p>
          <a:p>
            <a:pPr marL="228600" indent="-228600" fontAlgn="auto">
              <a:spcBef>
                <a:spcPts val="0"/>
              </a:spcBef>
              <a:spcAft>
                <a:spcPts val="0"/>
              </a:spcAft>
              <a:defRPr/>
            </a:pPr>
            <a:r>
              <a:rPr lang="en-GB" dirty="0" smtClean="0"/>
              <a:t>4.   62.32%</a:t>
            </a:r>
          </a:p>
          <a:p>
            <a:pPr marL="228600" indent="-228600" fontAlgn="auto">
              <a:spcBef>
                <a:spcPts val="0"/>
              </a:spcBef>
              <a:spcAft>
                <a:spcPts val="0"/>
              </a:spcAft>
              <a:buFontTx/>
              <a:buAutoNum type="arabicPlain" startAt="4"/>
              <a:defRPr/>
            </a:pPr>
            <a:endParaRPr lang="en-GB" dirty="0" smtClean="0"/>
          </a:p>
          <a:p>
            <a:pPr fontAlgn="auto">
              <a:spcBef>
                <a:spcPts val="0"/>
              </a:spcBef>
              <a:spcAft>
                <a:spcPts val="0"/>
              </a:spcAft>
              <a:defRPr/>
            </a:pPr>
            <a:r>
              <a:rPr lang="en-GB" dirty="0" smtClean="0"/>
              <a:t>1.   LV=</a:t>
            </a:r>
          </a:p>
          <a:p>
            <a:pPr fontAlgn="auto">
              <a:spcBef>
                <a:spcPts val="0"/>
              </a:spcBef>
              <a:spcAft>
                <a:spcPts val="0"/>
              </a:spcAft>
              <a:defRPr/>
            </a:pPr>
            <a:r>
              <a:rPr lang="en-GB" dirty="0" smtClean="0"/>
              <a:t>2.   £651.44</a:t>
            </a:r>
          </a:p>
          <a:p>
            <a:pPr fontAlgn="auto">
              <a:spcBef>
                <a:spcPts val="0"/>
              </a:spcBef>
              <a:spcAft>
                <a:spcPts val="0"/>
              </a:spcAft>
              <a:defRPr/>
            </a:pPr>
            <a:r>
              <a:rPr lang="en-GB" dirty="0" smtClean="0"/>
              <a:t>3.   £1,466.20</a:t>
            </a:r>
          </a:p>
          <a:p>
            <a:pPr marL="228600" indent="-228600" fontAlgn="auto">
              <a:spcBef>
                <a:spcPts val="0"/>
              </a:spcBef>
              <a:spcAft>
                <a:spcPts val="0"/>
              </a:spcAft>
              <a:buFontTx/>
              <a:buAutoNum type="arabicPeriod" startAt="4"/>
              <a:defRPr/>
            </a:pPr>
            <a:r>
              <a:rPr lang="en-GB" dirty="0" smtClean="0"/>
              <a:t>55.57%</a:t>
            </a:r>
          </a:p>
          <a:p>
            <a:pPr marL="228600" indent="-228600" fontAlgn="auto">
              <a:spcBef>
                <a:spcPts val="0"/>
              </a:spcBef>
              <a:spcAft>
                <a:spcPts val="0"/>
              </a:spcAft>
              <a:buFontTx/>
              <a:buAutoNum type="arabicPeriod" startAt="4"/>
              <a:defRPr/>
            </a:pPr>
            <a:endParaRPr lang="en-GB" dirty="0" smtClean="0"/>
          </a:p>
          <a:p>
            <a:pPr fontAlgn="auto">
              <a:spcBef>
                <a:spcPts val="0"/>
              </a:spcBef>
              <a:spcAft>
                <a:spcPts val="0"/>
              </a:spcAft>
              <a:defRPr/>
            </a:pPr>
            <a:r>
              <a:rPr lang="en-GB" dirty="0" smtClean="0"/>
              <a:t>1.   More Than</a:t>
            </a:r>
          </a:p>
          <a:p>
            <a:pPr fontAlgn="auto">
              <a:spcBef>
                <a:spcPts val="0"/>
              </a:spcBef>
              <a:spcAft>
                <a:spcPts val="0"/>
              </a:spcAft>
              <a:defRPr/>
            </a:pPr>
            <a:r>
              <a:rPr lang="en-GB" dirty="0" smtClean="0"/>
              <a:t>2.   £718.70</a:t>
            </a:r>
          </a:p>
          <a:p>
            <a:pPr fontAlgn="auto">
              <a:spcBef>
                <a:spcPts val="0"/>
              </a:spcBef>
              <a:spcAft>
                <a:spcPts val="0"/>
              </a:spcAft>
              <a:defRPr/>
            </a:pPr>
            <a:r>
              <a:rPr lang="en-GB" dirty="0" smtClean="0"/>
              <a:t>3.   £1,255.74</a:t>
            </a:r>
          </a:p>
          <a:p>
            <a:pPr marL="228600" indent="-228600" fontAlgn="auto">
              <a:spcBef>
                <a:spcPts val="0"/>
              </a:spcBef>
              <a:spcAft>
                <a:spcPts val="0"/>
              </a:spcAft>
              <a:buFontTx/>
              <a:buAutoNum type="arabicPeriod" startAt="4"/>
              <a:defRPr/>
            </a:pPr>
            <a:r>
              <a:rPr lang="en-GB" dirty="0" smtClean="0"/>
              <a:t>42.77%</a:t>
            </a:r>
          </a:p>
          <a:p>
            <a:pPr marL="228600" indent="-228600" fontAlgn="auto">
              <a:spcBef>
                <a:spcPts val="0"/>
              </a:spcBef>
              <a:spcAft>
                <a:spcPts val="0"/>
              </a:spcAft>
              <a:buFontTx/>
              <a:buAutoNum type="arabicPeriod" startAt="4"/>
              <a:defRPr/>
            </a:pPr>
            <a:endParaRPr lang="en-GB" dirty="0" smtClean="0"/>
          </a:p>
          <a:p>
            <a:pPr fontAlgn="auto">
              <a:spcBef>
                <a:spcPts val="0"/>
              </a:spcBef>
              <a:spcAft>
                <a:spcPts val="0"/>
              </a:spcAft>
              <a:defRPr/>
            </a:pPr>
            <a:r>
              <a:rPr lang="en-GB" dirty="0" smtClean="0"/>
              <a:t>1.   </a:t>
            </a:r>
            <a:r>
              <a:rPr lang="en-GB" dirty="0" err="1" smtClean="0"/>
              <a:t>Swinton</a:t>
            </a:r>
            <a:endParaRPr lang="en-GB" dirty="0" smtClean="0"/>
          </a:p>
          <a:p>
            <a:pPr fontAlgn="auto">
              <a:spcBef>
                <a:spcPts val="0"/>
              </a:spcBef>
              <a:spcAft>
                <a:spcPts val="0"/>
              </a:spcAft>
              <a:defRPr/>
            </a:pPr>
            <a:r>
              <a:rPr lang="en-GB" dirty="0" smtClean="0"/>
              <a:t>2.   £774.64</a:t>
            </a:r>
          </a:p>
          <a:p>
            <a:pPr fontAlgn="auto">
              <a:spcBef>
                <a:spcPts val="0"/>
              </a:spcBef>
              <a:spcAft>
                <a:spcPts val="0"/>
              </a:spcAft>
              <a:defRPr/>
            </a:pPr>
            <a:r>
              <a:rPr lang="en-GB" dirty="0" smtClean="0"/>
              <a:t>3.   £1,173.38</a:t>
            </a:r>
          </a:p>
          <a:p>
            <a:pPr marL="228600" indent="-228600" fontAlgn="auto">
              <a:spcBef>
                <a:spcPts val="0"/>
              </a:spcBef>
              <a:spcAft>
                <a:spcPts val="0"/>
              </a:spcAft>
              <a:buFontTx/>
              <a:buAutoNum type="arabicPeriod" startAt="4"/>
              <a:defRPr/>
            </a:pPr>
            <a:r>
              <a:rPr lang="en-GB" dirty="0" smtClean="0"/>
              <a:t>33.98%</a:t>
            </a:r>
          </a:p>
          <a:p>
            <a:pPr marL="228600" indent="-228600" fontAlgn="auto">
              <a:spcBef>
                <a:spcPts val="0"/>
              </a:spcBef>
              <a:spcAft>
                <a:spcPts val="0"/>
              </a:spcAft>
              <a:buFontTx/>
              <a:buAutoNum type="arabicPeriod" startAt="4"/>
              <a:defRPr/>
            </a:pPr>
            <a:endParaRPr lang="en-GB" dirty="0" smtClean="0"/>
          </a:p>
          <a:p>
            <a:pPr fontAlgn="auto">
              <a:spcBef>
                <a:spcPts val="0"/>
              </a:spcBef>
              <a:spcAft>
                <a:spcPts val="0"/>
              </a:spcAft>
              <a:defRPr/>
            </a:pPr>
            <a:r>
              <a:rPr lang="en-GB" dirty="0" smtClean="0"/>
              <a:t>Average increase  £635.31 to £1,222.22 or 47%</a:t>
            </a:r>
          </a:p>
          <a:p>
            <a:pPr fontAlgn="auto">
              <a:spcBef>
                <a:spcPts val="0"/>
              </a:spcBef>
              <a:spcAft>
                <a:spcPts val="0"/>
              </a:spcAft>
              <a:defRPr/>
            </a:pPr>
            <a:endParaRPr lang="en-GB" dirty="0" smtClean="0"/>
          </a:p>
          <a:p>
            <a:pPr fontAlgn="auto">
              <a:spcBef>
                <a:spcPts val="0"/>
              </a:spcBef>
              <a:spcAft>
                <a:spcPts val="0"/>
              </a:spcAft>
              <a:defRPr/>
            </a:pPr>
            <a:endParaRPr lang="en-GB" dirty="0" smtClean="0"/>
          </a:p>
          <a:p>
            <a:pPr fontAlgn="auto">
              <a:spcBef>
                <a:spcPts val="0"/>
              </a:spcBef>
              <a:spcAft>
                <a:spcPts val="0"/>
              </a:spcAft>
              <a:defRPr/>
            </a:pPr>
            <a:r>
              <a:rPr lang="en-GB" b="1" dirty="0" smtClean="0"/>
              <a:t>Grieving family:</a:t>
            </a:r>
          </a:p>
          <a:p>
            <a:pPr fontAlgn="auto">
              <a:spcBef>
                <a:spcPts val="0"/>
              </a:spcBef>
              <a:spcAft>
                <a:spcPts val="0"/>
              </a:spcAft>
              <a:defRPr/>
            </a:pPr>
            <a:r>
              <a:rPr lang="en-GB" dirty="0" smtClean="0"/>
              <a:t>If killed or seriously injured the trauma extends to loved ones through the grieving process.</a:t>
            </a:r>
          </a:p>
          <a:p>
            <a:pPr fontAlgn="auto">
              <a:spcBef>
                <a:spcPts val="0"/>
              </a:spcBef>
              <a:spcAft>
                <a:spcPts val="0"/>
              </a:spcAft>
              <a:defRPr/>
            </a:pPr>
            <a:r>
              <a:rPr lang="en-GB" dirty="0" smtClean="0"/>
              <a:t>There are five stages of normal grief as proposed by </a:t>
            </a:r>
            <a:r>
              <a:rPr lang="en-GB" dirty="0" err="1" smtClean="0"/>
              <a:t>Elsabeth</a:t>
            </a:r>
            <a:r>
              <a:rPr lang="en-GB" dirty="0" smtClean="0"/>
              <a:t> </a:t>
            </a:r>
            <a:r>
              <a:rPr lang="en-GB" dirty="0" err="1" smtClean="0"/>
              <a:t>Kubler</a:t>
            </a:r>
            <a:r>
              <a:rPr lang="en-GB" dirty="0" smtClean="0"/>
              <a:t>-Ross in her 1969 book “On Death and Dying.”</a:t>
            </a:r>
          </a:p>
          <a:p>
            <a:pPr fontAlgn="auto">
              <a:spcBef>
                <a:spcPts val="0"/>
              </a:spcBef>
              <a:spcAft>
                <a:spcPts val="0"/>
              </a:spcAft>
              <a:defRPr/>
            </a:pPr>
            <a:endParaRPr lang="en-GB" dirty="0" smtClean="0"/>
          </a:p>
          <a:p>
            <a:pPr fontAlgn="auto">
              <a:spcBef>
                <a:spcPts val="0"/>
              </a:spcBef>
              <a:spcAft>
                <a:spcPts val="0"/>
              </a:spcAft>
              <a:defRPr/>
            </a:pPr>
            <a:r>
              <a:rPr lang="en-GB" dirty="0" smtClean="0"/>
              <a:t>1. Denial and Isolation</a:t>
            </a:r>
          </a:p>
          <a:p>
            <a:pPr fontAlgn="auto">
              <a:spcBef>
                <a:spcPts val="0"/>
              </a:spcBef>
              <a:spcAft>
                <a:spcPts val="0"/>
              </a:spcAft>
              <a:defRPr/>
            </a:pPr>
            <a:r>
              <a:rPr lang="en-GB" dirty="0" smtClean="0"/>
              <a:t>The first reaction to learning of the death of a loved one is to deny the reality of the situation. It is a normal reaction to rationalize overwhelming emotions. It is a </a:t>
            </a:r>
            <a:r>
              <a:rPr lang="en-GB" dirty="0" err="1" smtClean="0"/>
              <a:t>defense</a:t>
            </a:r>
            <a:r>
              <a:rPr lang="en-GB" dirty="0" smtClean="0"/>
              <a:t> mechanism that buffers the immediate shock. We block out the words and hide from the facts. This is a temporary response that carries us through the first wave of pain.</a:t>
            </a:r>
          </a:p>
          <a:p>
            <a:pPr fontAlgn="auto">
              <a:spcBef>
                <a:spcPts val="0"/>
              </a:spcBef>
              <a:spcAft>
                <a:spcPts val="0"/>
              </a:spcAft>
              <a:defRPr/>
            </a:pPr>
            <a:endParaRPr lang="en-GB" dirty="0" smtClean="0"/>
          </a:p>
          <a:p>
            <a:pPr fontAlgn="auto">
              <a:spcBef>
                <a:spcPts val="0"/>
              </a:spcBef>
              <a:spcAft>
                <a:spcPts val="0"/>
              </a:spcAft>
              <a:defRPr/>
            </a:pPr>
            <a:r>
              <a:rPr lang="en-GB" dirty="0" smtClean="0"/>
              <a:t>2. Anger</a:t>
            </a:r>
          </a:p>
          <a:p>
            <a:pPr fontAlgn="auto">
              <a:spcBef>
                <a:spcPts val="0"/>
              </a:spcBef>
              <a:spcAft>
                <a:spcPts val="0"/>
              </a:spcAft>
              <a:defRPr/>
            </a:pPr>
            <a:r>
              <a:rPr lang="en-GB" dirty="0" smtClean="0"/>
              <a:t>As the masking effects of denial begin to wear, reality and its pain re-emerge. This intense emotion is deflected from our vulnerable core, redirected and expressed instead as anger. The anger may be aimed at inanimate objects, complete strangers, friends or family. Anger may be directed at our deceased loved one. Rationally, we know the person is not to be blamed. Emotionally, however, we may resent the person for causing us pain or for leaving us. We feel guilty for being angry, and this makes us more angry.</a:t>
            </a:r>
          </a:p>
          <a:p>
            <a:pPr fontAlgn="auto">
              <a:spcBef>
                <a:spcPts val="0"/>
              </a:spcBef>
              <a:spcAft>
                <a:spcPts val="0"/>
              </a:spcAft>
              <a:defRPr/>
            </a:pPr>
            <a:endParaRPr lang="en-GB" dirty="0" smtClean="0"/>
          </a:p>
          <a:p>
            <a:pPr fontAlgn="auto">
              <a:spcBef>
                <a:spcPts val="0"/>
              </a:spcBef>
              <a:spcAft>
                <a:spcPts val="0"/>
              </a:spcAft>
              <a:defRPr/>
            </a:pPr>
            <a:r>
              <a:rPr lang="en-GB" dirty="0" smtClean="0"/>
              <a:t>3. Bargaining</a:t>
            </a:r>
          </a:p>
          <a:p>
            <a:pPr fontAlgn="auto">
              <a:spcBef>
                <a:spcPts val="0"/>
              </a:spcBef>
              <a:spcAft>
                <a:spcPts val="0"/>
              </a:spcAft>
              <a:defRPr/>
            </a:pPr>
            <a:r>
              <a:rPr lang="en-GB" dirty="0" smtClean="0"/>
              <a:t>The normal reaction to feelings of helplessness and vulnerability is often a need to regain control–</a:t>
            </a:r>
          </a:p>
          <a:p>
            <a:pPr fontAlgn="auto">
              <a:spcBef>
                <a:spcPts val="0"/>
              </a:spcBef>
              <a:spcAft>
                <a:spcPts val="0"/>
              </a:spcAft>
              <a:defRPr/>
            </a:pPr>
            <a:r>
              <a:rPr lang="en-GB" dirty="0" smtClean="0"/>
              <a:t>If only we had made him wear a seatbelt.. </a:t>
            </a:r>
          </a:p>
          <a:p>
            <a:pPr fontAlgn="auto">
              <a:spcBef>
                <a:spcPts val="0"/>
              </a:spcBef>
              <a:spcAft>
                <a:spcPts val="0"/>
              </a:spcAft>
              <a:defRPr/>
            </a:pPr>
            <a:r>
              <a:rPr lang="en-GB" dirty="0" smtClean="0"/>
              <a:t>If only we bought a slower car… </a:t>
            </a:r>
          </a:p>
          <a:p>
            <a:pPr fontAlgn="auto">
              <a:spcBef>
                <a:spcPts val="0"/>
              </a:spcBef>
              <a:spcAft>
                <a:spcPts val="0"/>
              </a:spcAft>
              <a:defRPr/>
            </a:pPr>
            <a:r>
              <a:rPr lang="en-GB" dirty="0" smtClean="0"/>
              <a:t>If only we had told him to drive carefully… </a:t>
            </a:r>
          </a:p>
          <a:p>
            <a:pPr fontAlgn="auto">
              <a:spcBef>
                <a:spcPts val="0"/>
              </a:spcBef>
              <a:spcAft>
                <a:spcPts val="0"/>
              </a:spcAft>
              <a:defRPr/>
            </a:pPr>
            <a:r>
              <a:rPr lang="en-GB" dirty="0" smtClean="0"/>
              <a:t>Secretly, we may make a deal with God or our higher power in an attempt to postpone the inevitable. This is a weaker line of </a:t>
            </a:r>
            <a:r>
              <a:rPr lang="en-GB" dirty="0" err="1" smtClean="0"/>
              <a:t>defense</a:t>
            </a:r>
            <a:r>
              <a:rPr lang="en-GB" dirty="0" smtClean="0"/>
              <a:t> to protect us from the painful reality.</a:t>
            </a:r>
          </a:p>
          <a:p>
            <a:pPr fontAlgn="auto">
              <a:spcBef>
                <a:spcPts val="0"/>
              </a:spcBef>
              <a:spcAft>
                <a:spcPts val="0"/>
              </a:spcAft>
              <a:defRPr/>
            </a:pPr>
            <a:endParaRPr lang="en-GB" dirty="0" smtClean="0"/>
          </a:p>
          <a:p>
            <a:pPr fontAlgn="auto">
              <a:spcBef>
                <a:spcPts val="0"/>
              </a:spcBef>
              <a:spcAft>
                <a:spcPts val="0"/>
              </a:spcAft>
              <a:defRPr/>
            </a:pPr>
            <a:r>
              <a:rPr lang="en-GB" dirty="0" smtClean="0">
                <a:solidFill>
                  <a:schemeClr val="bg1"/>
                </a:solidFill>
              </a:rPr>
              <a:t>4. Depression</a:t>
            </a:r>
          </a:p>
          <a:p>
            <a:pPr fontAlgn="auto">
              <a:spcBef>
                <a:spcPts val="0"/>
              </a:spcBef>
              <a:spcAft>
                <a:spcPts val="0"/>
              </a:spcAft>
              <a:defRPr/>
            </a:pPr>
            <a:r>
              <a:rPr lang="en-GB" dirty="0" smtClean="0"/>
              <a:t>Two types of depression are associated with mourning. The first one is a reaction to practical implications relating to the loss. Funeral and church service, meeting friends and visiting places associated with the deceased. Sadness and regret predominate this type of depression. The second type of depression is more subtle and, in a sense, perhaps more private. It is our quiet preparation to separate and to bid our loved one farewell. </a:t>
            </a:r>
          </a:p>
          <a:p>
            <a:pPr fontAlgn="auto">
              <a:spcBef>
                <a:spcPts val="0"/>
              </a:spcBef>
              <a:spcAft>
                <a:spcPts val="0"/>
              </a:spcAft>
              <a:defRPr/>
            </a:pPr>
            <a:endParaRPr lang="en-GB" dirty="0" smtClean="0"/>
          </a:p>
          <a:p>
            <a:pPr fontAlgn="auto">
              <a:spcBef>
                <a:spcPts val="0"/>
              </a:spcBef>
              <a:spcAft>
                <a:spcPts val="0"/>
              </a:spcAft>
              <a:defRPr/>
            </a:pPr>
            <a:r>
              <a:rPr lang="en-GB" dirty="0" smtClean="0"/>
              <a:t>5. Acceptance</a:t>
            </a:r>
          </a:p>
          <a:p>
            <a:pPr fontAlgn="auto">
              <a:spcBef>
                <a:spcPts val="0"/>
              </a:spcBef>
              <a:spcAft>
                <a:spcPts val="0"/>
              </a:spcAft>
              <a:defRPr/>
            </a:pPr>
            <a:r>
              <a:rPr lang="en-GB" dirty="0" smtClean="0"/>
              <a:t>Reaching this stage of mourning is a gift not afforded to everyone. With a sudden and unexpected death one may never see beyond anger or denial. This phase is marked by withdrawal and calm. This is not a period of happiness but can be distinguished from depression.</a:t>
            </a:r>
          </a:p>
          <a:p>
            <a:pPr fontAlgn="auto">
              <a:spcBef>
                <a:spcPts val="0"/>
              </a:spcBef>
              <a:spcAft>
                <a:spcPts val="0"/>
              </a:spcAft>
              <a:defRPr/>
            </a:pPr>
            <a:endParaRPr lang="en-GB" dirty="0" smtClean="0"/>
          </a:p>
          <a:p>
            <a:pPr fontAlgn="auto">
              <a:spcBef>
                <a:spcPts val="0"/>
              </a:spcBef>
              <a:spcAft>
                <a:spcPts val="0"/>
              </a:spcAft>
              <a:defRPr/>
            </a:pPr>
            <a:r>
              <a:rPr lang="en-GB" dirty="0" smtClean="0"/>
              <a:t>Coping with loss is a ultimately a deeply personal and singular experience — nobody can help you go through it more easily or understand all the emotions that you’re going through. But others can be there for you and help comfort you through this process. The best thing you can do is to allow yourself to feel the grief as it comes over you. Resisting it only will prolong the natural process of healing.</a:t>
            </a:r>
          </a:p>
          <a:p>
            <a:pPr fontAlgn="auto">
              <a:spcBef>
                <a:spcPts val="0"/>
              </a:spcBef>
              <a:spcAft>
                <a:spcPts val="0"/>
              </a:spcAft>
              <a:defRPr/>
            </a:pPr>
            <a:r>
              <a:rPr lang="en-GB" dirty="0" smtClean="0"/>
              <a:t> </a:t>
            </a:r>
          </a:p>
          <a:p>
            <a:pPr fontAlgn="auto">
              <a:spcBef>
                <a:spcPts val="0"/>
              </a:spcBef>
              <a:spcAft>
                <a:spcPts val="0"/>
              </a:spcAft>
              <a:defRPr/>
            </a:pPr>
            <a:r>
              <a:rPr lang="en-GB" dirty="0" smtClean="0"/>
              <a:t>Remember, grieving is a personal process that has no time limit, nor one “right” way to do it.</a:t>
            </a:r>
          </a:p>
          <a:p>
            <a:pPr fontAlgn="auto">
              <a:spcBef>
                <a:spcPts val="0"/>
              </a:spcBef>
              <a:spcAft>
                <a:spcPts val="0"/>
              </a:spcAft>
              <a:defRPr/>
            </a:pPr>
            <a:endParaRPr lang="en-GB" dirty="0" smtClean="0"/>
          </a:p>
          <a:p>
            <a:pPr fontAlgn="auto">
              <a:spcBef>
                <a:spcPts val="0"/>
              </a:spcBef>
              <a:spcAft>
                <a:spcPts val="0"/>
              </a:spcAft>
              <a:defRPr/>
            </a:pPr>
            <a:r>
              <a:rPr lang="en-GB" b="1" dirty="0" smtClean="0"/>
              <a:t>Prison:</a:t>
            </a:r>
          </a:p>
          <a:p>
            <a:pPr fontAlgn="auto">
              <a:spcBef>
                <a:spcPts val="0"/>
              </a:spcBef>
              <a:spcAft>
                <a:spcPts val="0"/>
              </a:spcAft>
              <a:defRPr/>
            </a:pPr>
            <a:r>
              <a:rPr lang="en-GB" dirty="0" smtClean="0"/>
              <a:t>Death by dangerous driving charge - the maximum sentence is 14 years in prison;</a:t>
            </a:r>
          </a:p>
          <a:p>
            <a:pPr fontAlgn="auto">
              <a:spcBef>
                <a:spcPts val="0"/>
              </a:spcBef>
              <a:spcAft>
                <a:spcPts val="0"/>
              </a:spcAft>
              <a:defRPr/>
            </a:pPr>
            <a:endParaRPr lang="en-GB" dirty="0" smtClean="0"/>
          </a:p>
          <a:p>
            <a:pPr fontAlgn="auto">
              <a:spcBef>
                <a:spcPts val="0"/>
              </a:spcBef>
              <a:spcAft>
                <a:spcPts val="0"/>
              </a:spcAft>
              <a:defRPr/>
            </a:pPr>
            <a:r>
              <a:rPr lang="en-GB" dirty="0" smtClean="0"/>
              <a:t>Dangerous driving charge - the maximum sentence is 2 years in prison;</a:t>
            </a:r>
          </a:p>
          <a:p>
            <a:pPr fontAlgn="auto">
              <a:spcBef>
                <a:spcPts val="0"/>
              </a:spcBef>
              <a:spcAft>
                <a:spcPts val="0"/>
              </a:spcAft>
              <a:defRPr/>
            </a:pPr>
            <a:endParaRPr lang="en-GB" dirty="0" smtClean="0"/>
          </a:p>
          <a:p>
            <a:pPr fontAlgn="auto">
              <a:spcBef>
                <a:spcPts val="0"/>
              </a:spcBef>
              <a:spcAft>
                <a:spcPts val="0"/>
              </a:spcAft>
              <a:defRPr/>
            </a:pPr>
            <a:r>
              <a:rPr lang="en-GB" dirty="0" smtClean="0"/>
              <a:t>Death by careless driving charge while under the </a:t>
            </a:r>
            <a:r>
              <a:rPr lang="en-GB" dirty="0" err="1" smtClean="0"/>
              <a:t>influece</a:t>
            </a:r>
            <a:r>
              <a:rPr lang="en-GB" dirty="0" smtClean="0"/>
              <a:t> of drink/drugs - the maximum sentence is 14 years in prison</a:t>
            </a:r>
            <a:endParaRPr lang="en-GB" dirty="0"/>
          </a:p>
        </p:txBody>
      </p:sp>
      <p:sp>
        <p:nvSpPr>
          <p:cNvPr id="4" name="Slide Number Placeholder 3"/>
          <p:cNvSpPr>
            <a:spLocks noGrp="1"/>
          </p:cNvSpPr>
          <p:nvPr>
            <p:ph type="sldNum" sz="quarter" idx="10"/>
          </p:nvPr>
        </p:nvSpPr>
        <p:spPr/>
        <p:txBody>
          <a:bodyPr/>
          <a:lstStyle/>
          <a:p>
            <a:fld id="{B8C5A927-3890-4A33-8E51-F37E56E52AB7}" type="slidenum">
              <a:rPr lang="en-GB" smtClean="0"/>
              <a:t>7</a:t>
            </a:fld>
            <a:endParaRPr lang="en-GB"/>
          </a:p>
        </p:txBody>
      </p:sp>
    </p:spTree>
    <p:extLst>
      <p:ext uri="{BB962C8B-B14F-4D97-AF65-F5344CB8AC3E}">
        <p14:creationId xmlns:p14="http://schemas.microsoft.com/office/powerpoint/2010/main" val="17746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B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If teachers could complete a hard copy of this and then return to Road Safety Promotion and Outreach Branch, Room G-31, Clarence Court, 10-18 Adelaide Street, Belfast, BT2 8GB or </a:t>
            </a:r>
            <a:r>
              <a:rPr lang="en-GB" baseline="0" smtClean="0"/>
              <a:t>email to </a:t>
            </a:r>
            <a:r>
              <a:rPr lang="en-GB" sz="1200" u="sng" kern="1200" smtClean="0">
                <a:solidFill>
                  <a:schemeClr val="tx1"/>
                </a:solidFill>
                <a:effectLst/>
                <a:latin typeface="+mn-lt"/>
                <a:ea typeface="+mn-ea"/>
                <a:cs typeface="+mn-cs"/>
                <a:hlinkClick r:id="rId3"/>
              </a:rPr>
              <a:t>safeandsustainabletravel@infrastructure-ni.gov.uk</a:t>
            </a:r>
            <a:endParaRPr lang="en-GB" baseline="0" dirty="0" smtClean="0"/>
          </a:p>
        </p:txBody>
      </p:sp>
      <p:sp>
        <p:nvSpPr>
          <p:cNvPr id="4" name="Slide Number Placeholder 3"/>
          <p:cNvSpPr>
            <a:spLocks noGrp="1"/>
          </p:cNvSpPr>
          <p:nvPr>
            <p:ph type="sldNum" sz="quarter" idx="10"/>
          </p:nvPr>
        </p:nvSpPr>
        <p:spPr/>
        <p:txBody>
          <a:bodyPr/>
          <a:lstStyle/>
          <a:p>
            <a:fld id="{B8C5A927-3890-4A33-8E51-F37E56E52AB7}" type="slidenum">
              <a:rPr lang="en-GB" smtClean="0"/>
              <a:t>8</a:t>
            </a:fld>
            <a:endParaRPr lang="en-GB"/>
          </a:p>
        </p:txBody>
      </p:sp>
    </p:spTree>
    <p:extLst>
      <p:ext uri="{BB962C8B-B14F-4D97-AF65-F5344CB8AC3E}">
        <p14:creationId xmlns:p14="http://schemas.microsoft.com/office/powerpoint/2010/main" val="3163304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CBF85FD-A29C-4302-B14C-CB932EF3602F}" type="datetimeFigureOut">
              <a:rPr lang="en-GB" smtClean="0"/>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BF85FD-A29C-4302-B14C-CB932EF3602F}" type="datetimeFigureOut">
              <a:rPr lang="en-GB" smtClean="0"/>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BF85FD-A29C-4302-B14C-CB932EF3602F}" type="datetimeFigureOut">
              <a:rPr lang="en-GB" smtClean="0"/>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BF85FD-A29C-4302-B14C-CB932EF3602F}" type="datetimeFigureOut">
              <a:rPr lang="en-GB" smtClean="0"/>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BF85FD-A29C-4302-B14C-CB932EF3602F}" type="datetimeFigureOut">
              <a:rPr lang="en-GB" smtClean="0"/>
              <a:t>29/01/2018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CBF85FD-A29C-4302-B14C-CB932EF3602F}" type="datetimeFigureOut">
              <a:rPr lang="en-GB" smtClean="0"/>
              <a:t>29/01/2018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CBF85FD-A29C-4302-B14C-CB932EF3602F}" type="datetimeFigureOut">
              <a:rPr lang="en-GB" smtClean="0"/>
              <a:t>29/01/2018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CBF85FD-A29C-4302-B14C-CB932EF3602F}" type="datetimeFigureOut">
              <a:rPr lang="en-GB" smtClean="0"/>
              <a:t>29/01/2018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F85FD-A29C-4302-B14C-CB932EF3602F}" type="datetimeFigureOut">
              <a:rPr lang="en-GB" smtClean="0"/>
              <a:t>29/01/2018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F85FD-A29C-4302-B14C-CB932EF3602F}" type="datetimeFigureOut">
              <a:rPr lang="en-GB" smtClean="0"/>
              <a:t>29/01/2018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F85FD-A29C-4302-B14C-CB932EF3602F}" type="datetimeFigureOut">
              <a:rPr lang="en-GB" smtClean="0"/>
              <a:t>29/01/2018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CA5D63-350C-4042-984E-4B2EBE61C6D4}"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F85FD-A29C-4302-B14C-CB932EF3602F}" type="datetimeFigureOut">
              <a:rPr lang="en-GB" smtClean="0"/>
              <a:t>29/01/2018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A5D63-350C-4042-984E-4B2EBE61C6D4}"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youtube.com/watch?v=GzKuhdOPWK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insurance-auto.info/wp-content/uploads/2012/11/man-driving-car-thumb7087056.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8" Type="http://schemas.openxmlformats.org/officeDocument/2006/relationships/hyperlink" Target="http://www.google.co.uk/imgres?imgurl=http://sk8rrboi.files.wordpress.com/2011/02/behind_bars_xsmall.jpg&amp;imgrefurl=http://sk8rrboi.wordpress.com/2011/02/03/folie-a-deux-behind-bars/&amp;usg=__MNNYC98jcJOMXicEOFhbJJC3lgE=&amp;h=296&amp;w=405&amp;sz=100&amp;hl=en&amp;start=45&amp;zoom=1&amp;tbnid=kU2TyUIeDN5NRM:&amp;tbnh=91&amp;tbnw=124&amp;ei=TEKnUa_8Ae2V0QWY9oFo&amp;prev=/search?q=man+behind+bars&amp;start=40&amp;um=1&amp;safe=active&amp;sa=N&amp;hl=en&amp;gbv=2&amp;tbm=isch&amp;um=1&amp;itbs=1&amp;sa=X&amp;ved=0CDQQrQMwBDgo" TargetMode="External"/><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google.co.uk/imgres?imgurl=http://jennaconan.files.wordpress.com/2010/11/blue-car-into-light-pole.jpg&amp;imgrefurl=http://jennaconan.wordpress.com/&amp;usg=__YA7UVZUZZEY9FF0dKIxY0sdlm0A=&amp;h=579&amp;w=829&amp;sz=713&amp;hl=en&amp;start=25&amp;zoom=1&amp;tbnid=3ufcX0M0QIYACM:&amp;tbnh=101&amp;tbnw=144&amp;ei=YECnUfPNDqWW0AXgs4HICQ&amp;prev=/search?q=smashed+into+pole&amp;start=20&amp;um=1&amp;safe=active&amp;sa=N&amp;hl=en&amp;gbv=2&amp;tbm=isch&amp;um=1&amp;itbs=1&amp;sa=X&amp;ved=0CDQQrQMwBDgU" TargetMode="External"/><Relationship Id="rId5" Type="http://schemas.openxmlformats.org/officeDocument/2006/relationships/image" Target="../media/image6.jpeg"/><Relationship Id="rId10" Type="http://schemas.openxmlformats.org/officeDocument/2006/relationships/image" Target="../media/image9.jpeg"/><Relationship Id="rId4" Type="http://schemas.openxmlformats.org/officeDocument/2006/relationships/image" Target="../media/image5.jpeg"/><Relationship Id="rId9"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0" y="2287024"/>
            <a:ext cx="9144000" cy="707886"/>
          </a:xfrm>
          <a:prstGeom prst="rect">
            <a:avLst/>
          </a:prstGeom>
          <a:noFill/>
        </p:spPr>
        <p:txBody>
          <a:bodyPr wrap="square" rtlCol="0">
            <a:spAutoFit/>
          </a:bodyPr>
          <a:lstStyle/>
          <a:p>
            <a:pPr algn="ctr"/>
            <a:r>
              <a:rPr lang="en-US" sz="4000" b="1" dirty="0" smtClean="0">
                <a:solidFill>
                  <a:srgbClr val="254061"/>
                </a:solidFill>
                <a:latin typeface="Helvetica Neue"/>
                <a:cs typeface="Helvetica Neue"/>
              </a:rPr>
              <a:t>Road User Attitudes</a:t>
            </a:r>
            <a:endParaRPr lang="en-US" sz="4000" b="1" dirty="0">
              <a:solidFill>
                <a:srgbClr val="254061"/>
              </a:solidFill>
              <a:latin typeface="Helvetica Neue"/>
              <a:cs typeface="Helvetica Neue"/>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675249" y="1117995"/>
            <a:ext cx="5667494" cy="461665"/>
          </a:xfrm>
          <a:prstGeom prst="rect">
            <a:avLst/>
          </a:prstGeom>
          <a:noFill/>
        </p:spPr>
        <p:txBody>
          <a:bodyPr wrap="square" rtlCol="0">
            <a:spAutoFit/>
          </a:bodyPr>
          <a:lstStyle/>
          <a:p>
            <a:r>
              <a:rPr lang="en-US" sz="2400" b="1" dirty="0" smtClean="0">
                <a:solidFill>
                  <a:srgbClr val="254061"/>
                </a:solidFill>
                <a:latin typeface="Helvetica Neue"/>
                <a:cs typeface="Helvetica Neue"/>
              </a:rPr>
              <a:t>Pre-Evaluation – Attitudes</a:t>
            </a:r>
            <a:endParaRPr lang="en-US" sz="2400" b="1" dirty="0">
              <a:solidFill>
                <a:srgbClr val="254061"/>
              </a:solidFill>
              <a:latin typeface="Helvetica Neue"/>
              <a:cs typeface="Helvetica Neue"/>
            </a:endParaRPr>
          </a:p>
        </p:txBody>
      </p:sp>
      <p:graphicFrame>
        <p:nvGraphicFramePr>
          <p:cNvPr id="4" name="Table 3"/>
          <p:cNvGraphicFramePr>
            <a:graphicFrameLocks noGrp="1"/>
          </p:cNvGraphicFramePr>
          <p:nvPr/>
        </p:nvGraphicFramePr>
        <p:xfrm>
          <a:off x="539552" y="2060848"/>
          <a:ext cx="8064896" cy="4248474"/>
        </p:xfrm>
        <a:graphic>
          <a:graphicData uri="http://schemas.openxmlformats.org/drawingml/2006/table">
            <a:tbl>
              <a:tblPr/>
              <a:tblGrid>
                <a:gridCol w="2866271"/>
                <a:gridCol w="1039725"/>
                <a:gridCol w="1039725"/>
                <a:gridCol w="1039725"/>
                <a:gridCol w="1039725"/>
                <a:gridCol w="1039725"/>
              </a:tblGrid>
              <a:tr h="708079">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08079">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Driving</a:t>
                      </a:r>
                      <a:r>
                        <a:rPr lang="en-GB" sz="1400" b="1" baseline="0" dirty="0" smtClean="0">
                          <a:solidFill>
                            <a:schemeClr val="accent1">
                              <a:lumMod val="50000"/>
                            </a:schemeClr>
                          </a:solidFill>
                          <a:latin typeface="+mj-lt"/>
                          <a:ea typeface="Calibri"/>
                          <a:cs typeface="Times New Roman"/>
                        </a:rPr>
                        <a:t> fast causes collisions</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08079">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The speed limit is too low on motorways</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08079">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Your mood can affect the way</a:t>
                      </a:r>
                      <a:r>
                        <a:rPr lang="en-GB" sz="1400" b="1" baseline="0" dirty="0" smtClean="0">
                          <a:solidFill>
                            <a:schemeClr val="accent1">
                              <a:lumMod val="50000"/>
                            </a:schemeClr>
                          </a:solidFill>
                          <a:latin typeface="+mj-lt"/>
                          <a:ea typeface="Calibri"/>
                          <a:cs typeface="Times New Roman"/>
                        </a:rPr>
                        <a:t> you drive</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08079">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All road users need to demonstrate positive</a:t>
                      </a:r>
                      <a:r>
                        <a:rPr lang="en-GB" sz="1400" b="1" baseline="0" dirty="0" smtClean="0">
                          <a:solidFill>
                            <a:schemeClr val="accent1">
                              <a:lumMod val="50000"/>
                            </a:schemeClr>
                          </a:solidFill>
                          <a:latin typeface="+mj-lt"/>
                          <a:ea typeface="Calibri"/>
                          <a:cs typeface="Times New Roman" pitchFamily="18" charset="0"/>
                        </a:rPr>
                        <a:t> attitudes when using the road</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08079">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Most</a:t>
                      </a:r>
                      <a:r>
                        <a:rPr lang="en-GB" sz="1400" b="1" baseline="0" dirty="0" smtClean="0">
                          <a:solidFill>
                            <a:schemeClr val="accent1">
                              <a:lumMod val="50000"/>
                            </a:schemeClr>
                          </a:solidFill>
                          <a:latin typeface="+mj-lt"/>
                          <a:ea typeface="Calibri"/>
                          <a:cs typeface="Times New Roman" pitchFamily="18" charset="0"/>
                        </a:rPr>
                        <a:t> deaths on the road are caused by speeding</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675248" y="887163"/>
            <a:ext cx="8468751"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Video</a:t>
            </a:r>
            <a:endParaRPr lang="en-US" sz="3600" b="1" dirty="0">
              <a:solidFill>
                <a:srgbClr val="254061"/>
              </a:solidFill>
              <a:latin typeface="Helvetica Neue"/>
              <a:cs typeface="Helvetica Neue"/>
            </a:endParaRPr>
          </a:p>
        </p:txBody>
      </p:sp>
      <p:sp>
        <p:nvSpPr>
          <p:cNvPr id="6" name="Action Button: Movie 5">
            <a:hlinkClick r:id="rId4" highlightClick="1"/>
          </p:cNvPr>
          <p:cNvSpPr/>
          <p:nvPr/>
        </p:nvSpPr>
        <p:spPr>
          <a:xfrm>
            <a:off x="3108960" y="2855742"/>
            <a:ext cx="2574388" cy="1772529"/>
          </a:xfrm>
          <a:prstGeom prst="actionButtonMovi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6"/>
          <p:cNvSpPr txBox="1"/>
          <p:nvPr/>
        </p:nvSpPr>
        <p:spPr>
          <a:xfrm>
            <a:off x="0" y="2132856"/>
            <a:ext cx="9144000" cy="461665"/>
          </a:xfrm>
          <a:prstGeom prst="rect">
            <a:avLst/>
          </a:prstGeom>
          <a:noFill/>
        </p:spPr>
        <p:txBody>
          <a:bodyPr wrap="square" rtlCol="0">
            <a:spAutoFit/>
          </a:bodyPr>
          <a:lstStyle/>
          <a:p>
            <a:pPr algn="ctr"/>
            <a:r>
              <a:rPr lang="en-US" sz="2400" b="1" dirty="0" smtClean="0">
                <a:solidFill>
                  <a:srgbClr val="254061"/>
                </a:solidFill>
                <a:latin typeface="Helvetica Neue"/>
                <a:cs typeface="Helvetica Neue"/>
              </a:rPr>
              <a:t>Just One</a:t>
            </a:r>
            <a:endParaRPr lang="en-US" sz="2400" b="1" dirty="0">
              <a:solidFill>
                <a:srgbClr val="254061"/>
              </a:solidFill>
              <a:latin typeface="Helvetica Neue"/>
              <a:cs typeface="Helvetica Neue"/>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0" y="836712"/>
            <a:ext cx="6084168" cy="707886"/>
          </a:xfrm>
          <a:prstGeom prst="rect">
            <a:avLst/>
          </a:prstGeom>
          <a:noFill/>
        </p:spPr>
        <p:txBody>
          <a:bodyPr wrap="square" rtlCol="0">
            <a:spAutoFit/>
          </a:bodyPr>
          <a:lstStyle/>
          <a:p>
            <a:pPr algn="ctr"/>
            <a:r>
              <a:rPr lang="en-US" sz="4000" b="1" dirty="0" smtClean="0">
                <a:solidFill>
                  <a:srgbClr val="254061"/>
                </a:solidFill>
                <a:latin typeface="Helvetica Neue"/>
                <a:cs typeface="Helvetica Neue"/>
              </a:rPr>
              <a:t>Discussion Points</a:t>
            </a:r>
            <a:endParaRPr lang="en-US" sz="4000" b="1" dirty="0">
              <a:solidFill>
                <a:srgbClr val="254061"/>
              </a:solidFill>
              <a:latin typeface="Helvetica Neue"/>
              <a:cs typeface="Helvetica Neue"/>
            </a:endParaRPr>
          </a:p>
        </p:txBody>
      </p:sp>
      <p:sp>
        <p:nvSpPr>
          <p:cNvPr id="4" name="Subtitle 7"/>
          <p:cNvSpPr txBox="1">
            <a:spLocks/>
          </p:cNvSpPr>
          <p:nvPr/>
        </p:nvSpPr>
        <p:spPr>
          <a:xfrm>
            <a:off x="683568" y="2276872"/>
            <a:ext cx="7704137" cy="3311525"/>
          </a:xfrm>
          <a:prstGeom prst="rect">
            <a:avLst/>
          </a:prstGeom>
        </p:spPr>
        <p:txBody>
          <a:bodyPr>
            <a:normAutofit/>
          </a:bodyPr>
          <a:lstStyle/>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GB" sz="2500"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rPr>
              <a:t>What factors contributed to the collision?</a:t>
            </a: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500"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GB" sz="2500"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rPr>
              <a:t>Who were killed and why?</a:t>
            </a: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500"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GB" sz="2500"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rPr>
              <a:t>What injuries would have been sustained by any survivors?</a:t>
            </a: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500"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r>
              <a:rPr kumimoji="0" lang="en-GB" sz="2500"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rPr>
              <a:t>What could have reduced the  injuries?</a:t>
            </a: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000"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000"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342900" marR="0" lvl="0" indent="-342900" algn="ctr"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000"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0" y="836712"/>
            <a:ext cx="6084168" cy="523220"/>
          </a:xfrm>
          <a:prstGeom prst="rect">
            <a:avLst/>
          </a:prstGeom>
          <a:noFill/>
        </p:spPr>
        <p:txBody>
          <a:bodyPr wrap="square" rtlCol="0">
            <a:spAutoFit/>
          </a:bodyPr>
          <a:lstStyle/>
          <a:p>
            <a:pPr algn="ctr"/>
            <a:r>
              <a:rPr lang="en-US" sz="2800" b="1" dirty="0" smtClean="0">
                <a:solidFill>
                  <a:srgbClr val="254061"/>
                </a:solidFill>
                <a:latin typeface="Helvetica Neue"/>
                <a:cs typeface="Helvetica Neue"/>
              </a:rPr>
              <a:t>Negative Road User Attitudes</a:t>
            </a:r>
            <a:endParaRPr lang="en-US" sz="2800" b="1" dirty="0">
              <a:solidFill>
                <a:srgbClr val="254061"/>
              </a:solidFill>
              <a:latin typeface="Helvetica Neue"/>
              <a:cs typeface="Helvetica Neue"/>
            </a:endParaRPr>
          </a:p>
        </p:txBody>
      </p:sp>
      <p:sp>
        <p:nvSpPr>
          <p:cNvPr id="4" name="Content Placeholder 6"/>
          <p:cNvSpPr txBox="1">
            <a:spLocks/>
          </p:cNvSpPr>
          <p:nvPr/>
        </p:nvSpPr>
        <p:spPr>
          <a:xfrm>
            <a:off x="457200" y="1920875"/>
            <a:ext cx="4038600" cy="443388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r>
              <a:rPr kumimoji="0" lang="en-GB" sz="2400" b="1"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rPr>
              <a:t>Impatience</a:t>
            </a: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endParaRPr kumimoji="0" lang="en-GB" sz="2400" b="1"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r>
              <a:rPr kumimoji="0" lang="en-GB" sz="2400" b="1"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rPr>
              <a:t>Bravado</a:t>
            </a: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endParaRPr kumimoji="0" lang="en-GB" sz="2400" b="1"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r>
              <a:rPr kumimoji="0" lang="en-GB" sz="2400" b="1"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rPr>
              <a:t>Aggression</a:t>
            </a: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endParaRPr kumimoji="0" lang="en-GB" sz="2400" b="1"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r>
              <a:rPr kumimoji="0" lang="en-GB" sz="2400" b="1"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rPr>
              <a:t>Over confidence</a:t>
            </a: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endParaRPr kumimoji="0" lang="en-GB" sz="2400" b="1"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r>
              <a:rPr kumimoji="0" lang="en-GB" sz="2400" b="1" i="0" u="none" strike="noStrike" kern="1200" cap="none" spc="0" normalizeH="0" baseline="0" noProof="0" dirty="0" smtClean="0">
                <a:ln>
                  <a:noFill/>
                </a:ln>
                <a:solidFill>
                  <a:schemeClr val="accent1">
                    <a:lumMod val="50000"/>
                  </a:schemeClr>
                </a:solidFill>
                <a:effectLst/>
                <a:uLnTx/>
                <a:uFillTx/>
                <a:latin typeface="Arial" pitchFamily="34" charset="0"/>
                <a:cs typeface="Arial" pitchFamily="34" charset="0"/>
              </a:rPr>
              <a:t>Competiveness</a:t>
            </a: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endParaRPr kumimoji="0" lang="en-GB" sz="3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endParaRPr kumimoji="0" lang="en-GB" sz="3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2" pitchFamily="18" charset="2"/>
              <a:buNone/>
              <a:tabLst/>
              <a:defRPr/>
            </a:pPr>
            <a:endParaRPr kumimoji="0" lang="en-GB" sz="3200" b="1"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5" name="Picture 5" descr="http://insurance-auto.info/wp-content/uploads/2012/11/man-driving-car-thumb7087056-300x200.jpg">
            <a:hlinkClick r:id="rId4"/>
          </p:cNvPr>
          <p:cNvPicPr>
            <a:picLocks noChangeAspect="1" noChangeArrowheads="1"/>
          </p:cNvPicPr>
          <p:nvPr/>
        </p:nvPicPr>
        <p:blipFill>
          <a:blip r:embed="rId5" cstate="print"/>
          <a:srcRect t="9677" r="3508" b="8064"/>
          <a:stretch>
            <a:fillRect/>
          </a:stretch>
        </p:blipFill>
        <p:spPr bwMode="auto">
          <a:xfrm>
            <a:off x="4499992" y="2564904"/>
            <a:ext cx="3457546" cy="3095749"/>
          </a:xfrm>
          <a:prstGeom prst="rect">
            <a:avLst/>
          </a:prstGeom>
          <a:noFill/>
          <a:ln w="9525">
            <a:solidFill>
              <a:schemeClr val="bg1"/>
            </a:solid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4" descr="Brakes!"/>
          <p:cNvPicPr>
            <a:picLocks noChangeAspect="1" noChangeArrowheads="1"/>
          </p:cNvPicPr>
          <p:nvPr/>
        </p:nvPicPr>
        <p:blipFill>
          <a:blip r:embed="rId4" cstate="print"/>
          <a:srcRect t="22008" r="3354"/>
          <a:stretch>
            <a:fillRect/>
          </a:stretch>
        </p:blipFill>
        <p:spPr bwMode="auto">
          <a:xfrm>
            <a:off x="900113" y="1989138"/>
            <a:ext cx="7272337" cy="4319587"/>
          </a:xfrm>
          <a:prstGeom prst="rect">
            <a:avLst/>
          </a:prstGeom>
          <a:noFill/>
          <a:ln w="9525">
            <a:noFill/>
            <a:miter lim="800000"/>
            <a:headEnd/>
            <a:tailEnd/>
          </a:ln>
        </p:spPr>
      </p:pic>
      <p:sp>
        <p:nvSpPr>
          <p:cNvPr id="4" name="Content Placeholder 2"/>
          <p:cNvSpPr txBox="1">
            <a:spLocks/>
          </p:cNvSpPr>
          <p:nvPr/>
        </p:nvSpPr>
        <p:spPr>
          <a:xfrm>
            <a:off x="395536" y="1916832"/>
            <a:ext cx="8229600" cy="4389437"/>
          </a:xfrm>
          <a:prstGeom prst="rect">
            <a:avLst/>
          </a:prstGeom>
        </p:spPr>
        <p:txBody>
          <a:bodyPr>
            <a:normAutofit fontScale="85000" lnSpcReduction="20000"/>
          </a:bodyPr>
          <a:lstStyle/>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endParaRPr kumimoji="0" lang="en-GB" sz="3200" b="0" i="0" u="none" strike="noStrike" kern="1200" cap="none" spc="0" normalizeH="0" baseline="0" noProof="0" smtClean="0">
              <a:ln>
                <a:noFill/>
              </a:ln>
              <a:solidFill>
                <a:schemeClr val="bg1"/>
              </a:solidFill>
              <a:effectLst/>
              <a:uLnTx/>
              <a:uFillTx/>
              <a:latin typeface="+mn-lt"/>
              <a:ea typeface="+mn-ea"/>
              <a:cs typeface="+mn-cs"/>
            </a:endParaRPr>
          </a:p>
          <a:p>
            <a:pPr marL="274320" marR="0" lvl="0" indent="-274320" algn="ctr" defTabSz="914400" rtl="0" eaLnBrk="1" fontAlgn="auto" latinLnBrk="0" hangingPunct="1">
              <a:lnSpc>
                <a:spcPct val="100000"/>
              </a:lnSpc>
              <a:spcBef>
                <a:spcPct val="20000"/>
              </a:spcBef>
              <a:spcAft>
                <a:spcPts val="0"/>
              </a:spcAft>
              <a:buClr>
                <a:schemeClr val="accent3"/>
              </a:buClr>
              <a:buSzTx/>
              <a:buFont typeface="Wingdings 2"/>
              <a:buChar char=""/>
              <a:tabLst/>
              <a:defRPr/>
            </a:pPr>
            <a:r>
              <a:rPr kumimoji="0" lang="en-GB" sz="3200" b="0" i="0" u="none" strike="noStrike" kern="1200" cap="none" spc="0" normalizeH="0" baseline="0" noProof="0" smtClean="0">
                <a:ln>
                  <a:noFill/>
                </a:ln>
                <a:solidFill>
                  <a:schemeClr val="bg1"/>
                </a:solidFill>
                <a:effectLst/>
                <a:uLnTx/>
                <a:uFillTx/>
                <a:latin typeface="+mn-lt"/>
                <a:ea typeface="+mn-ea"/>
                <a:cs typeface="+mn-cs"/>
              </a:rPr>
              <a:t>Speeding ;</a:t>
            </a:r>
          </a:p>
          <a:p>
            <a:pPr marL="274320" marR="0" lvl="0" indent="-274320" algn="ctr" defTabSz="914400" rtl="0" eaLnBrk="1" fontAlgn="auto" latinLnBrk="0" hangingPunct="1">
              <a:lnSpc>
                <a:spcPct val="100000"/>
              </a:lnSpc>
              <a:spcBef>
                <a:spcPct val="20000"/>
              </a:spcBef>
              <a:spcAft>
                <a:spcPts val="0"/>
              </a:spcAft>
              <a:buClr>
                <a:schemeClr val="accent3"/>
              </a:buClr>
              <a:buSzTx/>
              <a:buFont typeface="Wingdings 2"/>
              <a:buChar char=""/>
              <a:tabLst/>
              <a:defRPr/>
            </a:pPr>
            <a:r>
              <a:rPr kumimoji="0" lang="en-GB" sz="3200" b="0" i="0" u="none" strike="noStrike" kern="1200" cap="none" spc="0" normalizeH="0" baseline="0" noProof="0" smtClean="0">
                <a:ln>
                  <a:noFill/>
                </a:ln>
                <a:solidFill>
                  <a:schemeClr val="bg1"/>
                </a:solidFill>
                <a:effectLst/>
                <a:uLnTx/>
                <a:uFillTx/>
                <a:latin typeface="+mn-lt"/>
                <a:ea typeface="+mn-ea"/>
                <a:cs typeface="+mn-cs"/>
              </a:rPr>
              <a:t>Inappropriate speed;</a:t>
            </a:r>
          </a:p>
          <a:p>
            <a:pPr marL="274320" marR="0" lvl="0" indent="-274320" algn="ctr" defTabSz="914400" rtl="0" eaLnBrk="1" fontAlgn="auto" latinLnBrk="0" hangingPunct="1">
              <a:lnSpc>
                <a:spcPct val="100000"/>
              </a:lnSpc>
              <a:spcBef>
                <a:spcPct val="20000"/>
              </a:spcBef>
              <a:spcAft>
                <a:spcPts val="0"/>
              </a:spcAft>
              <a:buClr>
                <a:schemeClr val="accent3"/>
              </a:buClr>
              <a:buSzTx/>
              <a:buFont typeface="Wingdings 2"/>
              <a:buChar char=""/>
              <a:tabLst/>
              <a:defRPr/>
            </a:pPr>
            <a:r>
              <a:rPr kumimoji="0" lang="en-GB" sz="3200" b="0" i="0" u="none" strike="noStrike" kern="1200" cap="none" spc="0" normalizeH="0" baseline="0" noProof="0" smtClean="0">
                <a:ln>
                  <a:noFill/>
                </a:ln>
                <a:solidFill>
                  <a:schemeClr val="bg1"/>
                </a:solidFill>
                <a:effectLst/>
                <a:uLnTx/>
                <a:uFillTx/>
                <a:latin typeface="+mn-lt"/>
                <a:ea typeface="+mn-ea"/>
                <a:cs typeface="+mn-cs"/>
              </a:rPr>
              <a:t>Overtaking dangerously;</a:t>
            </a:r>
          </a:p>
          <a:p>
            <a:pPr marL="274320" marR="0" lvl="0" indent="-274320" algn="ctr" defTabSz="914400" rtl="0" eaLnBrk="1" fontAlgn="auto" latinLnBrk="0" hangingPunct="1">
              <a:lnSpc>
                <a:spcPct val="100000"/>
              </a:lnSpc>
              <a:spcBef>
                <a:spcPct val="20000"/>
              </a:spcBef>
              <a:spcAft>
                <a:spcPts val="0"/>
              </a:spcAft>
              <a:buClr>
                <a:schemeClr val="accent3"/>
              </a:buClr>
              <a:buSzTx/>
              <a:buFont typeface="Wingdings 2"/>
              <a:buChar char=""/>
              <a:tabLst/>
              <a:defRPr/>
            </a:pPr>
            <a:r>
              <a:rPr kumimoji="0" lang="en-GB" sz="3200" b="0" i="0" u="none" strike="noStrike" kern="1200" cap="none" spc="0" normalizeH="0" baseline="0" noProof="0" smtClean="0">
                <a:ln>
                  <a:noFill/>
                </a:ln>
                <a:solidFill>
                  <a:schemeClr val="bg1"/>
                </a:solidFill>
                <a:effectLst/>
                <a:uLnTx/>
                <a:uFillTx/>
                <a:latin typeface="+mn-lt"/>
                <a:ea typeface="+mn-ea"/>
                <a:cs typeface="+mn-cs"/>
              </a:rPr>
              <a:t>Ignoring signage , markings etc;</a:t>
            </a:r>
          </a:p>
          <a:p>
            <a:pPr marL="274320" marR="0" lvl="0" indent="-274320" algn="ctr" defTabSz="914400" rtl="0" eaLnBrk="1" fontAlgn="auto" latinLnBrk="0" hangingPunct="1">
              <a:lnSpc>
                <a:spcPct val="100000"/>
              </a:lnSpc>
              <a:spcBef>
                <a:spcPct val="20000"/>
              </a:spcBef>
              <a:spcAft>
                <a:spcPts val="0"/>
              </a:spcAft>
              <a:buClr>
                <a:schemeClr val="accent3"/>
              </a:buClr>
              <a:buSzTx/>
              <a:buFont typeface="Wingdings 2"/>
              <a:buChar char=""/>
              <a:tabLst/>
              <a:defRPr/>
            </a:pPr>
            <a:r>
              <a:rPr kumimoji="0" lang="en-GB" sz="3200" b="0" i="0" u="none" strike="noStrike" kern="1200" cap="none" spc="0" normalizeH="0" baseline="0" noProof="0" smtClean="0">
                <a:ln>
                  <a:noFill/>
                </a:ln>
                <a:solidFill>
                  <a:schemeClr val="bg1"/>
                </a:solidFill>
                <a:effectLst/>
                <a:uLnTx/>
                <a:uFillTx/>
                <a:latin typeface="+mn-lt"/>
                <a:ea typeface="+mn-ea"/>
                <a:cs typeface="+mn-cs"/>
              </a:rPr>
              <a:t>No seatbelt;</a:t>
            </a:r>
          </a:p>
          <a:p>
            <a:pPr marL="274320" marR="0" lvl="0" indent="-274320" algn="ctr" defTabSz="914400" rtl="0" eaLnBrk="1" fontAlgn="auto" latinLnBrk="0" hangingPunct="1">
              <a:lnSpc>
                <a:spcPct val="100000"/>
              </a:lnSpc>
              <a:spcBef>
                <a:spcPct val="20000"/>
              </a:spcBef>
              <a:spcAft>
                <a:spcPts val="0"/>
              </a:spcAft>
              <a:buClr>
                <a:schemeClr val="accent3"/>
              </a:buClr>
              <a:buSzTx/>
              <a:buFont typeface="Wingdings 2"/>
              <a:buChar char=""/>
              <a:tabLst/>
              <a:defRPr/>
            </a:pPr>
            <a:r>
              <a:rPr kumimoji="0" lang="en-GB" sz="3200" b="0" i="0" u="none" strike="noStrike" kern="1200" cap="none" spc="0" normalizeH="0" baseline="0" noProof="0" smtClean="0">
                <a:ln>
                  <a:noFill/>
                </a:ln>
                <a:solidFill>
                  <a:schemeClr val="bg1"/>
                </a:solidFill>
                <a:effectLst/>
                <a:uLnTx/>
                <a:uFillTx/>
                <a:latin typeface="+mn-lt"/>
                <a:ea typeface="+mn-ea"/>
                <a:cs typeface="+mn-cs"/>
              </a:rPr>
              <a:t>Driver multitasking;</a:t>
            </a:r>
          </a:p>
          <a:p>
            <a:pPr marL="274320" marR="0" lvl="0" indent="-274320" algn="ctr" defTabSz="914400" rtl="0" eaLnBrk="1" fontAlgn="auto" latinLnBrk="0" hangingPunct="1">
              <a:lnSpc>
                <a:spcPct val="100000"/>
              </a:lnSpc>
              <a:spcBef>
                <a:spcPct val="20000"/>
              </a:spcBef>
              <a:spcAft>
                <a:spcPts val="0"/>
              </a:spcAft>
              <a:buClr>
                <a:schemeClr val="accent3"/>
              </a:buClr>
              <a:buSzTx/>
              <a:buFont typeface="Wingdings 2"/>
              <a:buChar char=""/>
              <a:tabLst/>
              <a:defRPr/>
            </a:pPr>
            <a:r>
              <a:rPr kumimoji="0" lang="en-GB" sz="3200" b="0" i="0" u="none" strike="noStrike" kern="1200" cap="none" spc="0" normalizeH="0" baseline="0" noProof="0" smtClean="0">
                <a:ln>
                  <a:noFill/>
                </a:ln>
                <a:solidFill>
                  <a:schemeClr val="bg1"/>
                </a:solidFill>
                <a:effectLst/>
                <a:uLnTx/>
                <a:uFillTx/>
                <a:latin typeface="+mn-lt"/>
                <a:ea typeface="+mn-ea"/>
                <a:cs typeface="+mn-cs"/>
              </a:rPr>
              <a:t>Vehicle maintenance;</a:t>
            </a:r>
          </a:p>
          <a:p>
            <a:pPr marL="274320" marR="0" lvl="0" indent="-274320" algn="ctr" defTabSz="914400" rtl="0" eaLnBrk="1" fontAlgn="auto" latinLnBrk="0" hangingPunct="1">
              <a:lnSpc>
                <a:spcPct val="100000"/>
              </a:lnSpc>
              <a:spcBef>
                <a:spcPct val="20000"/>
              </a:spcBef>
              <a:spcAft>
                <a:spcPts val="0"/>
              </a:spcAft>
              <a:buClr>
                <a:schemeClr val="accent3"/>
              </a:buClr>
              <a:buSzTx/>
              <a:buFont typeface="Wingdings 2"/>
              <a:buChar char=""/>
              <a:tabLst/>
              <a:defRPr/>
            </a:pPr>
            <a:r>
              <a:rPr kumimoji="0" lang="en-GB" sz="3200" b="0" i="0" u="none" strike="noStrike" kern="1200" cap="none" spc="0" normalizeH="0" baseline="0" noProof="0" smtClean="0">
                <a:ln>
                  <a:noFill/>
                </a:ln>
                <a:solidFill>
                  <a:schemeClr val="bg1"/>
                </a:solidFill>
                <a:effectLst/>
                <a:uLnTx/>
                <a:uFillTx/>
                <a:latin typeface="+mn-lt"/>
                <a:ea typeface="+mn-ea"/>
                <a:cs typeface="+mn-cs"/>
              </a:rPr>
              <a:t>No helmet when cycling;</a:t>
            </a:r>
          </a:p>
          <a:p>
            <a:pPr marL="274320" marR="0" lvl="0" indent="-274320" algn="ctr" defTabSz="914400" rtl="0" eaLnBrk="1" fontAlgn="auto" latinLnBrk="0" hangingPunct="1">
              <a:lnSpc>
                <a:spcPct val="100000"/>
              </a:lnSpc>
              <a:spcBef>
                <a:spcPct val="20000"/>
              </a:spcBef>
              <a:spcAft>
                <a:spcPts val="0"/>
              </a:spcAft>
              <a:buClr>
                <a:schemeClr val="accent3"/>
              </a:buClr>
              <a:buSzTx/>
              <a:buFont typeface="Wingdings 2"/>
              <a:buChar char=""/>
              <a:tabLst/>
              <a:defRPr/>
            </a:pPr>
            <a:r>
              <a:rPr kumimoji="0" lang="en-GB" sz="3200" b="0" i="0" u="none" strike="noStrike" kern="1200" cap="none" spc="0" normalizeH="0" baseline="0" noProof="0" smtClean="0">
                <a:ln>
                  <a:noFill/>
                </a:ln>
                <a:solidFill>
                  <a:schemeClr val="bg1"/>
                </a:solidFill>
                <a:effectLst/>
                <a:uLnTx/>
                <a:uFillTx/>
                <a:latin typeface="+mn-lt"/>
                <a:ea typeface="+mn-ea"/>
                <a:cs typeface="+mn-cs"/>
              </a:rPr>
              <a:t>Jay walking.</a:t>
            </a:r>
            <a:endParaRPr kumimoji="0" lang="en-GB" sz="3200" b="0" i="0" u="none" strike="noStrike" kern="1200" cap="none" spc="0" normalizeH="0" baseline="0" noProof="0" dirty="0">
              <a:ln>
                <a:noFill/>
              </a:ln>
              <a:solidFill>
                <a:schemeClr val="bg1"/>
              </a:solidFill>
              <a:effectLst/>
              <a:uLnTx/>
              <a:uFillTx/>
              <a:latin typeface="+mn-lt"/>
              <a:ea typeface="+mn-ea"/>
              <a:cs typeface="+mn-cs"/>
            </a:endParaRPr>
          </a:p>
        </p:txBody>
      </p:sp>
      <p:sp>
        <p:nvSpPr>
          <p:cNvPr id="5" name="TextBox 4"/>
          <p:cNvSpPr txBox="1"/>
          <p:nvPr/>
        </p:nvSpPr>
        <p:spPr>
          <a:xfrm>
            <a:off x="0" y="836712"/>
            <a:ext cx="6084168" cy="523220"/>
          </a:xfrm>
          <a:prstGeom prst="rect">
            <a:avLst/>
          </a:prstGeom>
          <a:noFill/>
        </p:spPr>
        <p:txBody>
          <a:bodyPr wrap="square" rtlCol="0">
            <a:spAutoFit/>
          </a:bodyPr>
          <a:lstStyle/>
          <a:p>
            <a:pPr algn="ctr"/>
            <a:r>
              <a:rPr lang="en-US" sz="2800" b="1" dirty="0" smtClean="0">
                <a:solidFill>
                  <a:srgbClr val="254061"/>
                </a:solidFill>
                <a:latin typeface="Helvetica Neue"/>
                <a:cs typeface="Helvetica Neue"/>
              </a:rPr>
              <a:t>Bad Attitudes- The Evidence</a:t>
            </a:r>
            <a:endParaRPr lang="en-US" sz="2800" b="1" dirty="0">
              <a:solidFill>
                <a:srgbClr val="254061"/>
              </a:solidFill>
              <a:latin typeface="Helvetica Neue"/>
              <a:cs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descr="Coffin at Funeral (Pic: Getty)"/>
          <p:cNvPicPr/>
          <p:nvPr/>
        </p:nvPicPr>
        <p:blipFill>
          <a:blip r:embed="rId4" cstate="print"/>
          <a:srcRect/>
          <a:stretch>
            <a:fillRect/>
          </a:stretch>
        </p:blipFill>
        <p:spPr bwMode="auto">
          <a:xfrm>
            <a:off x="5724128" y="2204864"/>
            <a:ext cx="1944216" cy="792088"/>
          </a:xfrm>
          <a:prstGeom prst="rect">
            <a:avLst/>
          </a:prstGeom>
          <a:ln w="88900" cap="sq" cmpd="thickThin">
            <a:solidFill>
              <a:schemeClr val="bg1"/>
            </a:solidFill>
            <a:prstDash val="solid"/>
            <a:miter lim="800000"/>
          </a:ln>
          <a:effectLst>
            <a:innerShdw blurRad="76200">
              <a:srgbClr val="000000"/>
            </a:innerShdw>
          </a:effectLst>
        </p:spPr>
      </p:pic>
      <p:pic>
        <p:nvPicPr>
          <p:cNvPr id="4" name="Picture 3" descr="http://www.sfexaminer.com/files/blog_images/WHEELCHAIR%20GENERIC_0.jpg"/>
          <p:cNvPicPr/>
          <p:nvPr/>
        </p:nvPicPr>
        <p:blipFill>
          <a:blip r:embed="rId5" cstate="print"/>
          <a:srcRect/>
          <a:stretch>
            <a:fillRect/>
          </a:stretch>
        </p:blipFill>
        <p:spPr bwMode="auto">
          <a:xfrm>
            <a:off x="5724128" y="3140969"/>
            <a:ext cx="1929651" cy="648071"/>
          </a:xfrm>
          <a:prstGeom prst="rect">
            <a:avLst/>
          </a:prstGeom>
          <a:ln w="88900" cap="sq" cmpd="thickThin">
            <a:solidFill>
              <a:schemeClr val="bg1"/>
            </a:solidFill>
            <a:prstDash val="solid"/>
            <a:miter lim="800000"/>
          </a:ln>
          <a:effectLst>
            <a:innerShdw blurRad="76200">
              <a:srgbClr val="000000"/>
            </a:innerShdw>
          </a:effectLst>
        </p:spPr>
      </p:pic>
      <p:pic>
        <p:nvPicPr>
          <p:cNvPr id="5" name="Picture 4" descr="http://t0.gstatic.com/images?q=tbn:ANd9GcS8MlEwpltc8S78_g7m3m7WVcH_VczZ5s-uhRjOo2v9vztCM714Q9K75KPA">
            <a:hlinkClick r:id="rId6"/>
          </p:cNvPr>
          <p:cNvPicPr/>
          <p:nvPr/>
        </p:nvPicPr>
        <p:blipFill>
          <a:blip r:embed="rId7" cstate="print"/>
          <a:srcRect/>
          <a:stretch>
            <a:fillRect/>
          </a:stretch>
        </p:blipFill>
        <p:spPr bwMode="auto">
          <a:xfrm>
            <a:off x="5724128" y="3933056"/>
            <a:ext cx="1944216" cy="720080"/>
          </a:xfrm>
          <a:prstGeom prst="rect">
            <a:avLst/>
          </a:prstGeom>
          <a:ln w="88900" cap="sq" cmpd="thickThin">
            <a:solidFill>
              <a:schemeClr val="bg1"/>
            </a:solidFill>
            <a:prstDash val="solid"/>
            <a:miter lim="800000"/>
          </a:ln>
          <a:effectLst>
            <a:innerShdw blurRad="76200">
              <a:srgbClr val="000000"/>
            </a:innerShdw>
          </a:effectLst>
        </p:spPr>
      </p:pic>
      <p:pic>
        <p:nvPicPr>
          <p:cNvPr id="6" name="Picture 5" descr="http://t3.gstatic.com/images?q=tbn:ANd9GcQUXQl2jx07X4bYg6cLSyr-cJ7_fy8GSFCVMShygQ05EXpBoBFFKR5PFQ">
            <a:hlinkClick r:id="rId8"/>
          </p:cNvPr>
          <p:cNvPicPr/>
          <p:nvPr/>
        </p:nvPicPr>
        <p:blipFill>
          <a:blip r:embed="rId9" cstate="print"/>
          <a:srcRect/>
          <a:stretch>
            <a:fillRect/>
          </a:stretch>
        </p:blipFill>
        <p:spPr bwMode="auto">
          <a:xfrm>
            <a:off x="5724128" y="5661248"/>
            <a:ext cx="1944216" cy="720080"/>
          </a:xfrm>
          <a:prstGeom prst="rect">
            <a:avLst/>
          </a:prstGeom>
          <a:ln w="88900" cap="sq" cmpd="thickThin">
            <a:solidFill>
              <a:schemeClr val="bg1"/>
            </a:solidFill>
            <a:prstDash val="solid"/>
            <a:miter lim="800000"/>
          </a:ln>
          <a:effectLst>
            <a:innerShdw blurRad="76200">
              <a:srgbClr val="000000"/>
            </a:innerShdw>
          </a:effectLst>
        </p:spPr>
      </p:pic>
      <p:pic>
        <p:nvPicPr>
          <p:cNvPr id="7" name="Picture 6" descr="http://mwwah.com.au/mwwah/wp-content/uploads/2012/03/crying-woman.jpg"/>
          <p:cNvPicPr/>
          <p:nvPr/>
        </p:nvPicPr>
        <p:blipFill>
          <a:blip r:embed="rId10" cstate="print"/>
          <a:srcRect/>
          <a:stretch>
            <a:fillRect/>
          </a:stretch>
        </p:blipFill>
        <p:spPr bwMode="auto">
          <a:xfrm>
            <a:off x="5724128" y="4797152"/>
            <a:ext cx="1944216" cy="720080"/>
          </a:xfrm>
          <a:prstGeom prst="rect">
            <a:avLst/>
          </a:prstGeom>
          <a:ln w="88900" cap="sq" cmpd="thickThin">
            <a:solidFill>
              <a:schemeClr val="bg1"/>
            </a:solidFill>
            <a:prstDash val="solid"/>
            <a:miter lim="800000"/>
          </a:ln>
          <a:effectLst>
            <a:innerShdw blurRad="76200">
              <a:srgbClr val="000000"/>
            </a:innerShdw>
          </a:effectLst>
        </p:spPr>
      </p:pic>
      <p:sp>
        <p:nvSpPr>
          <p:cNvPr id="8" name="Content Placeholder 2"/>
          <p:cNvSpPr txBox="1">
            <a:spLocks/>
          </p:cNvSpPr>
          <p:nvPr/>
        </p:nvSpPr>
        <p:spPr>
          <a:xfrm>
            <a:off x="467544" y="1628800"/>
            <a:ext cx="8229600" cy="4662487"/>
          </a:xfrm>
          <a:prstGeom prst="rect">
            <a:avLst/>
          </a:prstGeom>
        </p:spPr>
        <p:txBody>
          <a:bodyPr>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endPar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r>
              <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rPr>
              <a:t>Death – yours or others</a:t>
            </a: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endPar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r>
              <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rPr>
              <a:t>Serous injuries</a:t>
            </a: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endPar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r>
              <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rPr>
              <a:t>Damage to car / property</a:t>
            </a: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endPar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r>
              <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rPr>
              <a:t>Grieving family</a:t>
            </a: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endPar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r>
              <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rPr>
              <a:t>Prison!</a:t>
            </a: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endParaRPr kumimoji="0" lang="en-GB" sz="2400" b="1" i="0" u="none" strike="noStrike" kern="1200" cap="none" spc="0" normalizeH="0" baseline="0" noProof="0" smtClean="0">
              <a:ln>
                <a:noFill/>
              </a:ln>
              <a:solidFill>
                <a:schemeClr val="accent1">
                  <a:lumMod val="50000"/>
                </a:schemeClr>
              </a:solidFill>
              <a:effectLst/>
              <a:uLnTx/>
              <a:uFillTx/>
              <a:latin typeface="Arial" pitchFamily="34" charset="0"/>
              <a:cs typeface="Arial"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Tx/>
              <a:buFont typeface="Wingdings 2"/>
              <a:buNone/>
              <a:tabLst/>
              <a:defRPr/>
            </a:pPr>
            <a:endParaRPr kumimoji="0" lang="en-GB" sz="2400" b="1" i="0" u="none" strike="noStrike" kern="1200" cap="none" spc="0" normalizeH="0" baseline="0" noProof="0" dirty="0">
              <a:ln>
                <a:noFill/>
              </a:ln>
              <a:solidFill>
                <a:schemeClr val="accent1">
                  <a:lumMod val="50000"/>
                </a:schemeClr>
              </a:solidFill>
              <a:effectLst/>
              <a:uLnTx/>
              <a:uFillTx/>
              <a:latin typeface="Arial" pitchFamily="34" charset="0"/>
              <a:cs typeface="Arial" pitchFamily="34" charset="0"/>
            </a:endParaRPr>
          </a:p>
        </p:txBody>
      </p:sp>
      <p:sp>
        <p:nvSpPr>
          <p:cNvPr id="9" name="TextBox 8"/>
          <p:cNvSpPr txBox="1"/>
          <p:nvPr/>
        </p:nvSpPr>
        <p:spPr>
          <a:xfrm>
            <a:off x="0" y="836712"/>
            <a:ext cx="6084168" cy="954107"/>
          </a:xfrm>
          <a:prstGeom prst="rect">
            <a:avLst/>
          </a:prstGeom>
          <a:noFill/>
        </p:spPr>
        <p:txBody>
          <a:bodyPr wrap="square" rtlCol="0">
            <a:spAutoFit/>
          </a:bodyPr>
          <a:lstStyle/>
          <a:p>
            <a:pPr algn="ctr"/>
            <a:r>
              <a:rPr lang="en-US" sz="2800" b="1" dirty="0" smtClean="0">
                <a:solidFill>
                  <a:srgbClr val="254061"/>
                </a:solidFill>
                <a:latin typeface="Helvetica Neue"/>
                <a:cs typeface="Helvetica Neue"/>
              </a:rPr>
              <a:t>Consequences of Bad Driving Attitudes</a:t>
            </a:r>
            <a:endParaRPr lang="en-US" sz="2800" b="1" dirty="0">
              <a:solidFill>
                <a:srgbClr val="254061"/>
              </a:solidFill>
              <a:latin typeface="Helvetica Neue"/>
              <a:cs typeface="Helvetica Neu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675249" y="1117995"/>
            <a:ext cx="5667494" cy="461665"/>
          </a:xfrm>
          <a:prstGeom prst="rect">
            <a:avLst/>
          </a:prstGeom>
          <a:noFill/>
        </p:spPr>
        <p:txBody>
          <a:bodyPr wrap="square" rtlCol="0">
            <a:spAutoFit/>
          </a:bodyPr>
          <a:lstStyle/>
          <a:p>
            <a:r>
              <a:rPr lang="en-US" sz="2400" b="1" dirty="0" smtClean="0">
                <a:solidFill>
                  <a:srgbClr val="254061"/>
                </a:solidFill>
                <a:latin typeface="Helvetica Neue"/>
                <a:cs typeface="Helvetica Neue"/>
              </a:rPr>
              <a:t>Post-Evaluation – Attitudes</a:t>
            </a:r>
            <a:endParaRPr lang="en-US" sz="2400" b="1" dirty="0">
              <a:solidFill>
                <a:srgbClr val="254061"/>
              </a:solidFill>
              <a:latin typeface="Helvetica Neue"/>
              <a:cs typeface="Helvetica Neue"/>
            </a:endParaRPr>
          </a:p>
        </p:txBody>
      </p:sp>
      <p:graphicFrame>
        <p:nvGraphicFramePr>
          <p:cNvPr id="4" name="Table 3"/>
          <p:cNvGraphicFramePr>
            <a:graphicFrameLocks noGrp="1"/>
          </p:cNvGraphicFramePr>
          <p:nvPr>
            <p:extLst>
              <p:ext uri="{D42A27DB-BD31-4B8C-83A1-F6EECF244321}">
                <p14:modId xmlns:p14="http://schemas.microsoft.com/office/powerpoint/2010/main" val="2391124860"/>
              </p:ext>
            </p:extLst>
          </p:nvPr>
        </p:nvGraphicFramePr>
        <p:xfrm>
          <a:off x="539551" y="2204864"/>
          <a:ext cx="8064898" cy="4701842"/>
        </p:xfrm>
        <a:graphic>
          <a:graphicData uri="http://schemas.openxmlformats.org/drawingml/2006/table">
            <a:tbl>
              <a:tblPr/>
              <a:tblGrid>
                <a:gridCol w="2773438"/>
                <a:gridCol w="1058292"/>
                <a:gridCol w="1058292"/>
                <a:gridCol w="1058292"/>
                <a:gridCol w="1058292"/>
                <a:gridCol w="1058292"/>
              </a:tblGrid>
              <a:tr h="530562">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Driving</a:t>
                      </a:r>
                      <a:r>
                        <a:rPr lang="en-GB" sz="1400" b="1" baseline="0" dirty="0" smtClean="0">
                          <a:solidFill>
                            <a:schemeClr val="accent1">
                              <a:lumMod val="50000"/>
                            </a:schemeClr>
                          </a:solidFill>
                          <a:latin typeface="+mj-lt"/>
                          <a:ea typeface="Calibri"/>
                          <a:cs typeface="Times New Roman"/>
                        </a:rPr>
                        <a:t> fast causes collisions</a:t>
                      </a:r>
                      <a:endParaRPr lang="en-GB" sz="1400" b="1"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The speed limit is too low on motorways</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Your mood can affect the way</a:t>
                      </a:r>
                      <a:r>
                        <a:rPr lang="en-GB" sz="1400" b="1" baseline="0" dirty="0" smtClean="0">
                          <a:solidFill>
                            <a:schemeClr val="accent1">
                              <a:lumMod val="50000"/>
                            </a:schemeClr>
                          </a:solidFill>
                          <a:latin typeface="+mj-lt"/>
                          <a:ea typeface="Calibri"/>
                          <a:cs typeface="Times New Roman"/>
                        </a:rPr>
                        <a:t> you drive</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All road users need to demonstrate positive</a:t>
                      </a:r>
                      <a:r>
                        <a:rPr lang="en-GB" sz="1400" b="1" baseline="0" dirty="0" smtClean="0">
                          <a:solidFill>
                            <a:schemeClr val="accent1">
                              <a:lumMod val="50000"/>
                            </a:schemeClr>
                          </a:solidFill>
                          <a:latin typeface="+mj-lt"/>
                          <a:ea typeface="Calibri"/>
                          <a:cs typeface="Times New Roman" pitchFamily="18" charset="0"/>
                        </a:rPr>
                        <a:t> attitudes when using the road</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1096790">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Most</a:t>
                      </a:r>
                      <a:r>
                        <a:rPr lang="en-GB" sz="1400" b="1" baseline="0" dirty="0" smtClean="0">
                          <a:solidFill>
                            <a:schemeClr val="accent1">
                              <a:lumMod val="50000"/>
                            </a:schemeClr>
                          </a:solidFill>
                          <a:latin typeface="+mj-lt"/>
                          <a:ea typeface="Calibri"/>
                          <a:cs typeface="Times New Roman" pitchFamily="18" charset="0"/>
                        </a:rPr>
                        <a:t> deaths on the road are caused by speeding</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530562">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I</a:t>
                      </a:r>
                      <a:r>
                        <a:rPr lang="en-GB" sz="1400" b="1" baseline="0" dirty="0" smtClean="0">
                          <a:solidFill>
                            <a:schemeClr val="accent1">
                              <a:lumMod val="50000"/>
                            </a:schemeClr>
                          </a:solidFill>
                          <a:latin typeface="+mj-lt"/>
                          <a:ea typeface="Calibri"/>
                          <a:cs typeface="Times New Roman" pitchFamily="18" charset="0"/>
                        </a:rPr>
                        <a:t> am a safer road user now that I have learnt how attitudes can affect road users behaviours</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endParaRPr lang="en-GB" sz="1400" b="0" i="0" u="none" strike="noStrike" dirty="0">
                        <a:solidFill>
                          <a:srgbClr val="000000"/>
                        </a:solidFill>
                        <a:latin typeface="Calibri"/>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1359</Words>
  <Application>Microsoft Office PowerPoint</Application>
  <PresentationFormat>On-screen Show (4:3)</PresentationFormat>
  <Paragraphs>313</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Helvetica Neue</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 Assist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Graham</dc:creator>
  <cp:lastModifiedBy>Christine Tolerton</cp:lastModifiedBy>
  <cp:revision>8</cp:revision>
  <cp:lastPrinted>2018-01-29T14:25:35Z</cp:lastPrinted>
  <dcterms:created xsi:type="dcterms:W3CDTF">2017-08-11T07:25:55Z</dcterms:created>
  <dcterms:modified xsi:type="dcterms:W3CDTF">2018-01-29T14:34:43Z</dcterms:modified>
</cp:coreProperties>
</file>