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63" r:id="rId3"/>
    <p:sldId id="261" r:id="rId4"/>
    <p:sldId id="257" r:id="rId5"/>
    <p:sldId id="258" r:id="rId6"/>
    <p:sldId id="259" r:id="rId7"/>
    <p:sldId id="260" r:id="rId8"/>
    <p:sldId id="262" r:id="rId9"/>
    <p:sldId id="264"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406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806" autoAdjust="0"/>
  </p:normalViewPr>
  <p:slideViewPr>
    <p:cSldViewPr snapToGrid="0" snapToObjects="1">
      <p:cViewPr varScale="1">
        <p:scale>
          <a:sx n="56" d="100"/>
          <a:sy n="56" d="100"/>
        </p:scale>
        <p:origin x="180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0493AD-24C5-47E8-B173-55FC40A42FF9}" type="datetimeFigureOut">
              <a:rPr lang="en-GB" smtClean="0"/>
              <a:t>01/02/2018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A60E34-CC33-498D-B0BA-3E46799CFBAA}" type="slidenum">
              <a:rPr lang="en-GB" smtClean="0"/>
              <a:t>‹#›</a:t>
            </a:fld>
            <a:endParaRPr lang="en-GB"/>
          </a:p>
        </p:txBody>
      </p:sp>
    </p:spTree>
    <p:extLst>
      <p:ext uri="{BB962C8B-B14F-4D97-AF65-F5344CB8AC3E}">
        <p14:creationId xmlns:p14="http://schemas.microsoft.com/office/powerpoint/2010/main" val="39820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spcBef>
                <a:spcPct val="0"/>
              </a:spcBef>
            </a:pPr>
            <a:r>
              <a:rPr lang="en-GB" u="sng" dirty="0" smtClean="0">
                <a:latin typeface="Times New Roman" pitchFamily="18" charset="0"/>
                <a:cs typeface="Times New Roman" pitchFamily="18" charset="0"/>
              </a:rPr>
              <a:t>Teacher’s Notes</a:t>
            </a:r>
          </a:p>
          <a:p>
            <a:pPr eaLnBrk="1" hangingPunct="1">
              <a:spcBef>
                <a:spcPct val="0"/>
              </a:spcBef>
            </a:pPr>
            <a:endParaRPr lang="en-GB" u="sng" dirty="0" smtClean="0">
              <a:latin typeface="Times New Roman" pitchFamily="18" charset="0"/>
              <a:cs typeface="Times New Roman" pitchFamily="18" charset="0"/>
            </a:endParaRPr>
          </a:p>
          <a:p>
            <a:pPr eaLnBrk="1" hangingPunct="1">
              <a:spcBef>
                <a:spcPct val="0"/>
              </a:spcBef>
            </a:pPr>
            <a:r>
              <a:rPr lang="en-GB" dirty="0" smtClean="0">
                <a:latin typeface="Times New Roman" pitchFamily="18" charset="0"/>
                <a:cs typeface="Times New Roman" pitchFamily="18" charset="0"/>
              </a:rPr>
              <a:t>Drugs and alcohol are responsible for a high number of  road traffic collisions in Northern Ireland causing death or serious injury.</a:t>
            </a:r>
          </a:p>
          <a:p>
            <a:pPr eaLnBrk="1" hangingPunct="1">
              <a:spcBef>
                <a:spcPct val="0"/>
              </a:spcBef>
            </a:pPr>
            <a:endParaRPr lang="en-GB" dirty="0" smtClean="0">
              <a:latin typeface="Times New Roman" pitchFamily="18" charset="0"/>
              <a:cs typeface="Times New Roman" pitchFamily="18" charset="0"/>
            </a:endParaRPr>
          </a:p>
          <a:p>
            <a:pPr eaLnBrk="1" hangingPunct="1">
              <a:spcBef>
                <a:spcPct val="0"/>
              </a:spcBef>
            </a:pPr>
            <a:r>
              <a:rPr lang="en-GB" dirty="0" smtClean="0">
                <a:latin typeface="Times New Roman" pitchFamily="18" charset="0"/>
                <a:cs typeface="Times New Roman" pitchFamily="18" charset="0"/>
              </a:rPr>
              <a:t>Students should:</a:t>
            </a:r>
          </a:p>
          <a:p>
            <a:pPr eaLnBrk="1" hangingPunct="1">
              <a:spcBef>
                <a:spcPct val="0"/>
              </a:spcBef>
            </a:pPr>
            <a:endParaRPr lang="en-GB" dirty="0" smtClean="0">
              <a:latin typeface="Times New Roman" pitchFamily="18" charset="0"/>
              <a:cs typeface="Times New Roman" pitchFamily="18" charset="0"/>
            </a:endParaRPr>
          </a:p>
          <a:p>
            <a:pPr eaLnBrk="1" hangingPunct="1">
              <a:spcBef>
                <a:spcPct val="0"/>
              </a:spcBef>
              <a:buFontTx/>
              <a:buChar char="•"/>
            </a:pPr>
            <a:r>
              <a:rPr lang="en-GB" dirty="0" smtClean="0">
                <a:latin typeface="Times New Roman" pitchFamily="18" charset="0"/>
                <a:cs typeface="Times New Roman" pitchFamily="18" charset="0"/>
              </a:rPr>
              <a:t>Consider how drugs and alcohol increase risks for all road users.</a:t>
            </a:r>
          </a:p>
          <a:p>
            <a:pPr eaLnBrk="1" hangingPunct="1">
              <a:spcBef>
                <a:spcPct val="0"/>
              </a:spcBef>
            </a:pPr>
            <a:endParaRPr lang="en-GB" dirty="0" smtClean="0">
              <a:latin typeface="Times New Roman" pitchFamily="18" charset="0"/>
              <a:cs typeface="Times New Roman" pitchFamily="18" charset="0"/>
            </a:endParaRPr>
          </a:p>
          <a:p>
            <a:pPr eaLnBrk="1" hangingPunct="1">
              <a:spcBef>
                <a:spcPct val="0"/>
              </a:spcBef>
              <a:buFontTx/>
              <a:buChar char="•"/>
            </a:pPr>
            <a:r>
              <a:rPr lang="en-GB" dirty="0" smtClean="0">
                <a:latin typeface="Times New Roman" pitchFamily="18" charset="0"/>
                <a:cs typeface="Times New Roman" pitchFamily="18" charset="0"/>
              </a:rPr>
              <a:t>Learn that even one drink affects you as a road user.  (pedestrians, cyclists and drivers/passengers).</a:t>
            </a:r>
          </a:p>
          <a:p>
            <a:pPr eaLnBrk="1" hangingPunct="1">
              <a:spcBef>
                <a:spcPct val="0"/>
              </a:spcBef>
              <a:buFontTx/>
              <a:buChar char="•"/>
            </a:pPr>
            <a:endParaRPr lang="en-GB" dirty="0" smtClean="0">
              <a:latin typeface="Times New Roman" pitchFamily="18" charset="0"/>
              <a:cs typeface="Times New Roman" pitchFamily="18" charset="0"/>
            </a:endParaRPr>
          </a:p>
          <a:p>
            <a:pPr eaLnBrk="1" hangingPunct="1">
              <a:spcBef>
                <a:spcPct val="0"/>
              </a:spcBef>
              <a:buFontTx/>
              <a:buChar char="•"/>
            </a:pPr>
            <a:r>
              <a:rPr lang="en-GB" dirty="0" smtClean="0">
                <a:latin typeface="Times New Roman" pitchFamily="18" charset="0"/>
                <a:cs typeface="Times New Roman" pitchFamily="18" charset="0"/>
              </a:rPr>
              <a:t>Know how alcohol is measured in units and the effects it has on the body and how long it takes to leave your system.</a:t>
            </a:r>
          </a:p>
          <a:p>
            <a:pPr eaLnBrk="1" hangingPunct="1">
              <a:spcBef>
                <a:spcPct val="0"/>
              </a:spcBef>
            </a:pPr>
            <a:endParaRPr lang="en-GB" dirty="0" smtClean="0">
              <a:latin typeface="Times New Roman" pitchFamily="18" charset="0"/>
              <a:cs typeface="Times New Roman" pitchFamily="18" charset="0"/>
            </a:endParaRPr>
          </a:p>
          <a:p>
            <a:pPr eaLnBrk="1" hangingPunct="1">
              <a:spcBef>
                <a:spcPct val="0"/>
              </a:spcBef>
              <a:buFontTx/>
              <a:buChar char="•"/>
            </a:pPr>
            <a:r>
              <a:rPr lang="en-GB" dirty="0" smtClean="0">
                <a:latin typeface="Times New Roman" pitchFamily="18" charset="0"/>
                <a:cs typeface="Times New Roman" pitchFamily="18" charset="0"/>
              </a:rPr>
              <a:t>Be aware how illegal drugs affect you as a road user.</a:t>
            </a:r>
          </a:p>
          <a:p>
            <a:pPr eaLnBrk="1" hangingPunct="1">
              <a:spcBef>
                <a:spcPct val="0"/>
              </a:spcBef>
              <a:buFontTx/>
              <a:buChar char="•"/>
            </a:pPr>
            <a:endParaRPr lang="en-GB" dirty="0" smtClean="0">
              <a:latin typeface="Times New Roman" pitchFamily="18" charset="0"/>
              <a:cs typeface="Times New Roman" pitchFamily="18" charset="0"/>
            </a:endParaRPr>
          </a:p>
          <a:p>
            <a:pPr eaLnBrk="1" hangingPunct="1">
              <a:spcBef>
                <a:spcPct val="0"/>
              </a:spcBef>
              <a:buFontTx/>
              <a:buChar char="•"/>
            </a:pPr>
            <a:r>
              <a:rPr lang="en-GB" dirty="0" smtClean="0">
                <a:latin typeface="Times New Roman" pitchFamily="18" charset="0"/>
                <a:cs typeface="Times New Roman" pitchFamily="18" charset="0"/>
              </a:rPr>
              <a:t>Consider the implications of taking alcohol and or drugs as a road user and the effect it may have on them and others.  </a:t>
            </a:r>
          </a:p>
          <a:p>
            <a:pPr eaLnBrk="1" hangingPunct="1">
              <a:spcBef>
                <a:spcPct val="0"/>
              </a:spcBef>
              <a:buFontTx/>
              <a:buChar char="•"/>
            </a:pPr>
            <a:endParaRPr lang="en-GB" dirty="0" smtClean="0">
              <a:latin typeface="Times New Roman" pitchFamily="18" charset="0"/>
              <a:cs typeface="Times New Roman" pitchFamily="18" charset="0"/>
            </a:endParaRPr>
          </a:p>
          <a:p>
            <a:pPr eaLnBrk="1" hangingPunct="1">
              <a:spcBef>
                <a:spcPct val="0"/>
              </a:spcBef>
              <a:buFontTx/>
              <a:buChar char="•"/>
            </a:pPr>
            <a:r>
              <a:rPr lang="en-GB" dirty="0" smtClean="0">
                <a:latin typeface="Times New Roman" pitchFamily="18" charset="0"/>
                <a:cs typeface="Times New Roman" pitchFamily="18" charset="0"/>
              </a:rPr>
              <a:t>Understand that their decisions have a major impact.  Could you live with the shame?</a:t>
            </a:r>
            <a:endParaRPr lang="en-GB" dirty="0"/>
          </a:p>
        </p:txBody>
      </p:sp>
      <p:sp>
        <p:nvSpPr>
          <p:cNvPr id="4" name="Slide Number Placeholder 3"/>
          <p:cNvSpPr>
            <a:spLocks noGrp="1"/>
          </p:cNvSpPr>
          <p:nvPr>
            <p:ph type="sldNum" sz="quarter" idx="10"/>
          </p:nvPr>
        </p:nvSpPr>
        <p:spPr/>
        <p:txBody>
          <a:bodyPr/>
          <a:lstStyle/>
          <a:p>
            <a:fld id="{96A60E34-CC33-498D-B0BA-3E46799CFBAA}" type="slidenum">
              <a:rPr lang="en-GB" smtClean="0"/>
              <a:t>1</a:t>
            </a:fld>
            <a:endParaRPr lang="en-GB"/>
          </a:p>
        </p:txBody>
      </p:sp>
    </p:spTree>
    <p:extLst>
      <p:ext uri="{BB962C8B-B14F-4D97-AF65-F5344CB8AC3E}">
        <p14:creationId xmlns:p14="http://schemas.microsoft.com/office/powerpoint/2010/main" val="34740885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Teachers</a:t>
            </a:r>
            <a:r>
              <a:rPr lang="en-GB" baseline="0" dirty="0" smtClean="0"/>
              <a:t> should complete the pre-evaluation before watching the video. This is located at Annex A in the teaching notes.</a:t>
            </a:r>
          </a:p>
          <a:p>
            <a:endParaRPr lang="en-GB" baseline="0" dirty="0" smtClean="0"/>
          </a:p>
          <a:p>
            <a:r>
              <a:rPr lang="en-GB" baseline="0" dirty="0" smtClean="0"/>
              <a:t>Please complete by asking your class the questions- this could be answered by a show of hands. Please tick one answer box per question.</a:t>
            </a:r>
          </a:p>
          <a:p>
            <a:endParaRPr lang="en-GB"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smtClean="0"/>
              <a:t>If teachers could complete a hard copy of this and then return to Road Safety Promotion and Outreach Branch, Room G-31, Clarence Court, 10-18 Adelaide Street, Belfast, BT2 8GB or email to </a:t>
            </a:r>
            <a:r>
              <a:rPr lang="en-GB" baseline="0" dirty="0" smtClean="0"/>
              <a:t>safeandsustainabletravel@infrastructure-ni.gov.uk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endParaRPr lang="en-GB" dirty="0"/>
          </a:p>
        </p:txBody>
      </p:sp>
      <p:sp>
        <p:nvSpPr>
          <p:cNvPr id="4" name="Slide Number Placeholder 3"/>
          <p:cNvSpPr>
            <a:spLocks noGrp="1"/>
          </p:cNvSpPr>
          <p:nvPr>
            <p:ph type="sldNum" sz="quarter" idx="10"/>
          </p:nvPr>
        </p:nvSpPr>
        <p:spPr/>
        <p:txBody>
          <a:bodyPr/>
          <a:lstStyle/>
          <a:p>
            <a:fld id="{96A60E34-CC33-498D-B0BA-3E46799CFBAA}" type="slidenum">
              <a:rPr lang="en-GB" smtClean="0"/>
              <a:t>2</a:t>
            </a:fld>
            <a:endParaRPr lang="en-GB"/>
          </a:p>
        </p:txBody>
      </p:sp>
    </p:spTree>
    <p:extLst>
      <p:ext uri="{BB962C8B-B14F-4D97-AF65-F5344CB8AC3E}">
        <p14:creationId xmlns:p14="http://schemas.microsoft.com/office/powerpoint/2010/main" val="29853558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fontAlgn="auto" hangingPunct="1">
              <a:spcBef>
                <a:spcPts val="0"/>
              </a:spcBef>
              <a:spcAft>
                <a:spcPts val="0"/>
              </a:spcAft>
              <a:defRPr/>
            </a:pPr>
            <a:r>
              <a:rPr lang="en-GB" u="sng"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Teacher’s Notes</a:t>
            </a:r>
          </a:p>
          <a:p>
            <a:pPr eaLnBrk="1" fontAlgn="auto" hangingPunct="1">
              <a:spcBef>
                <a:spcPts val="0"/>
              </a:spcBef>
              <a:spcAft>
                <a:spcPts val="0"/>
              </a:spcAft>
              <a:defRPr/>
            </a:pPr>
            <a:endParaRPr lang="en-GB" u="sng"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endParaRPr>
          </a:p>
          <a:p>
            <a:pPr eaLnBrk="1" fontAlgn="auto" hangingPunct="1">
              <a:spcBef>
                <a:spcPts val="0"/>
              </a:spcBef>
              <a:spcAft>
                <a:spcPts val="0"/>
              </a:spcAft>
              <a:defRPr/>
            </a:pPr>
            <a:r>
              <a:rPr lang="en-GB" b="1" i="1" dirty="0" smtClean="0">
                <a:solidFill>
                  <a:srgbClr val="FF0000"/>
                </a:solidFill>
                <a:latin typeface="Times New Roman" pitchFamily="18" charset="0"/>
                <a:cs typeface="Times New Roman" pitchFamily="18" charset="0"/>
              </a:rPr>
              <a:t>Please be aware that this advert has been designed to be viewed by persons over 15 years of age.</a:t>
            </a:r>
          </a:p>
          <a:p>
            <a:pPr eaLnBrk="1" fontAlgn="auto" hangingPunct="1">
              <a:spcBef>
                <a:spcPts val="0"/>
              </a:spcBef>
              <a:spcAft>
                <a:spcPts val="0"/>
              </a:spcAft>
              <a:defRPr/>
            </a:pPr>
            <a:endParaRPr lang="en-GB" dirty="0" smtClean="0">
              <a:latin typeface="Times New Roman" pitchFamily="18" charset="0"/>
              <a:cs typeface="Times New Roman" pitchFamily="18" charset="0"/>
            </a:endParaRPr>
          </a:p>
          <a:p>
            <a:pPr eaLnBrk="1" fontAlgn="auto" hangingPunct="1">
              <a:spcBef>
                <a:spcPts val="0"/>
              </a:spcBef>
              <a:spcAft>
                <a:spcPts val="0"/>
              </a:spcAft>
              <a:defRPr/>
            </a:pPr>
            <a:r>
              <a:rPr lang="en-GB" dirty="0" smtClean="0">
                <a:latin typeface="Times New Roman" pitchFamily="18" charset="0"/>
                <a:cs typeface="Times New Roman" pitchFamily="18" charset="0"/>
              </a:rPr>
              <a:t>Before you show the advert, tell students that they should think about why pedestrians and drivers need to be aware of the dangers of using drugs and alcohol as a road user.</a:t>
            </a:r>
            <a:endParaRPr lang="en-GB" dirty="0"/>
          </a:p>
        </p:txBody>
      </p:sp>
      <p:sp>
        <p:nvSpPr>
          <p:cNvPr id="4" name="Slide Number Placeholder 3"/>
          <p:cNvSpPr>
            <a:spLocks noGrp="1"/>
          </p:cNvSpPr>
          <p:nvPr>
            <p:ph type="sldNum" sz="quarter" idx="10"/>
          </p:nvPr>
        </p:nvSpPr>
        <p:spPr/>
        <p:txBody>
          <a:bodyPr/>
          <a:lstStyle/>
          <a:p>
            <a:fld id="{96A60E34-CC33-498D-B0BA-3E46799CFBAA}" type="slidenum">
              <a:rPr lang="en-GB" smtClean="0"/>
              <a:t>3</a:t>
            </a:fld>
            <a:endParaRPr lang="en-GB"/>
          </a:p>
        </p:txBody>
      </p:sp>
    </p:spTree>
    <p:extLst>
      <p:ext uri="{BB962C8B-B14F-4D97-AF65-F5344CB8AC3E}">
        <p14:creationId xmlns:p14="http://schemas.microsoft.com/office/powerpoint/2010/main" val="12953134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fontAlgn="auto" hangingPunct="1">
              <a:spcBef>
                <a:spcPts val="0"/>
              </a:spcBef>
              <a:spcAft>
                <a:spcPts val="0"/>
              </a:spcAft>
              <a:defRPr/>
            </a:pPr>
            <a:r>
              <a:rPr lang="en-GB" u="sng" dirty="0" smtClean="0"/>
              <a:t>Teacher’s Notes</a:t>
            </a:r>
          </a:p>
          <a:p>
            <a:pPr eaLnBrk="1" fontAlgn="auto" hangingPunct="1">
              <a:spcBef>
                <a:spcPts val="0"/>
              </a:spcBef>
              <a:spcAft>
                <a:spcPts val="0"/>
              </a:spcAft>
              <a:defRPr/>
            </a:pPr>
            <a:endParaRPr lang="en-GB" u="sng" dirty="0" smtClean="0"/>
          </a:p>
          <a:p>
            <a:pPr eaLnBrk="1" fontAlgn="auto" hangingPunct="1">
              <a:spcBef>
                <a:spcPts val="0"/>
              </a:spcBef>
              <a:spcAft>
                <a:spcPts val="0"/>
              </a:spcAft>
              <a:buFont typeface="Arial" pitchFamily="34" charset="0"/>
              <a:buChar char="•"/>
              <a:defRPr/>
            </a:pPr>
            <a:endParaRPr lang="en-GB" dirty="0" smtClean="0"/>
          </a:p>
          <a:p>
            <a:pPr eaLnBrk="1" fontAlgn="auto" hangingPunct="1">
              <a:spcBef>
                <a:spcPts val="0"/>
              </a:spcBef>
              <a:spcAft>
                <a:spcPts val="0"/>
              </a:spcAft>
              <a:buFont typeface="Arial" pitchFamily="34" charset="0"/>
              <a:buChar char="•"/>
              <a:defRPr/>
            </a:pPr>
            <a:r>
              <a:rPr lang="en-GB" sz="1200" dirty="0" smtClean="0">
                <a:latin typeface="Times New Roman" pitchFamily="18" charset="0"/>
                <a:cs typeface="Times New Roman" pitchFamily="18" charset="0"/>
              </a:rPr>
              <a:t>Discuss the DVD, there may be a number of opinions and views.  The most obvious opinion may be that the guy was responsible because he was drinking and chose to drive.   Others may blame peer pressure as his friends encouraged him to stay and have another.  Some may be of the opinion that the bar staff had a responsibility  not to serve any more alcohol if they know a person is about to drive.</a:t>
            </a:r>
          </a:p>
          <a:p>
            <a:pPr eaLnBrk="1" fontAlgn="auto" hangingPunct="1">
              <a:spcBef>
                <a:spcPts val="0"/>
              </a:spcBef>
              <a:spcAft>
                <a:spcPts val="0"/>
              </a:spcAft>
              <a:buFont typeface="Arial" pitchFamily="34" charset="0"/>
              <a:buChar char="•"/>
              <a:defRPr/>
            </a:pPr>
            <a:endParaRPr lang="en-GB" sz="1200" dirty="0" smtClean="0">
              <a:latin typeface="Times New Roman" pitchFamily="18" charset="0"/>
              <a:cs typeface="Times New Roman" pitchFamily="18" charset="0"/>
            </a:endParaRPr>
          </a:p>
          <a:p>
            <a:pPr eaLnBrk="1" fontAlgn="auto" hangingPunct="1">
              <a:spcBef>
                <a:spcPts val="0"/>
              </a:spcBef>
              <a:spcAft>
                <a:spcPts val="0"/>
              </a:spcAft>
              <a:buFont typeface="Arial" pitchFamily="34" charset="0"/>
              <a:buChar char="•"/>
              <a:defRPr/>
            </a:pPr>
            <a:r>
              <a:rPr lang="en-GB" sz="1200" dirty="0" smtClean="0">
                <a:latin typeface="Times New Roman" pitchFamily="18" charset="0"/>
                <a:cs typeface="Times New Roman" pitchFamily="18" charset="0"/>
              </a:rPr>
              <a:t>The short answer is </a:t>
            </a:r>
            <a:r>
              <a:rPr lang="en-GB" sz="1200" b="1" dirty="0" smtClean="0">
                <a:latin typeface="Times New Roman" pitchFamily="18" charset="0"/>
                <a:cs typeface="Times New Roman" pitchFamily="18" charset="0"/>
              </a:rPr>
              <a:t>NO</a:t>
            </a:r>
            <a:r>
              <a:rPr lang="en-GB" sz="1200" dirty="0" smtClean="0">
                <a:latin typeface="Times New Roman" pitchFamily="18" charset="0"/>
                <a:cs typeface="Times New Roman" pitchFamily="18" charset="0"/>
              </a:rPr>
              <a:t>.  You should advise your students that even one drink is too many.  Although there are legal limits the best decision to take is not to drink at all. (We will look at legal limits and units of alcohol later in the presentation).</a:t>
            </a:r>
          </a:p>
          <a:p>
            <a:pPr eaLnBrk="1" fontAlgn="auto" hangingPunct="1">
              <a:spcBef>
                <a:spcPts val="0"/>
              </a:spcBef>
              <a:spcAft>
                <a:spcPts val="0"/>
              </a:spcAft>
              <a:buFont typeface="Arial" pitchFamily="34" charset="0"/>
              <a:buChar char="•"/>
              <a:defRPr/>
            </a:pPr>
            <a:endParaRPr lang="en-GB" sz="1200" dirty="0" smtClean="0">
              <a:latin typeface="Times New Roman" pitchFamily="18" charset="0"/>
              <a:cs typeface="Times New Roman" pitchFamily="18" charset="0"/>
            </a:endParaRPr>
          </a:p>
          <a:p>
            <a:pPr eaLnBrk="1" fontAlgn="auto" hangingPunct="1">
              <a:spcBef>
                <a:spcPts val="0"/>
              </a:spcBef>
              <a:spcAft>
                <a:spcPts val="0"/>
              </a:spcAft>
              <a:buFont typeface="Arial" pitchFamily="34" charset="0"/>
              <a:buChar char="•"/>
              <a:defRPr/>
            </a:pPr>
            <a:r>
              <a:rPr lang="en-GB" sz="1200" dirty="0" smtClean="0">
                <a:latin typeface="Times New Roman" pitchFamily="18" charset="0"/>
                <a:cs typeface="Times New Roman" pitchFamily="18" charset="0"/>
              </a:rPr>
              <a:t>He could have arranged a lift, ordered a taxi or travelled with someone who was not drinking.  He had a choice and he made a bad decision with dire consequences when he drank alcohol and drove his car.</a:t>
            </a:r>
          </a:p>
          <a:p>
            <a:pPr eaLnBrk="1" fontAlgn="auto" hangingPunct="1">
              <a:spcBef>
                <a:spcPts val="0"/>
              </a:spcBef>
              <a:spcAft>
                <a:spcPts val="0"/>
              </a:spcAft>
              <a:buFont typeface="Arial" pitchFamily="34" charset="0"/>
              <a:buNone/>
              <a:defRPr/>
            </a:pPr>
            <a:endParaRPr lang="en-GB" sz="1200" dirty="0" smtClean="0">
              <a:latin typeface="Times New Roman" pitchFamily="18" charset="0"/>
              <a:cs typeface="Times New Roman" pitchFamily="18" charset="0"/>
            </a:endParaRPr>
          </a:p>
          <a:p>
            <a:pPr eaLnBrk="1" fontAlgn="auto" hangingPunct="1">
              <a:spcBef>
                <a:spcPts val="0"/>
              </a:spcBef>
              <a:spcAft>
                <a:spcPts val="0"/>
              </a:spcAft>
              <a:buFont typeface="Arial" pitchFamily="34" charset="0"/>
              <a:buChar char="•"/>
              <a:defRPr/>
            </a:pPr>
            <a:r>
              <a:rPr lang="en-GB" sz="1200" dirty="0" smtClean="0">
                <a:latin typeface="Times New Roman" pitchFamily="18" charset="0"/>
                <a:cs typeface="Times New Roman" pitchFamily="18" charset="0"/>
              </a:rPr>
              <a:t>His</a:t>
            </a:r>
            <a:r>
              <a:rPr lang="en-GB" sz="1200" baseline="0" dirty="0" smtClean="0">
                <a:latin typeface="Times New Roman" pitchFamily="18" charset="0"/>
                <a:cs typeface="Times New Roman" pitchFamily="18" charset="0"/>
              </a:rPr>
              <a:t> family and his friends families</a:t>
            </a:r>
            <a:r>
              <a:rPr lang="en-GB" sz="1200" dirty="0" smtClean="0">
                <a:latin typeface="Times New Roman" pitchFamily="18" charset="0"/>
                <a:cs typeface="Times New Roman" pitchFamily="18" charset="0"/>
              </a:rPr>
              <a:t> will have to live with the loss of their son/brother/grandson and deal with the trauma. Their</a:t>
            </a:r>
            <a:r>
              <a:rPr lang="en-GB" sz="1200" baseline="0" dirty="0" smtClean="0">
                <a:latin typeface="Times New Roman" pitchFamily="18" charset="0"/>
                <a:cs typeface="Times New Roman" pitchFamily="18" charset="0"/>
              </a:rPr>
              <a:t> </a:t>
            </a:r>
            <a:r>
              <a:rPr lang="en-GB" sz="1200" dirty="0" smtClean="0">
                <a:latin typeface="Times New Roman" pitchFamily="18" charset="0"/>
                <a:cs typeface="Times New Roman" pitchFamily="18" charset="0"/>
              </a:rPr>
              <a:t>children were robbed of a future, this was not an accident it could have been prevented.</a:t>
            </a:r>
          </a:p>
          <a:p>
            <a:pPr eaLnBrk="1" fontAlgn="auto" hangingPunct="1">
              <a:spcBef>
                <a:spcPts val="0"/>
              </a:spcBef>
              <a:spcAft>
                <a:spcPts val="0"/>
              </a:spcAft>
              <a:buFont typeface="Arial" pitchFamily="34" charset="0"/>
              <a:buChar char="•"/>
              <a:defRPr/>
            </a:pPr>
            <a:endParaRPr lang="en-GB" sz="1200" dirty="0" smtClean="0">
              <a:latin typeface="Times New Roman" pitchFamily="18" charset="0"/>
              <a:cs typeface="Times New Roman" pitchFamily="18" charset="0"/>
            </a:endParaRPr>
          </a:p>
          <a:p>
            <a:pPr eaLnBrk="1" fontAlgn="auto" hangingPunct="1">
              <a:spcBef>
                <a:spcPts val="0"/>
              </a:spcBef>
              <a:spcAft>
                <a:spcPts val="0"/>
              </a:spcAft>
              <a:buFont typeface="Arial" pitchFamily="34" charset="0"/>
              <a:buNone/>
              <a:defRPr/>
            </a:pPr>
            <a:r>
              <a:rPr lang="en-GB" sz="1200" b="1" dirty="0" smtClean="0">
                <a:latin typeface="Times New Roman" pitchFamily="18" charset="0"/>
                <a:cs typeface="Times New Roman" pitchFamily="18" charset="0"/>
              </a:rPr>
              <a:t>NEVER EVER DRINK AND DRIVE</a:t>
            </a:r>
          </a:p>
        </p:txBody>
      </p:sp>
      <p:sp>
        <p:nvSpPr>
          <p:cNvPr id="4" name="Slide Number Placeholder 3"/>
          <p:cNvSpPr>
            <a:spLocks noGrp="1"/>
          </p:cNvSpPr>
          <p:nvPr>
            <p:ph type="sldNum" sz="quarter" idx="10"/>
          </p:nvPr>
        </p:nvSpPr>
        <p:spPr/>
        <p:txBody>
          <a:bodyPr/>
          <a:lstStyle/>
          <a:p>
            <a:fld id="{96A60E34-CC33-498D-B0BA-3E46799CFBAA}" type="slidenum">
              <a:rPr lang="en-GB" smtClean="0"/>
              <a:t>4</a:t>
            </a:fld>
            <a:endParaRPr lang="en-GB"/>
          </a:p>
        </p:txBody>
      </p:sp>
    </p:spTree>
    <p:extLst>
      <p:ext uri="{BB962C8B-B14F-4D97-AF65-F5344CB8AC3E}">
        <p14:creationId xmlns:p14="http://schemas.microsoft.com/office/powerpoint/2010/main" val="4900451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spcBef>
                <a:spcPct val="0"/>
              </a:spcBef>
            </a:pPr>
            <a:r>
              <a:rPr lang="en-GB" u="sng" dirty="0" smtClean="0"/>
              <a:t>Teacher’s Notes</a:t>
            </a:r>
          </a:p>
          <a:p>
            <a:pPr eaLnBrk="1" hangingPunct="1">
              <a:spcBef>
                <a:spcPct val="0"/>
              </a:spcBef>
            </a:pPr>
            <a:endParaRPr lang="en-GB" u="sng" dirty="0" smtClean="0"/>
          </a:p>
          <a:p>
            <a:pPr eaLnBrk="1" hangingPunct="1">
              <a:spcBef>
                <a:spcPct val="0"/>
              </a:spcBef>
            </a:pPr>
            <a:r>
              <a:rPr lang="en-GB" dirty="0" smtClean="0"/>
              <a:t>Talk to your students as to how alcohol and drugs will affect their personality, judgement, reaction times and perception of risk.</a:t>
            </a:r>
          </a:p>
          <a:p>
            <a:pPr eaLnBrk="1" hangingPunct="1">
              <a:spcBef>
                <a:spcPct val="0"/>
              </a:spcBef>
            </a:pPr>
            <a:endParaRPr lang="en-GB" dirty="0" smtClean="0"/>
          </a:p>
          <a:p>
            <a:pPr eaLnBrk="1" hangingPunct="1">
              <a:spcBef>
                <a:spcPct val="0"/>
              </a:spcBef>
            </a:pPr>
            <a:r>
              <a:rPr lang="en-GB" dirty="0" smtClean="0"/>
              <a:t>How does alcohol and drugs affect them?</a:t>
            </a:r>
          </a:p>
          <a:p>
            <a:pPr eaLnBrk="1" hangingPunct="1">
              <a:spcBef>
                <a:spcPct val="0"/>
              </a:spcBef>
            </a:pPr>
            <a:endParaRPr lang="en-GB" dirty="0" smtClean="0"/>
          </a:p>
          <a:p>
            <a:pPr eaLnBrk="1" hangingPunct="1">
              <a:spcBef>
                <a:spcPct val="0"/>
              </a:spcBef>
            </a:pPr>
            <a:r>
              <a:rPr lang="en-GB" dirty="0" smtClean="0"/>
              <a:t>You may get responses such as:  happy, depressed, anxious, gives them confidence, emotional  etc</a:t>
            </a:r>
          </a:p>
          <a:p>
            <a:pPr eaLnBrk="1" hangingPunct="1">
              <a:spcBef>
                <a:spcPct val="0"/>
              </a:spcBef>
            </a:pPr>
            <a:endParaRPr lang="en-GB" dirty="0" smtClean="0"/>
          </a:p>
          <a:p>
            <a:pPr eaLnBrk="1" hangingPunct="1">
              <a:spcBef>
                <a:spcPct val="0"/>
              </a:spcBef>
            </a:pPr>
            <a:r>
              <a:rPr lang="en-GB" dirty="0" smtClean="0"/>
              <a:t>On the road alcohol is one of the leading causes of collisions, leading to many deaths and serious injuries.  It may be down to a driver who has chosen to drink and drive or it may be a pedestrian who has taken drugs causing their thinking process to be effected, putting themselves and others in danger.</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For further information on the current legal alcohol limit for driving see www.psni.police.uk </a:t>
            </a:r>
          </a:p>
        </p:txBody>
      </p:sp>
      <p:sp>
        <p:nvSpPr>
          <p:cNvPr id="4" name="Slide Number Placeholder 3"/>
          <p:cNvSpPr>
            <a:spLocks noGrp="1"/>
          </p:cNvSpPr>
          <p:nvPr>
            <p:ph type="sldNum" sz="quarter" idx="10"/>
          </p:nvPr>
        </p:nvSpPr>
        <p:spPr/>
        <p:txBody>
          <a:bodyPr/>
          <a:lstStyle/>
          <a:p>
            <a:fld id="{96A60E34-CC33-498D-B0BA-3E46799CFBAA}" type="slidenum">
              <a:rPr lang="en-GB" smtClean="0"/>
              <a:t>5</a:t>
            </a:fld>
            <a:endParaRPr lang="en-GB"/>
          </a:p>
        </p:txBody>
      </p:sp>
    </p:spTree>
    <p:extLst>
      <p:ext uri="{BB962C8B-B14F-4D97-AF65-F5344CB8AC3E}">
        <p14:creationId xmlns:p14="http://schemas.microsoft.com/office/powerpoint/2010/main" val="18650103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fontAlgn="auto" hangingPunct="1">
              <a:spcBef>
                <a:spcPts val="0"/>
              </a:spcBef>
              <a:spcAft>
                <a:spcPts val="0"/>
              </a:spcAft>
              <a:defRPr/>
            </a:pPr>
            <a:r>
              <a:rPr lang="en-GB" u="sng" dirty="0" smtClean="0"/>
              <a:t>Teacher’s Notes</a:t>
            </a:r>
          </a:p>
          <a:p>
            <a:pPr eaLnBrk="1" fontAlgn="auto" hangingPunct="1">
              <a:spcBef>
                <a:spcPts val="0"/>
              </a:spcBef>
              <a:spcAft>
                <a:spcPts val="0"/>
              </a:spcAft>
              <a:defRPr/>
            </a:pPr>
            <a:endParaRPr lang="en-GB" u="sng" dirty="0" smtClean="0"/>
          </a:p>
          <a:p>
            <a:pPr eaLnBrk="1" fontAlgn="auto" hangingPunct="1">
              <a:spcBef>
                <a:spcPts val="0"/>
              </a:spcBef>
              <a:spcAft>
                <a:spcPts val="0"/>
              </a:spcAft>
              <a:defRPr/>
            </a:pPr>
            <a:r>
              <a:rPr lang="en-GB" dirty="0" smtClean="0"/>
              <a:t>Discuss with your students how alcohol enters the blood stream very quickly but takes longer to leave the system.  You may take the opportunity to highlight how their perceptions, attitudes and judgements may be affected after drinking.</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Any amount of alcohol affects your judgement to risk taking should you be driving, crossing the road, or indeed cycling. </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Even after one drink you will be less alert, have trouble judging speed and distance and reaction times will be slower.</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It is a myth that having coffee,  a shower,  sleeping or eating greasy food will speed up alcohol elimination.  Nothing will speed up the process it just takes time.</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b="1" dirty="0" smtClean="0"/>
              <a:t>THE ONLY SAFE COURSE IS NOT TO DRINK AND DRIVE</a:t>
            </a:r>
          </a:p>
        </p:txBody>
      </p:sp>
      <p:sp>
        <p:nvSpPr>
          <p:cNvPr id="4" name="Slide Number Placeholder 3"/>
          <p:cNvSpPr>
            <a:spLocks noGrp="1"/>
          </p:cNvSpPr>
          <p:nvPr>
            <p:ph type="sldNum" sz="quarter" idx="10"/>
          </p:nvPr>
        </p:nvSpPr>
        <p:spPr/>
        <p:txBody>
          <a:bodyPr/>
          <a:lstStyle/>
          <a:p>
            <a:fld id="{96A60E34-CC33-498D-B0BA-3E46799CFBAA}" type="slidenum">
              <a:rPr lang="en-GB" smtClean="0"/>
              <a:t>6</a:t>
            </a:fld>
            <a:endParaRPr lang="en-GB"/>
          </a:p>
        </p:txBody>
      </p:sp>
    </p:spTree>
    <p:extLst>
      <p:ext uri="{BB962C8B-B14F-4D97-AF65-F5344CB8AC3E}">
        <p14:creationId xmlns:p14="http://schemas.microsoft.com/office/powerpoint/2010/main" val="1543951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fontAlgn="auto" hangingPunct="1">
              <a:spcBef>
                <a:spcPts val="0"/>
              </a:spcBef>
              <a:spcAft>
                <a:spcPts val="0"/>
              </a:spcAft>
              <a:defRPr/>
            </a:pPr>
            <a:r>
              <a:rPr lang="en-GB" u="sng" dirty="0" smtClean="0"/>
              <a:t>Teacher’s Notes</a:t>
            </a:r>
          </a:p>
          <a:p>
            <a:pPr eaLnBrk="1" fontAlgn="auto" hangingPunct="1">
              <a:spcBef>
                <a:spcPts val="0"/>
              </a:spcBef>
              <a:spcAft>
                <a:spcPts val="0"/>
              </a:spcAft>
              <a:defRPr/>
            </a:pPr>
            <a:endParaRPr lang="en-GB" u="sng" dirty="0" smtClean="0"/>
          </a:p>
          <a:p>
            <a:pPr eaLnBrk="1" fontAlgn="auto" hangingPunct="1">
              <a:spcBef>
                <a:spcPts val="0"/>
              </a:spcBef>
              <a:spcAft>
                <a:spcPts val="0"/>
              </a:spcAft>
              <a:defRPr/>
            </a:pPr>
            <a:r>
              <a:rPr lang="en-GB" dirty="0" smtClean="0"/>
              <a:t>Ask your students is there a safe limit to drink and drive?</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Suggestions may include one pint, two pints etc.  Research shows that even after one alcoholic drink peoples’ reaction times, ability to cope with real time issues and assessment of risk are affected.</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Explain that all alcoholic drinks have different strengths for example beer – there is a huge difference between the strength of  a pint of Harp Lager and a pint of Carlsberg Special which students may not have considered.</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b="1" dirty="0" smtClean="0"/>
              <a:t>THERE IS NO SAFE LIMIT – ONE DRINK IS ONE TOO MANY</a:t>
            </a:r>
          </a:p>
          <a:p>
            <a:pPr eaLnBrk="1" fontAlgn="auto" hangingPunct="1">
              <a:spcBef>
                <a:spcPts val="0"/>
              </a:spcBef>
              <a:spcAft>
                <a:spcPts val="0"/>
              </a:spcAft>
              <a:defRPr/>
            </a:pPr>
            <a:endParaRPr lang="en-GB" dirty="0" smtClean="0"/>
          </a:p>
          <a:p>
            <a:pPr eaLnBrk="1" fontAlgn="auto" hangingPunct="1">
              <a:spcBef>
                <a:spcPts val="0"/>
              </a:spcBef>
              <a:spcAft>
                <a:spcPts val="0"/>
              </a:spcAft>
              <a:defRPr/>
            </a:pPr>
            <a:r>
              <a:rPr lang="en-GB" dirty="0" smtClean="0"/>
              <a:t>For further information on the current legal alcohol limit for driving see www.psni.police.uk </a:t>
            </a:r>
          </a:p>
        </p:txBody>
      </p:sp>
      <p:sp>
        <p:nvSpPr>
          <p:cNvPr id="4" name="Slide Number Placeholder 3"/>
          <p:cNvSpPr>
            <a:spLocks noGrp="1"/>
          </p:cNvSpPr>
          <p:nvPr>
            <p:ph type="sldNum" sz="quarter" idx="10"/>
          </p:nvPr>
        </p:nvSpPr>
        <p:spPr/>
        <p:txBody>
          <a:bodyPr/>
          <a:lstStyle/>
          <a:p>
            <a:fld id="{96A60E34-CC33-498D-B0BA-3E46799CFBAA}" type="slidenum">
              <a:rPr lang="en-GB" smtClean="0"/>
              <a:t>7</a:t>
            </a:fld>
            <a:endParaRPr lang="en-GB"/>
          </a:p>
        </p:txBody>
      </p:sp>
    </p:spTree>
    <p:extLst>
      <p:ext uri="{BB962C8B-B14F-4D97-AF65-F5344CB8AC3E}">
        <p14:creationId xmlns:p14="http://schemas.microsoft.com/office/powerpoint/2010/main" val="31487359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eaLnBrk="1" hangingPunct="1">
              <a:spcBef>
                <a:spcPct val="0"/>
              </a:spcBef>
            </a:pPr>
            <a:r>
              <a:rPr lang="en-GB" u="sng" dirty="0" smtClean="0"/>
              <a:t>Teacher’s Notes</a:t>
            </a:r>
          </a:p>
          <a:p>
            <a:pPr eaLnBrk="1" hangingPunct="1">
              <a:spcBef>
                <a:spcPct val="0"/>
              </a:spcBef>
            </a:pPr>
            <a:endParaRPr lang="en-GB" u="sng" dirty="0" smtClean="0"/>
          </a:p>
          <a:p>
            <a:pPr eaLnBrk="1" hangingPunct="1">
              <a:spcBef>
                <a:spcPct val="0"/>
              </a:spcBef>
            </a:pPr>
            <a:r>
              <a:rPr lang="en-GB" dirty="0" smtClean="0"/>
              <a:t>Taking drugs can put you at greater risk on the road as a pedestrian, driver or passenger.  Drugs can change your awareness of risk and make you behave dangerously putting yourself and others at risk of injury and death.</a:t>
            </a:r>
          </a:p>
          <a:p>
            <a:pPr eaLnBrk="1" hangingPunct="1">
              <a:spcBef>
                <a:spcPct val="0"/>
              </a:spcBef>
            </a:pPr>
            <a:endParaRPr lang="en-GB" dirty="0" smtClean="0"/>
          </a:p>
          <a:p>
            <a:pPr eaLnBrk="1" hangingPunct="1">
              <a:spcBef>
                <a:spcPct val="0"/>
              </a:spcBef>
            </a:pPr>
            <a:r>
              <a:rPr lang="en-GB" dirty="0" smtClean="0"/>
              <a:t>Drugs can be broadly divided into three categories based on their main effects.  They may act solely as </a:t>
            </a:r>
            <a:r>
              <a:rPr lang="en-GB" b="1" dirty="0" smtClean="0"/>
              <a:t>stimulants, depressants or hallucinogens.  </a:t>
            </a:r>
            <a:r>
              <a:rPr lang="en-GB" dirty="0" smtClean="0"/>
              <a:t>Quite a few drugs show two of these effects at the same time.</a:t>
            </a:r>
          </a:p>
          <a:p>
            <a:pPr eaLnBrk="1" hangingPunct="1">
              <a:spcBef>
                <a:spcPct val="0"/>
              </a:spcBef>
            </a:pPr>
            <a:endParaRPr lang="en-GB" dirty="0" smtClean="0"/>
          </a:p>
          <a:p>
            <a:pPr eaLnBrk="1" hangingPunct="1">
              <a:spcBef>
                <a:spcPct val="0"/>
              </a:spcBef>
            </a:pPr>
            <a:r>
              <a:rPr lang="en-GB" dirty="0" smtClean="0"/>
              <a:t>Stimulants make you feel like you have lots of energy and confidence.  They include cocaine, speed, ecstasy and </a:t>
            </a:r>
            <a:r>
              <a:rPr lang="en-GB" dirty="0" err="1" smtClean="0"/>
              <a:t>mephedrone</a:t>
            </a:r>
            <a:r>
              <a:rPr lang="en-GB" dirty="0" smtClean="0"/>
              <a:t>.</a:t>
            </a:r>
          </a:p>
          <a:p>
            <a:pPr eaLnBrk="1" hangingPunct="1">
              <a:spcBef>
                <a:spcPct val="0"/>
              </a:spcBef>
            </a:pPr>
            <a:endParaRPr lang="en-GB" dirty="0" smtClean="0"/>
          </a:p>
          <a:p>
            <a:pPr eaLnBrk="1" hangingPunct="1">
              <a:spcBef>
                <a:spcPct val="0"/>
              </a:spcBef>
            </a:pPr>
            <a:r>
              <a:rPr lang="en-GB" dirty="0" smtClean="0"/>
              <a:t>Depressants make you feel relaxed and chilled out.  They include alcohol, tranquillisers, heroin and cannabis. </a:t>
            </a:r>
          </a:p>
          <a:p>
            <a:pPr eaLnBrk="1" hangingPunct="1">
              <a:spcBef>
                <a:spcPct val="0"/>
              </a:spcBef>
            </a:pPr>
            <a:endParaRPr lang="en-GB" dirty="0" smtClean="0"/>
          </a:p>
          <a:p>
            <a:pPr eaLnBrk="1" hangingPunct="1">
              <a:spcBef>
                <a:spcPct val="0"/>
              </a:spcBef>
            </a:pPr>
            <a:r>
              <a:rPr lang="en-GB" dirty="0" smtClean="0"/>
              <a:t>Hallucinogens can make you view reality in distorted ways and sometimes cause vivid hallucinations.  They include LSD and magic mushrooms.</a:t>
            </a:r>
          </a:p>
          <a:p>
            <a:pPr eaLnBrk="1" hangingPunct="1">
              <a:spcBef>
                <a:spcPct val="0"/>
              </a:spcBef>
            </a:pPr>
            <a:endParaRPr lang="en-GB" dirty="0" smtClean="0"/>
          </a:p>
          <a:p>
            <a:pPr eaLnBrk="1" hangingPunct="1">
              <a:spcBef>
                <a:spcPct val="0"/>
              </a:spcBef>
            </a:pPr>
            <a:r>
              <a:rPr lang="en-GB" dirty="0" smtClean="0"/>
              <a:t>In addition to these 3 broad categories, each particular drug has its own specific effects and risks.</a:t>
            </a:r>
          </a:p>
          <a:p>
            <a:pPr eaLnBrk="1" hangingPunct="1">
              <a:spcBef>
                <a:spcPct val="0"/>
              </a:spcBef>
            </a:pPr>
            <a:endParaRPr lang="en-GB" dirty="0" smtClean="0"/>
          </a:p>
          <a:p>
            <a:pPr eaLnBrk="1" hangingPunct="1">
              <a:spcBef>
                <a:spcPct val="0"/>
              </a:spcBef>
            </a:pPr>
            <a:r>
              <a:rPr lang="en-GB" dirty="0" smtClean="0"/>
              <a:t>Even some prescription  drugs can be dangerous to the road user. </a:t>
            </a:r>
            <a:endParaRPr lang="en-GB" dirty="0"/>
          </a:p>
        </p:txBody>
      </p:sp>
      <p:sp>
        <p:nvSpPr>
          <p:cNvPr id="4" name="Slide Number Placeholder 3"/>
          <p:cNvSpPr>
            <a:spLocks noGrp="1"/>
          </p:cNvSpPr>
          <p:nvPr>
            <p:ph type="sldNum" sz="quarter" idx="10"/>
          </p:nvPr>
        </p:nvSpPr>
        <p:spPr/>
        <p:txBody>
          <a:bodyPr/>
          <a:lstStyle/>
          <a:p>
            <a:fld id="{96A60E34-CC33-498D-B0BA-3E46799CFBAA}" type="slidenum">
              <a:rPr lang="en-GB" smtClean="0"/>
              <a:t>8</a:t>
            </a:fld>
            <a:endParaRPr lang="en-GB"/>
          </a:p>
        </p:txBody>
      </p:sp>
    </p:spTree>
    <p:extLst>
      <p:ext uri="{BB962C8B-B14F-4D97-AF65-F5344CB8AC3E}">
        <p14:creationId xmlns:p14="http://schemas.microsoft.com/office/powerpoint/2010/main" val="12327106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Teachers</a:t>
            </a:r>
            <a:r>
              <a:rPr lang="en-GB" baseline="0" dirty="0" smtClean="0"/>
              <a:t> should complete the post-evaluation at the end of the presentation. This is located at Annex B in the teaching notes.</a:t>
            </a:r>
          </a:p>
          <a:p>
            <a:endParaRPr lang="en-GB" baseline="0" dirty="0" smtClean="0"/>
          </a:p>
          <a:p>
            <a:r>
              <a:rPr lang="en-GB" baseline="0" dirty="0" smtClean="0"/>
              <a:t>Please complete by asking your class the questions- this could be answered by a show of hands. Please tick one answer box per question.</a:t>
            </a:r>
          </a:p>
          <a:p>
            <a:endParaRPr lang="en-GB"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smtClean="0"/>
              <a:t>If teachers could complete a hard copy of this and then return to Road Safety Promotion and Outreach Branch, Room G-31, Clarence Court, 10-18 Adelaide Street, Belfast, BT2 8GB or email </a:t>
            </a:r>
            <a:r>
              <a:rPr lang="en-GB" baseline="0" smtClean="0"/>
              <a:t>to safeandsustainabletravel@infrastructure-ni.gov.uk</a:t>
            </a:r>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96A60E34-CC33-498D-B0BA-3E46799CFBAA}" type="slidenum">
              <a:rPr lang="en-GB" smtClean="0"/>
              <a:t>9</a:t>
            </a:fld>
            <a:endParaRPr lang="en-GB"/>
          </a:p>
        </p:txBody>
      </p:sp>
    </p:spTree>
    <p:extLst>
      <p:ext uri="{BB962C8B-B14F-4D97-AF65-F5344CB8AC3E}">
        <p14:creationId xmlns:p14="http://schemas.microsoft.com/office/powerpoint/2010/main" val="10810051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C7F1AC5F-0D4B-A049-BACE-78E8EE2E3F71}" type="datetimeFigureOut">
              <a:rPr lang="en-US" smtClean="0"/>
              <a:pPr/>
              <a:t>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C4F06-A4F1-DB4F-85E2-D8A13BB1B9F7}" type="slidenum">
              <a:rPr lang="en-US" smtClean="0"/>
              <a:pPr/>
              <a:t>‹#›</a:t>
            </a:fld>
            <a:endParaRPr lang="en-US"/>
          </a:p>
        </p:txBody>
      </p:sp>
    </p:spTree>
    <p:extLst>
      <p:ext uri="{BB962C8B-B14F-4D97-AF65-F5344CB8AC3E}">
        <p14:creationId xmlns:p14="http://schemas.microsoft.com/office/powerpoint/2010/main" val="1528204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7F1AC5F-0D4B-A049-BACE-78E8EE2E3F71}" type="datetimeFigureOut">
              <a:rPr lang="en-US" smtClean="0"/>
              <a:pPr/>
              <a:t>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C4F06-A4F1-DB4F-85E2-D8A13BB1B9F7}" type="slidenum">
              <a:rPr lang="en-US" smtClean="0"/>
              <a:pPr/>
              <a:t>‹#›</a:t>
            </a:fld>
            <a:endParaRPr lang="en-US"/>
          </a:p>
        </p:txBody>
      </p:sp>
    </p:spTree>
    <p:extLst>
      <p:ext uri="{BB962C8B-B14F-4D97-AF65-F5344CB8AC3E}">
        <p14:creationId xmlns:p14="http://schemas.microsoft.com/office/powerpoint/2010/main" val="2328836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7F1AC5F-0D4B-A049-BACE-78E8EE2E3F71}" type="datetimeFigureOut">
              <a:rPr lang="en-US" smtClean="0"/>
              <a:pPr/>
              <a:t>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C4F06-A4F1-DB4F-85E2-D8A13BB1B9F7}" type="slidenum">
              <a:rPr lang="en-US" smtClean="0"/>
              <a:pPr/>
              <a:t>‹#›</a:t>
            </a:fld>
            <a:endParaRPr lang="en-US"/>
          </a:p>
        </p:txBody>
      </p:sp>
    </p:spTree>
    <p:extLst>
      <p:ext uri="{BB962C8B-B14F-4D97-AF65-F5344CB8AC3E}">
        <p14:creationId xmlns:p14="http://schemas.microsoft.com/office/powerpoint/2010/main" val="1022491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7F1AC5F-0D4B-A049-BACE-78E8EE2E3F71}" type="datetimeFigureOut">
              <a:rPr lang="en-US" smtClean="0"/>
              <a:pPr/>
              <a:t>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C4F06-A4F1-DB4F-85E2-D8A13BB1B9F7}" type="slidenum">
              <a:rPr lang="en-US" smtClean="0"/>
              <a:pPr/>
              <a:t>‹#›</a:t>
            </a:fld>
            <a:endParaRPr lang="en-US"/>
          </a:p>
        </p:txBody>
      </p:sp>
    </p:spTree>
    <p:extLst>
      <p:ext uri="{BB962C8B-B14F-4D97-AF65-F5344CB8AC3E}">
        <p14:creationId xmlns:p14="http://schemas.microsoft.com/office/powerpoint/2010/main" val="1922834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C7F1AC5F-0D4B-A049-BACE-78E8EE2E3F71}" type="datetimeFigureOut">
              <a:rPr lang="en-US" smtClean="0"/>
              <a:pPr/>
              <a:t>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DC4F06-A4F1-DB4F-85E2-D8A13BB1B9F7}" type="slidenum">
              <a:rPr lang="en-US" smtClean="0"/>
              <a:pPr/>
              <a:t>‹#›</a:t>
            </a:fld>
            <a:endParaRPr lang="en-US"/>
          </a:p>
        </p:txBody>
      </p:sp>
    </p:spTree>
    <p:extLst>
      <p:ext uri="{BB962C8B-B14F-4D97-AF65-F5344CB8AC3E}">
        <p14:creationId xmlns:p14="http://schemas.microsoft.com/office/powerpoint/2010/main" val="282375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C7F1AC5F-0D4B-A049-BACE-78E8EE2E3F71}" type="datetimeFigureOut">
              <a:rPr lang="en-US" smtClean="0"/>
              <a:pPr/>
              <a:t>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DC4F06-A4F1-DB4F-85E2-D8A13BB1B9F7}" type="slidenum">
              <a:rPr lang="en-US" smtClean="0"/>
              <a:pPr/>
              <a:t>‹#›</a:t>
            </a:fld>
            <a:endParaRPr lang="en-US"/>
          </a:p>
        </p:txBody>
      </p:sp>
    </p:spTree>
    <p:extLst>
      <p:ext uri="{BB962C8B-B14F-4D97-AF65-F5344CB8AC3E}">
        <p14:creationId xmlns:p14="http://schemas.microsoft.com/office/powerpoint/2010/main" val="3377877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C7F1AC5F-0D4B-A049-BACE-78E8EE2E3F71}" type="datetimeFigureOut">
              <a:rPr lang="en-US" smtClean="0"/>
              <a:pPr/>
              <a:t>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DC4F06-A4F1-DB4F-85E2-D8A13BB1B9F7}" type="slidenum">
              <a:rPr lang="en-US" smtClean="0"/>
              <a:pPr/>
              <a:t>‹#›</a:t>
            </a:fld>
            <a:endParaRPr lang="en-US"/>
          </a:p>
        </p:txBody>
      </p:sp>
    </p:spTree>
    <p:extLst>
      <p:ext uri="{BB962C8B-B14F-4D97-AF65-F5344CB8AC3E}">
        <p14:creationId xmlns:p14="http://schemas.microsoft.com/office/powerpoint/2010/main" val="1577748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C7F1AC5F-0D4B-A049-BACE-78E8EE2E3F71}" type="datetimeFigureOut">
              <a:rPr lang="en-US" smtClean="0"/>
              <a:pPr/>
              <a:t>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DC4F06-A4F1-DB4F-85E2-D8A13BB1B9F7}" type="slidenum">
              <a:rPr lang="en-US" smtClean="0"/>
              <a:pPr/>
              <a:t>‹#›</a:t>
            </a:fld>
            <a:endParaRPr lang="en-US"/>
          </a:p>
        </p:txBody>
      </p:sp>
    </p:spTree>
    <p:extLst>
      <p:ext uri="{BB962C8B-B14F-4D97-AF65-F5344CB8AC3E}">
        <p14:creationId xmlns:p14="http://schemas.microsoft.com/office/powerpoint/2010/main" val="53290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F1AC5F-0D4B-A049-BACE-78E8EE2E3F71}" type="datetimeFigureOut">
              <a:rPr lang="en-US" smtClean="0"/>
              <a:pPr/>
              <a:t>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DC4F06-A4F1-DB4F-85E2-D8A13BB1B9F7}" type="slidenum">
              <a:rPr lang="en-US" smtClean="0"/>
              <a:pPr/>
              <a:t>‹#›</a:t>
            </a:fld>
            <a:endParaRPr lang="en-US"/>
          </a:p>
        </p:txBody>
      </p:sp>
    </p:spTree>
    <p:extLst>
      <p:ext uri="{BB962C8B-B14F-4D97-AF65-F5344CB8AC3E}">
        <p14:creationId xmlns:p14="http://schemas.microsoft.com/office/powerpoint/2010/main" val="4196571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C7F1AC5F-0D4B-A049-BACE-78E8EE2E3F71}" type="datetimeFigureOut">
              <a:rPr lang="en-US" smtClean="0"/>
              <a:pPr/>
              <a:t>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DC4F06-A4F1-DB4F-85E2-D8A13BB1B9F7}" type="slidenum">
              <a:rPr lang="en-US" smtClean="0"/>
              <a:pPr/>
              <a:t>‹#›</a:t>
            </a:fld>
            <a:endParaRPr lang="en-US"/>
          </a:p>
        </p:txBody>
      </p:sp>
    </p:spTree>
    <p:extLst>
      <p:ext uri="{BB962C8B-B14F-4D97-AF65-F5344CB8AC3E}">
        <p14:creationId xmlns:p14="http://schemas.microsoft.com/office/powerpoint/2010/main" val="1382153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C7F1AC5F-0D4B-A049-BACE-78E8EE2E3F71}" type="datetimeFigureOut">
              <a:rPr lang="en-US" smtClean="0"/>
              <a:pPr/>
              <a:t>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DC4F06-A4F1-DB4F-85E2-D8A13BB1B9F7}" type="slidenum">
              <a:rPr lang="en-US" smtClean="0"/>
              <a:pPr/>
              <a:t>‹#›</a:t>
            </a:fld>
            <a:endParaRPr lang="en-US"/>
          </a:p>
        </p:txBody>
      </p:sp>
    </p:spTree>
    <p:extLst>
      <p:ext uri="{BB962C8B-B14F-4D97-AF65-F5344CB8AC3E}">
        <p14:creationId xmlns:p14="http://schemas.microsoft.com/office/powerpoint/2010/main" val="828372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F1AC5F-0D4B-A049-BACE-78E8EE2E3F71}" type="datetimeFigureOut">
              <a:rPr lang="en-US" smtClean="0"/>
              <a:pPr/>
              <a:t>2/1/2018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DC4F06-A4F1-DB4F-85E2-D8A13BB1B9F7}" type="slidenum">
              <a:rPr lang="en-US" smtClean="0"/>
              <a:pPr/>
              <a:t>‹#›</a:t>
            </a:fld>
            <a:endParaRPr lang="en-US"/>
          </a:p>
        </p:txBody>
      </p:sp>
    </p:spTree>
    <p:extLst>
      <p:ext uri="{BB962C8B-B14F-4D97-AF65-F5344CB8AC3E}">
        <p14:creationId xmlns:p14="http://schemas.microsoft.com/office/powerpoint/2010/main" val="29008036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https://www.youtube.com/watch?v=0x4Qrjyf4lQ"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0" y="2287024"/>
            <a:ext cx="9144000" cy="707886"/>
          </a:xfrm>
          <a:prstGeom prst="rect">
            <a:avLst/>
          </a:prstGeom>
          <a:noFill/>
        </p:spPr>
        <p:txBody>
          <a:bodyPr wrap="square" rtlCol="0">
            <a:spAutoFit/>
          </a:bodyPr>
          <a:lstStyle/>
          <a:p>
            <a:pPr algn="ctr"/>
            <a:r>
              <a:rPr lang="en-US" sz="4000" b="1" dirty="0" smtClean="0">
                <a:solidFill>
                  <a:srgbClr val="254061"/>
                </a:solidFill>
                <a:latin typeface="Helvetica Neue"/>
                <a:cs typeface="Helvetica Neue"/>
              </a:rPr>
              <a:t>Alcohol, Drugs and the Road User</a:t>
            </a:r>
            <a:endParaRPr lang="en-US" sz="4000" b="1" dirty="0">
              <a:solidFill>
                <a:srgbClr val="254061"/>
              </a:solidFill>
              <a:latin typeface="Helvetica Neue"/>
              <a:cs typeface="Helvetica Neue"/>
            </a:endParaRPr>
          </a:p>
        </p:txBody>
      </p:sp>
    </p:spTree>
    <p:extLst>
      <p:ext uri="{BB962C8B-B14F-4D97-AF65-F5344CB8AC3E}">
        <p14:creationId xmlns:p14="http://schemas.microsoft.com/office/powerpoint/2010/main" val="10351263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aphicFrame>
        <p:nvGraphicFramePr>
          <p:cNvPr id="3" name="Table 2"/>
          <p:cNvGraphicFramePr>
            <a:graphicFrameLocks noGrp="1"/>
          </p:cNvGraphicFramePr>
          <p:nvPr/>
        </p:nvGraphicFramePr>
        <p:xfrm>
          <a:off x="539552" y="1922353"/>
          <a:ext cx="8064896" cy="4536504"/>
        </p:xfrm>
        <a:graphic>
          <a:graphicData uri="http://schemas.openxmlformats.org/drawingml/2006/table">
            <a:tbl>
              <a:tblPr/>
              <a:tblGrid>
                <a:gridCol w="2866271"/>
                <a:gridCol w="1039725"/>
                <a:gridCol w="1039725"/>
                <a:gridCol w="1039725"/>
                <a:gridCol w="1039725"/>
                <a:gridCol w="1039725"/>
              </a:tblGrid>
              <a:tr h="756084">
                <a:tc>
                  <a:txBody>
                    <a:bodyPr/>
                    <a:lstStyle/>
                    <a:p>
                      <a:pPr algn="l" fontAlgn="b"/>
                      <a:endParaRPr lang="en-GB" sz="1400" b="0" i="0" u="none" strike="noStrike" dirty="0">
                        <a:solidFill>
                          <a:srgbClr val="000000"/>
                        </a:solidFill>
                        <a:latin typeface="Calibri"/>
                      </a:endParaRPr>
                    </a:p>
                  </a:txBody>
                  <a:tcPr marL="5310" marR="5310" marT="5310" marB="0" anchor="b">
                    <a:lnL>
                      <a:noFill/>
                    </a:lnL>
                    <a:lnR w="6350" cap="flat" cmpd="sng" algn="ctr">
                      <a:solidFill>
                        <a:srgbClr val="254061"/>
                      </a:solidFill>
                      <a:prstDash val="solid"/>
                      <a:round/>
                      <a:headEnd type="none" w="med" len="med"/>
                      <a:tailEnd type="none" w="med" len="med"/>
                    </a:lnR>
                    <a:lnT>
                      <a:noFill/>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a:solidFill>
                            <a:srgbClr val="254061"/>
                          </a:solidFill>
                          <a:latin typeface="Calibri"/>
                        </a:rPr>
                        <a:t>Strongly 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a:solidFill>
                            <a:srgbClr val="254061"/>
                          </a:solidFill>
                          <a:latin typeface="Calibri"/>
                        </a:rPr>
                        <a:t>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smtClean="0">
                          <a:solidFill>
                            <a:srgbClr val="254061"/>
                          </a:solidFill>
                          <a:latin typeface="Calibri"/>
                        </a:rPr>
                        <a:t>Don't </a:t>
                      </a:r>
                      <a:r>
                        <a:rPr lang="en-GB" sz="1400" b="1" i="0" u="none" strike="noStrike" dirty="0">
                          <a:solidFill>
                            <a:srgbClr val="254061"/>
                          </a:solidFill>
                          <a:latin typeface="Calibri"/>
                        </a:rPr>
                        <a:t>Mind</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a:solidFill>
                            <a:srgbClr val="254061"/>
                          </a:solidFill>
                          <a:latin typeface="Calibri"/>
                        </a:rPr>
                        <a:t>Disagree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a:solidFill>
                            <a:srgbClr val="254061"/>
                          </a:solidFill>
                          <a:latin typeface="Calibri"/>
                        </a:rPr>
                        <a:t>Strongly Disagree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756084">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a:rPr>
                        <a:t>Never ever drink and drive.</a:t>
                      </a:r>
                      <a:endParaRPr lang="en-GB" sz="1400" dirty="0">
                        <a:solidFill>
                          <a:schemeClr val="accent1">
                            <a:lumMod val="50000"/>
                          </a:schemeClr>
                        </a:solidFill>
                        <a:latin typeface="+mj-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756084">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pitchFamily="18" charset="0"/>
                        </a:rPr>
                        <a:t>It is safe to drive while taking prescription drugs.</a:t>
                      </a:r>
                      <a:endParaRPr lang="en-GB" sz="1400" b="1" dirty="0">
                        <a:solidFill>
                          <a:schemeClr val="accent1">
                            <a:lumMod val="50000"/>
                          </a:schemeClr>
                        </a:solidFill>
                        <a:latin typeface="+mj-lt"/>
                        <a:ea typeface="Calibri"/>
                        <a:cs typeface="Times New Roman" pitchFamily="18" charset="0"/>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756084">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a:rPr>
                        <a:t>It</a:t>
                      </a:r>
                      <a:r>
                        <a:rPr lang="en-GB" sz="1400" b="1" baseline="0" dirty="0" smtClean="0">
                          <a:solidFill>
                            <a:schemeClr val="accent1">
                              <a:lumMod val="50000"/>
                            </a:schemeClr>
                          </a:solidFill>
                          <a:latin typeface="+mj-lt"/>
                          <a:ea typeface="Calibri"/>
                          <a:cs typeface="Times New Roman"/>
                        </a:rPr>
                        <a:t> is fine to take a lift from someone who has been drinking alcohol.</a:t>
                      </a:r>
                      <a:endParaRPr lang="en-GB" sz="1400" b="1" dirty="0" smtClean="0">
                        <a:solidFill>
                          <a:schemeClr val="accent1">
                            <a:lumMod val="50000"/>
                          </a:schemeClr>
                        </a:solidFill>
                        <a:latin typeface="+mj-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756084">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pitchFamily="18" charset="0"/>
                        </a:rPr>
                        <a:t>Two</a:t>
                      </a:r>
                      <a:r>
                        <a:rPr lang="en-GB" sz="1400" b="1" baseline="0" dirty="0" smtClean="0">
                          <a:solidFill>
                            <a:schemeClr val="accent1">
                              <a:lumMod val="50000"/>
                            </a:schemeClr>
                          </a:solidFill>
                          <a:latin typeface="+mj-lt"/>
                          <a:ea typeface="Calibri"/>
                          <a:cs typeface="Times New Roman" pitchFamily="18" charset="0"/>
                        </a:rPr>
                        <a:t> pints of beer will not put you over the legal limit.</a:t>
                      </a:r>
                      <a:endParaRPr lang="en-GB" sz="1400" b="1" dirty="0">
                        <a:solidFill>
                          <a:schemeClr val="accent1">
                            <a:lumMod val="50000"/>
                          </a:schemeClr>
                        </a:solidFill>
                        <a:latin typeface="+mj-lt"/>
                        <a:ea typeface="Calibri"/>
                        <a:cs typeface="Times New Roman" pitchFamily="18" charset="0"/>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756084">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pitchFamily="18" charset="0"/>
                        </a:rPr>
                        <a:t>Coffee or</a:t>
                      </a:r>
                      <a:r>
                        <a:rPr lang="en-GB" sz="1400" b="1" baseline="0" dirty="0" smtClean="0">
                          <a:solidFill>
                            <a:schemeClr val="accent1">
                              <a:lumMod val="50000"/>
                            </a:schemeClr>
                          </a:solidFill>
                          <a:latin typeface="+mj-lt"/>
                          <a:ea typeface="Calibri"/>
                          <a:cs typeface="Times New Roman" pitchFamily="18" charset="0"/>
                        </a:rPr>
                        <a:t> greasy food will help me to sober up more quickly. </a:t>
                      </a:r>
                      <a:endParaRPr lang="en-GB" sz="1400" b="1" dirty="0">
                        <a:solidFill>
                          <a:schemeClr val="accent1">
                            <a:lumMod val="50000"/>
                          </a:schemeClr>
                        </a:solidFill>
                        <a:latin typeface="+mj-lt"/>
                        <a:ea typeface="Calibri"/>
                        <a:cs typeface="Times New Roman" pitchFamily="18" charset="0"/>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bl>
          </a:graphicData>
        </a:graphic>
      </p:graphicFrame>
      <p:sp>
        <p:nvSpPr>
          <p:cNvPr id="4" name="TextBox 3"/>
          <p:cNvSpPr txBox="1"/>
          <p:nvPr/>
        </p:nvSpPr>
        <p:spPr>
          <a:xfrm>
            <a:off x="675249" y="1117995"/>
            <a:ext cx="5667494" cy="461665"/>
          </a:xfrm>
          <a:prstGeom prst="rect">
            <a:avLst/>
          </a:prstGeom>
          <a:noFill/>
        </p:spPr>
        <p:txBody>
          <a:bodyPr wrap="square" rtlCol="0">
            <a:spAutoFit/>
          </a:bodyPr>
          <a:lstStyle/>
          <a:p>
            <a:r>
              <a:rPr lang="en-US" sz="2400" b="1" dirty="0" smtClean="0">
                <a:solidFill>
                  <a:srgbClr val="254061"/>
                </a:solidFill>
                <a:latin typeface="Helvetica Neue"/>
                <a:cs typeface="Helvetica Neue"/>
              </a:rPr>
              <a:t>Pre-Evaluation – Alcohol and Drugs</a:t>
            </a:r>
            <a:endParaRPr lang="en-US" sz="2400" b="1" dirty="0">
              <a:solidFill>
                <a:srgbClr val="254061"/>
              </a:solidFill>
              <a:latin typeface="Helvetica Neue"/>
              <a:cs typeface="Helvetica Neue"/>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675248" y="887163"/>
            <a:ext cx="8468751" cy="646331"/>
          </a:xfrm>
          <a:prstGeom prst="rect">
            <a:avLst/>
          </a:prstGeom>
          <a:noFill/>
        </p:spPr>
        <p:txBody>
          <a:bodyPr wrap="square" rtlCol="0">
            <a:spAutoFit/>
          </a:bodyPr>
          <a:lstStyle/>
          <a:p>
            <a:r>
              <a:rPr lang="en-US" sz="3600" b="1" dirty="0" smtClean="0">
                <a:solidFill>
                  <a:srgbClr val="254061"/>
                </a:solidFill>
                <a:latin typeface="Helvetica Neue"/>
                <a:cs typeface="Helvetica Neue"/>
              </a:rPr>
              <a:t>Video</a:t>
            </a:r>
            <a:endParaRPr lang="en-US" sz="3600" b="1" dirty="0">
              <a:solidFill>
                <a:srgbClr val="254061"/>
              </a:solidFill>
              <a:latin typeface="Helvetica Neue"/>
              <a:cs typeface="Helvetica Neue"/>
            </a:endParaRPr>
          </a:p>
        </p:txBody>
      </p:sp>
      <p:sp>
        <p:nvSpPr>
          <p:cNvPr id="6" name="Action Button: Movie 5">
            <a:hlinkClick r:id="rId4" highlightClick="1"/>
          </p:cNvPr>
          <p:cNvSpPr/>
          <p:nvPr/>
        </p:nvSpPr>
        <p:spPr>
          <a:xfrm>
            <a:off x="3108960" y="2855742"/>
            <a:ext cx="2574388" cy="1772529"/>
          </a:xfrm>
          <a:prstGeom prst="actionButtonMovi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457200" y="887163"/>
            <a:ext cx="8686800" cy="707886"/>
          </a:xfrm>
          <a:prstGeom prst="rect">
            <a:avLst/>
          </a:prstGeom>
          <a:noFill/>
        </p:spPr>
        <p:txBody>
          <a:bodyPr wrap="square" rtlCol="0">
            <a:spAutoFit/>
          </a:bodyPr>
          <a:lstStyle/>
          <a:p>
            <a:r>
              <a:rPr lang="en-US" sz="4000" b="1" dirty="0" smtClean="0">
                <a:solidFill>
                  <a:srgbClr val="254061"/>
                </a:solidFill>
                <a:latin typeface="Helvetica Neue"/>
                <a:cs typeface="Helvetica Neue"/>
              </a:rPr>
              <a:t>Discussion</a:t>
            </a:r>
            <a:endParaRPr lang="en-US" sz="4000" b="1" dirty="0">
              <a:solidFill>
                <a:srgbClr val="254061"/>
              </a:solidFill>
              <a:latin typeface="Helvetica Neue"/>
              <a:cs typeface="Helvetica Neue"/>
            </a:endParaRPr>
          </a:p>
        </p:txBody>
      </p:sp>
      <p:sp>
        <p:nvSpPr>
          <p:cNvPr id="5" name="Text Box 3"/>
          <p:cNvSpPr txBox="1">
            <a:spLocks noChangeArrowheads="1"/>
          </p:cNvSpPr>
          <p:nvPr/>
        </p:nvSpPr>
        <p:spPr bwMode="auto">
          <a:xfrm>
            <a:off x="457200" y="2194560"/>
            <a:ext cx="5715000" cy="2246769"/>
          </a:xfrm>
          <a:prstGeom prst="rect">
            <a:avLst/>
          </a:prstGeom>
          <a:noFill/>
          <a:ln w="9525">
            <a:noFill/>
            <a:miter lim="800000"/>
            <a:headEnd/>
            <a:tailEnd/>
          </a:ln>
        </p:spPr>
        <p:txBody>
          <a:bodyPr>
            <a:spAutoFit/>
          </a:bodyPr>
          <a:lstStyle/>
          <a:p>
            <a:pPr>
              <a:spcBef>
                <a:spcPct val="50000"/>
              </a:spcBef>
            </a:pPr>
            <a:r>
              <a:rPr lang="en-US" sz="2000" dirty="0">
                <a:solidFill>
                  <a:schemeClr val="accent1">
                    <a:lumMod val="50000"/>
                  </a:schemeClr>
                </a:solidFill>
                <a:latin typeface="Helvetica Neue"/>
                <a:ea typeface="ＭＳ Ｐゴシック" pitchFamily="-32" charset="-128"/>
              </a:rPr>
              <a:t>Who was at fault?</a:t>
            </a:r>
          </a:p>
          <a:p>
            <a:pPr>
              <a:spcBef>
                <a:spcPct val="50000"/>
              </a:spcBef>
            </a:pPr>
            <a:endParaRPr lang="en-US" sz="2000" dirty="0">
              <a:solidFill>
                <a:schemeClr val="accent1">
                  <a:lumMod val="50000"/>
                </a:schemeClr>
              </a:solidFill>
              <a:latin typeface="Helvetica Neue"/>
              <a:ea typeface="ＭＳ Ｐゴシック" pitchFamily="-32" charset="-128"/>
            </a:endParaRPr>
          </a:p>
          <a:p>
            <a:pPr>
              <a:spcBef>
                <a:spcPct val="50000"/>
              </a:spcBef>
            </a:pPr>
            <a:r>
              <a:rPr lang="en-US" sz="2000" dirty="0">
                <a:solidFill>
                  <a:schemeClr val="accent1">
                    <a:lumMod val="50000"/>
                  </a:schemeClr>
                </a:solidFill>
                <a:latin typeface="Helvetica Neue"/>
                <a:ea typeface="ＭＳ Ｐゴシック" pitchFamily="-32" charset="-128"/>
              </a:rPr>
              <a:t>What could he have done differently?</a:t>
            </a:r>
          </a:p>
          <a:p>
            <a:pPr>
              <a:spcBef>
                <a:spcPct val="50000"/>
              </a:spcBef>
            </a:pPr>
            <a:endParaRPr lang="en-US" sz="2000" dirty="0">
              <a:solidFill>
                <a:schemeClr val="accent1">
                  <a:lumMod val="50000"/>
                </a:schemeClr>
              </a:solidFill>
              <a:latin typeface="Helvetica Neue"/>
              <a:ea typeface="ＭＳ Ｐゴシック" pitchFamily="-32" charset="-128"/>
            </a:endParaRPr>
          </a:p>
          <a:p>
            <a:pPr>
              <a:spcBef>
                <a:spcPct val="50000"/>
              </a:spcBef>
            </a:pPr>
            <a:r>
              <a:rPr lang="en-US" sz="2000" dirty="0">
                <a:solidFill>
                  <a:schemeClr val="accent1">
                    <a:lumMod val="50000"/>
                  </a:schemeClr>
                </a:solidFill>
                <a:latin typeface="Helvetica Neue"/>
                <a:ea typeface="ＭＳ Ｐゴシック" pitchFamily="-32" charset="-128"/>
              </a:rPr>
              <a:t>What are the consequences for all involved?</a:t>
            </a:r>
            <a:endParaRPr lang="en-US" dirty="0">
              <a:solidFill>
                <a:schemeClr val="accent1">
                  <a:lumMod val="50000"/>
                </a:schemeClr>
              </a:solidFill>
              <a:latin typeface="Helvetica Neue"/>
              <a:ea typeface="ＭＳ Ｐゴシック" pitchFamily="-32" charset="-128"/>
            </a:endParaRPr>
          </a:p>
        </p:txBody>
      </p:sp>
      <p:sp>
        <p:nvSpPr>
          <p:cNvPr id="6" name="Oval Callout 5"/>
          <p:cNvSpPr/>
          <p:nvPr/>
        </p:nvSpPr>
        <p:spPr>
          <a:xfrm>
            <a:off x="6372665" y="2194560"/>
            <a:ext cx="2025747" cy="1083212"/>
          </a:xfrm>
          <a:prstGeom prst="wedgeEllipseCallout">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8" name="Oval Callout 7"/>
          <p:cNvSpPr/>
          <p:nvPr/>
        </p:nvSpPr>
        <p:spPr>
          <a:xfrm>
            <a:off x="7356232" y="3546231"/>
            <a:ext cx="1296572" cy="757310"/>
          </a:xfrm>
          <a:prstGeom prst="wedgeEllipseCallout">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61696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10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fade">
                                      <p:cBhvr>
                                        <p:cTn id="17" dur="1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457200" y="887163"/>
            <a:ext cx="8686800" cy="646331"/>
          </a:xfrm>
          <a:prstGeom prst="rect">
            <a:avLst/>
          </a:prstGeom>
          <a:noFill/>
        </p:spPr>
        <p:txBody>
          <a:bodyPr wrap="square" rtlCol="0">
            <a:spAutoFit/>
          </a:bodyPr>
          <a:lstStyle/>
          <a:p>
            <a:r>
              <a:rPr lang="en-US" sz="3600" b="1" dirty="0" smtClean="0">
                <a:solidFill>
                  <a:srgbClr val="254061"/>
                </a:solidFill>
                <a:latin typeface="Helvetica Neue"/>
                <a:cs typeface="Helvetica Neue"/>
              </a:rPr>
              <a:t>The Effects of Alcohol</a:t>
            </a:r>
            <a:endParaRPr lang="en-US" sz="3600" b="1" dirty="0">
              <a:solidFill>
                <a:srgbClr val="254061"/>
              </a:solidFill>
              <a:latin typeface="Helvetica Neue"/>
              <a:cs typeface="Helvetica Neue"/>
            </a:endParaRPr>
          </a:p>
        </p:txBody>
      </p:sp>
      <p:sp>
        <p:nvSpPr>
          <p:cNvPr id="4" name="Text Box 3"/>
          <p:cNvSpPr txBox="1">
            <a:spLocks noChangeArrowheads="1"/>
          </p:cNvSpPr>
          <p:nvPr/>
        </p:nvSpPr>
        <p:spPr bwMode="auto">
          <a:xfrm>
            <a:off x="457200" y="2121242"/>
            <a:ext cx="5715000" cy="3123932"/>
          </a:xfrm>
          <a:prstGeom prst="rect">
            <a:avLst/>
          </a:prstGeom>
          <a:noFill/>
          <a:ln w="9525">
            <a:noFill/>
            <a:miter lim="800000"/>
            <a:headEnd/>
            <a:tailEnd/>
          </a:ln>
        </p:spPr>
        <p:txBody>
          <a:bodyPr>
            <a:spAutoFit/>
          </a:bodyPr>
          <a:lstStyle/>
          <a:p>
            <a:pPr>
              <a:spcBef>
                <a:spcPct val="50000"/>
              </a:spcBef>
            </a:pPr>
            <a:r>
              <a:rPr lang="en-US" sz="2000" dirty="0" smtClean="0">
                <a:solidFill>
                  <a:schemeClr val="accent1">
                    <a:lumMod val="50000"/>
                  </a:schemeClr>
                </a:solidFill>
                <a:latin typeface="Helvetica Neue"/>
                <a:ea typeface="ＭＳ Ｐゴシック" pitchFamily="-32" charset="-128"/>
              </a:rPr>
              <a:t>Impairs the Brain</a:t>
            </a:r>
          </a:p>
          <a:p>
            <a:pPr>
              <a:spcBef>
                <a:spcPct val="50000"/>
              </a:spcBef>
            </a:pPr>
            <a:endParaRPr lang="en-US" sz="2000" dirty="0" smtClean="0">
              <a:solidFill>
                <a:schemeClr val="accent1">
                  <a:lumMod val="50000"/>
                </a:schemeClr>
              </a:solidFill>
              <a:latin typeface="Helvetica Neue"/>
              <a:ea typeface="ＭＳ Ｐゴシック" pitchFamily="-32" charset="-128"/>
            </a:endParaRPr>
          </a:p>
          <a:p>
            <a:pPr>
              <a:spcBef>
                <a:spcPct val="50000"/>
              </a:spcBef>
            </a:pPr>
            <a:r>
              <a:rPr lang="en-US" sz="2000" dirty="0" smtClean="0">
                <a:solidFill>
                  <a:schemeClr val="accent1">
                    <a:lumMod val="50000"/>
                  </a:schemeClr>
                </a:solidFill>
                <a:latin typeface="Helvetica Neue"/>
                <a:ea typeface="ＭＳ Ｐゴシック" pitchFamily="-32" charset="-128"/>
              </a:rPr>
              <a:t>Affects your </a:t>
            </a:r>
            <a:r>
              <a:rPr lang="en-US" sz="2000" dirty="0" err="1" smtClean="0">
                <a:solidFill>
                  <a:schemeClr val="accent1">
                    <a:lumMod val="50000"/>
                  </a:schemeClr>
                </a:solidFill>
                <a:latin typeface="Helvetica Neue"/>
                <a:ea typeface="ＭＳ Ｐゴシック" pitchFamily="-32" charset="-128"/>
              </a:rPr>
              <a:t>Judgement</a:t>
            </a:r>
            <a:endParaRPr lang="en-US" sz="2000" dirty="0" smtClean="0">
              <a:solidFill>
                <a:schemeClr val="accent1">
                  <a:lumMod val="50000"/>
                </a:schemeClr>
              </a:solidFill>
              <a:latin typeface="Helvetica Neue"/>
              <a:ea typeface="ＭＳ Ｐゴシック" pitchFamily="-32" charset="-128"/>
            </a:endParaRPr>
          </a:p>
          <a:p>
            <a:pPr>
              <a:spcBef>
                <a:spcPct val="50000"/>
              </a:spcBef>
            </a:pPr>
            <a:endParaRPr lang="en-US" sz="2000" dirty="0" smtClean="0">
              <a:solidFill>
                <a:schemeClr val="accent1">
                  <a:lumMod val="50000"/>
                </a:schemeClr>
              </a:solidFill>
              <a:latin typeface="Helvetica Neue"/>
              <a:ea typeface="ＭＳ Ｐゴシック" pitchFamily="-32" charset="-128"/>
            </a:endParaRPr>
          </a:p>
          <a:p>
            <a:pPr>
              <a:spcBef>
                <a:spcPct val="50000"/>
              </a:spcBef>
            </a:pPr>
            <a:r>
              <a:rPr lang="en-US" sz="2000" dirty="0" smtClean="0">
                <a:solidFill>
                  <a:schemeClr val="accent1">
                    <a:lumMod val="50000"/>
                  </a:schemeClr>
                </a:solidFill>
                <a:latin typeface="Helvetica Neue"/>
                <a:ea typeface="ＭＳ Ｐゴシック" pitchFamily="-32" charset="-128"/>
              </a:rPr>
              <a:t>Takes effect Quickly</a:t>
            </a:r>
          </a:p>
          <a:p>
            <a:pPr>
              <a:spcBef>
                <a:spcPct val="50000"/>
              </a:spcBef>
            </a:pPr>
            <a:endParaRPr lang="en-US" dirty="0">
              <a:solidFill>
                <a:schemeClr val="accent1">
                  <a:lumMod val="50000"/>
                </a:schemeClr>
              </a:solidFill>
              <a:latin typeface="Helvetica Neue"/>
              <a:ea typeface="ＭＳ Ｐゴシック" pitchFamily="-32" charset="-128"/>
            </a:endParaRPr>
          </a:p>
          <a:p>
            <a:pPr>
              <a:spcBef>
                <a:spcPct val="50000"/>
              </a:spcBef>
            </a:pPr>
            <a:r>
              <a:rPr lang="en-US" sz="2000" dirty="0" smtClean="0">
                <a:solidFill>
                  <a:schemeClr val="accent1">
                    <a:lumMod val="50000"/>
                  </a:schemeClr>
                </a:solidFill>
                <a:latin typeface="Helvetica Neue"/>
                <a:ea typeface="ＭＳ Ｐゴシック" pitchFamily="-32" charset="-128"/>
              </a:rPr>
              <a:t>Wears off Slowly</a:t>
            </a:r>
          </a:p>
        </p:txBody>
      </p:sp>
      <p:pic>
        <p:nvPicPr>
          <p:cNvPr id="1026" name="Picture 2"/>
          <p:cNvPicPr>
            <a:picLocks noChangeAspect="1" noChangeArrowheads="1"/>
          </p:cNvPicPr>
          <p:nvPr/>
        </p:nvPicPr>
        <p:blipFill>
          <a:blip r:embed="rId4"/>
          <a:srcRect/>
          <a:stretch>
            <a:fillRect/>
          </a:stretch>
        </p:blipFill>
        <p:spPr bwMode="auto">
          <a:xfrm>
            <a:off x="4983870" y="2121241"/>
            <a:ext cx="2992512" cy="269326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10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10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10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extBox 3"/>
          <p:cNvSpPr txBox="1"/>
          <p:nvPr/>
        </p:nvSpPr>
        <p:spPr>
          <a:xfrm>
            <a:off x="457200" y="887163"/>
            <a:ext cx="8686800" cy="646331"/>
          </a:xfrm>
          <a:prstGeom prst="rect">
            <a:avLst/>
          </a:prstGeom>
          <a:noFill/>
        </p:spPr>
        <p:txBody>
          <a:bodyPr wrap="square" rtlCol="0">
            <a:spAutoFit/>
          </a:bodyPr>
          <a:lstStyle/>
          <a:p>
            <a:r>
              <a:rPr lang="en-US" sz="3600" b="1" dirty="0" smtClean="0">
                <a:solidFill>
                  <a:srgbClr val="254061"/>
                </a:solidFill>
                <a:latin typeface="Helvetica Neue"/>
                <a:cs typeface="Helvetica Neue"/>
              </a:rPr>
              <a:t>Timeline</a:t>
            </a:r>
            <a:endParaRPr lang="en-US" sz="3600" b="1" dirty="0">
              <a:solidFill>
                <a:srgbClr val="254061"/>
              </a:solidFill>
              <a:latin typeface="Helvetica Neue"/>
              <a:cs typeface="Helvetica Neue"/>
            </a:endParaRPr>
          </a:p>
        </p:txBody>
      </p:sp>
      <p:sp>
        <p:nvSpPr>
          <p:cNvPr id="10" name="TextBox 9"/>
          <p:cNvSpPr txBox="1"/>
          <p:nvPr/>
        </p:nvSpPr>
        <p:spPr>
          <a:xfrm>
            <a:off x="457200" y="2469333"/>
            <a:ext cx="8110025" cy="2862322"/>
          </a:xfrm>
          <a:prstGeom prst="rect">
            <a:avLst/>
          </a:prstGeom>
          <a:noFill/>
        </p:spPr>
        <p:txBody>
          <a:bodyPr wrap="square" rtlCol="0">
            <a:spAutoFit/>
          </a:bodyPr>
          <a:lstStyle/>
          <a:p>
            <a:r>
              <a:rPr lang="en-GB" b="1" dirty="0" smtClean="0">
                <a:solidFill>
                  <a:srgbClr val="FF0000"/>
                </a:solidFill>
                <a:latin typeface="Helvetica Neue"/>
              </a:rPr>
              <a:t>12.00am</a:t>
            </a:r>
            <a:r>
              <a:rPr lang="en-GB" dirty="0" smtClean="0">
                <a:solidFill>
                  <a:srgbClr val="254061"/>
                </a:solidFill>
                <a:latin typeface="Helvetica Neue"/>
              </a:rPr>
              <a:t> – You have consumed approx 8 pints of beer (Approx 16 units)</a:t>
            </a:r>
          </a:p>
          <a:p>
            <a:endParaRPr lang="en-GB" b="1" dirty="0" smtClean="0">
              <a:solidFill>
                <a:srgbClr val="FF0000"/>
              </a:solidFill>
              <a:latin typeface="Helvetica Neue"/>
            </a:endParaRPr>
          </a:p>
          <a:p>
            <a:r>
              <a:rPr lang="en-GB" b="1" dirty="0" smtClean="0">
                <a:solidFill>
                  <a:srgbClr val="FF0000"/>
                </a:solidFill>
                <a:latin typeface="Helvetica Neue"/>
              </a:rPr>
              <a:t>7.30am </a:t>
            </a:r>
            <a:r>
              <a:rPr lang="en-GB" dirty="0" smtClean="0">
                <a:solidFill>
                  <a:srgbClr val="254061"/>
                </a:solidFill>
                <a:latin typeface="Helvetica Neue"/>
              </a:rPr>
              <a:t>– On waking up there will still be alcohol in your system and you will be unfit to drive </a:t>
            </a:r>
          </a:p>
          <a:p>
            <a:endParaRPr lang="en-GB" dirty="0" smtClean="0">
              <a:solidFill>
                <a:srgbClr val="254061"/>
              </a:solidFill>
              <a:latin typeface="Helvetica Neue"/>
            </a:endParaRPr>
          </a:p>
          <a:p>
            <a:r>
              <a:rPr lang="en-GB" b="1" dirty="0" smtClean="0">
                <a:solidFill>
                  <a:srgbClr val="FF0000"/>
                </a:solidFill>
                <a:latin typeface="Helvetica Neue"/>
              </a:rPr>
              <a:t>12.00pm</a:t>
            </a:r>
            <a:r>
              <a:rPr lang="en-GB" dirty="0" smtClean="0">
                <a:solidFill>
                  <a:srgbClr val="254061"/>
                </a:solidFill>
                <a:latin typeface="Helvetica Neue"/>
              </a:rPr>
              <a:t> – Although alcohol continues to leave your body, you may still be over the legal limit</a:t>
            </a:r>
          </a:p>
          <a:p>
            <a:endParaRPr lang="en-GB" b="1" dirty="0" smtClean="0">
              <a:solidFill>
                <a:srgbClr val="FF0000"/>
              </a:solidFill>
              <a:latin typeface="Helvetica Neue"/>
            </a:endParaRPr>
          </a:p>
          <a:p>
            <a:r>
              <a:rPr lang="en-GB" b="1" dirty="0" smtClean="0">
                <a:solidFill>
                  <a:srgbClr val="FF0000"/>
                </a:solidFill>
                <a:latin typeface="Helvetica Neue"/>
              </a:rPr>
              <a:t>4.00pm </a:t>
            </a:r>
            <a:r>
              <a:rPr lang="en-GB" dirty="0" smtClean="0">
                <a:solidFill>
                  <a:srgbClr val="254061"/>
                </a:solidFill>
                <a:latin typeface="Helvetica Neue"/>
              </a:rPr>
              <a:t>– It has now been 16 hours since you have consumed alcohol and it is only now that it may be eliminated from your system</a:t>
            </a:r>
            <a:endParaRPr lang="en-GB" dirty="0">
              <a:solidFill>
                <a:srgbClr val="254061"/>
              </a:solidFill>
              <a:latin typeface="Helvetica Neue"/>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extBox 3"/>
          <p:cNvSpPr txBox="1"/>
          <p:nvPr/>
        </p:nvSpPr>
        <p:spPr>
          <a:xfrm>
            <a:off x="393896" y="1179550"/>
            <a:ext cx="8686800" cy="584775"/>
          </a:xfrm>
          <a:prstGeom prst="rect">
            <a:avLst/>
          </a:prstGeom>
          <a:noFill/>
        </p:spPr>
        <p:txBody>
          <a:bodyPr wrap="square" rtlCol="0">
            <a:spAutoFit/>
          </a:bodyPr>
          <a:lstStyle/>
          <a:p>
            <a:r>
              <a:rPr lang="en-US" sz="3200" b="1" dirty="0" smtClean="0">
                <a:solidFill>
                  <a:srgbClr val="254061"/>
                </a:solidFill>
                <a:latin typeface="Helvetica Neue"/>
                <a:cs typeface="Helvetica Neue"/>
              </a:rPr>
              <a:t>Know your Units</a:t>
            </a:r>
            <a:endParaRPr lang="en-US" sz="3200" b="1" dirty="0">
              <a:solidFill>
                <a:srgbClr val="254061"/>
              </a:solidFill>
              <a:latin typeface="Helvetica Neue"/>
              <a:cs typeface="Helvetica Neue"/>
            </a:endParaRPr>
          </a:p>
        </p:txBody>
      </p:sp>
      <p:sp>
        <p:nvSpPr>
          <p:cNvPr id="5" name="Text Box 3"/>
          <p:cNvSpPr txBox="1">
            <a:spLocks noChangeArrowheads="1"/>
          </p:cNvSpPr>
          <p:nvPr/>
        </p:nvSpPr>
        <p:spPr bwMode="auto">
          <a:xfrm>
            <a:off x="579119" y="2504049"/>
            <a:ext cx="5715000" cy="3140075"/>
          </a:xfrm>
          <a:prstGeom prst="rect">
            <a:avLst/>
          </a:prstGeom>
          <a:noFill/>
          <a:ln w="9525">
            <a:noFill/>
            <a:miter lim="800000"/>
            <a:headEnd/>
            <a:tailEnd/>
          </a:ln>
        </p:spPr>
        <p:txBody>
          <a:bodyPr>
            <a:spAutoFit/>
          </a:bodyPr>
          <a:lstStyle/>
          <a:p>
            <a:pPr>
              <a:spcBef>
                <a:spcPct val="50000"/>
              </a:spcBef>
            </a:pPr>
            <a:r>
              <a:rPr lang="en-US" sz="2000" dirty="0">
                <a:solidFill>
                  <a:srgbClr val="254061"/>
                </a:solidFill>
                <a:latin typeface="Helvetica Neue"/>
                <a:ea typeface="ＭＳ Ｐゴシック" pitchFamily="-32" charset="-128"/>
              </a:rPr>
              <a:t>A small shot of spirits   = 1 unit</a:t>
            </a:r>
          </a:p>
          <a:p>
            <a:pPr>
              <a:spcBef>
                <a:spcPct val="50000"/>
              </a:spcBef>
            </a:pPr>
            <a:endParaRPr lang="en-US" sz="2000" dirty="0">
              <a:solidFill>
                <a:srgbClr val="254061"/>
              </a:solidFill>
              <a:latin typeface="Helvetica Neue"/>
              <a:ea typeface="ＭＳ Ｐゴシック" pitchFamily="-32" charset="-128"/>
            </a:endParaRPr>
          </a:p>
          <a:p>
            <a:pPr>
              <a:spcBef>
                <a:spcPct val="50000"/>
              </a:spcBef>
            </a:pPr>
            <a:r>
              <a:rPr lang="en-US" sz="2000" dirty="0" smtClean="0">
                <a:solidFill>
                  <a:srgbClr val="254061"/>
                </a:solidFill>
                <a:latin typeface="Helvetica Neue"/>
                <a:ea typeface="ＭＳ Ｐゴシック" pitchFamily="-32" charset="-128"/>
              </a:rPr>
              <a:t>Alco pops                      </a:t>
            </a:r>
            <a:r>
              <a:rPr lang="en-US" sz="2000" dirty="0">
                <a:solidFill>
                  <a:srgbClr val="254061"/>
                </a:solidFill>
                <a:latin typeface="Helvetica Neue"/>
                <a:ea typeface="ＭＳ Ｐゴシック" pitchFamily="-32" charset="-128"/>
              </a:rPr>
              <a:t>= 1.5 units</a:t>
            </a:r>
          </a:p>
          <a:p>
            <a:pPr>
              <a:spcBef>
                <a:spcPct val="50000"/>
              </a:spcBef>
            </a:pPr>
            <a:endParaRPr lang="en-US" sz="2000" dirty="0">
              <a:solidFill>
                <a:srgbClr val="254061"/>
              </a:solidFill>
              <a:latin typeface="Helvetica Neue"/>
              <a:ea typeface="ＭＳ Ｐゴシック" pitchFamily="-32" charset="-128"/>
            </a:endParaRPr>
          </a:p>
          <a:p>
            <a:pPr>
              <a:spcBef>
                <a:spcPct val="50000"/>
              </a:spcBef>
            </a:pPr>
            <a:r>
              <a:rPr lang="en-US" sz="2000" dirty="0">
                <a:solidFill>
                  <a:srgbClr val="254061"/>
                </a:solidFill>
                <a:latin typeface="Helvetica Neue"/>
                <a:ea typeface="ＭＳ Ｐゴシック" pitchFamily="-32" charset="-128"/>
              </a:rPr>
              <a:t>Pint of beer/lager         = 2 units</a:t>
            </a:r>
          </a:p>
          <a:p>
            <a:pPr>
              <a:spcBef>
                <a:spcPct val="50000"/>
              </a:spcBef>
            </a:pPr>
            <a:endParaRPr lang="en-US" sz="2000" dirty="0">
              <a:solidFill>
                <a:srgbClr val="254061"/>
              </a:solidFill>
              <a:latin typeface="Helvetica Neue"/>
              <a:ea typeface="ＭＳ Ｐゴシック" pitchFamily="-32" charset="-128"/>
            </a:endParaRPr>
          </a:p>
          <a:p>
            <a:pPr>
              <a:spcBef>
                <a:spcPct val="50000"/>
              </a:spcBef>
            </a:pPr>
            <a:r>
              <a:rPr lang="en-US" sz="2000" dirty="0">
                <a:solidFill>
                  <a:srgbClr val="254061"/>
                </a:solidFill>
                <a:latin typeface="Helvetica Neue"/>
                <a:ea typeface="ＭＳ Ｐゴシック" pitchFamily="-32" charset="-128"/>
              </a:rPr>
              <a:t>Large glass of wine     = 3 units</a:t>
            </a:r>
            <a:endParaRPr lang="en-US" dirty="0">
              <a:solidFill>
                <a:srgbClr val="254061"/>
              </a:solidFill>
              <a:latin typeface="Helvetica Neue"/>
              <a:ea typeface="ＭＳ Ｐゴシック" pitchFamily="-32" charset="-128"/>
            </a:endParaRPr>
          </a:p>
        </p:txBody>
      </p:sp>
      <p:pic>
        <p:nvPicPr>
          <p:cNvPr id="1027" name="Picture 3"/>
          <p:cNvPicPr>
            <a:picLocks noChangeAspect="1" noChangeArrowheads="1"/>
          </p:cNvPicPr>
          <p:nvPr/>
        </p:nvPicPr>
        <p:blipFill>
          <a:blip r:embed="rId4"/>
          <a:srcRect/>
          <a:stretch>
            <a:fillRect/>
          </a:stretch>
        </p:blipFill>
        <p:spPr bwMode="auto">
          <a:xfrm>
            <a:off x="4858117" y="2310374"/>
            <a:ext cx="3648075" cy="33337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10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fade">
                                      <p:cBhvr>
                                        <p:cTn id="17" dur="10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fade">
                                      <p:cBhvr>
                                        <p:cTn id="22" dur="10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393896" y="1179550"/>
            <a:ext cx="8686800" cy="584775"/>
          </a:xfrm>
          <a:prstGeom prst="rect">
            <a:avLst/>
          </a:prstGeom>
          <a:noFill/>
        </p:spPr>
        <p:txBody>
          <a:bodyPr wrap="square" rtlCol="0">
            <a:spAutoFit/>
          </a:bodyPr>
          <a:lstStyle/>
          <a:p>
            <a:r>
              <a:rPr lang="en-US" sz="3200" b="1" dirty="0" smtClean="0">
                <a:solidFill>
                  <a:srgbClr val="254061"/>
                </a:solidFill>
                <a:latin typeface="Helvetica Neue"/>
                <a:cs typeface="Helvetica Neue"/>
              </a:rPr>
              <a:t>Illegal Drugs</a:t>
            </a:r>
            <a:endParaRPr lang="en-US" sz="3200" b="1" dirty="0">
              <a:solidFill>
                <a:srgbClr val="254061"/>
              </a:solidFill>
              <a:latin typeface="Helvetica Neue"/>
              <a:cs typeface="Helvetica Neue"/>
            </a:endParaRPr>
          </a:p>
        </p:txBody>
      </p:sp>
      <p:sp>
        <p:nvSpPr>
          <p:cNvPr id="4" name="Text Box 3"/>
          <p:cNvSpPr txBox="1">
            <a:spLocks noChangeArrowheads="1"/>
          </p:cNvSpPr>
          <p:nvPr/>
        </p:nvSpPr>
        <p:spPr bwMode="auto">
          <a:xfrm>
            <a:off x="393896" y="2101092"/>
            <a:ext cx="8458200" cy="3230563"/>
          </a:xfrm>
          <a:prstGeom prst="rect">
            <a:avLst/>
          </a:prstGeom>
          <a:noFill/>
          <a:ln w="9525">
            <a:noFill/>
            <a:miter lim="800000"/>
            <a:headEnd/>
            <a:tailEnd/>
          </a:ln>
        </p:spPr>
        <p:txBody>
          <a:bodyPr>
            <a:spAutoFit/>
          </a:bodyPr>
          <a:lstStyle/>
          <a:p>
            <a:pPr>
              <a:spcBef>
                <a:spcPct val="50000"/>
              </a:spcBef>
            </a:pPr>
            <a:r>
              <a:rPr lang="en-US" sz="2000" dirty="0">
                <a:solidFill>
                  <a:srgbClr val="254061"/>
                </a:solidFill>
                <a:latin typeface="Helvetica Neue"/>
                <a:ea typeface="ＭＳ Ｐゴシック" pitchFamily="-32" charset="-128"/>
              </a:rPr>
              <a:t>Cannabis stays in your system for up to 6 weeks</a:t>
            </a:r>
          </a:p>
          <a:p>
            <a:pPr>
              <a:spcBef>
                <a:spcPct val="50000"/>
              </a:spcBef>
            </a:pPr>
            <a:endParaRPr lang="en-US" sz="2000" dirty="0">
              <a:solidFill>
                <a:srgbClr val="254061"/>
              </a:solidFill>
              <a:latin typeface="Helvetica Neue"/>
              <a:ea typeface="ＭＳ Ｐゴシック" pitchFamily="-32" charset="-128"/>
            </a:endParaRPr>
          </a:p>
          <a:p>
            <a:pPr>
              <a:spcBef>
                <a:spcPct val="50000"/>
              </a:spcBef>
            </a:pPr>
            <a:r>
              <a:rPr lang="en-US" sz="2000" dirty="0">
                <a:solidFill>
                  <a:srgbClr val="254061"/>
                </a:solidFill>
                <a:latin typeface="Helvetica Neue"/>
                <a:ea typeface="ＭＳ Ｐゴシック" pitchFamily="-32" charset="-128"/>
              </a:rPr>
              <a:t>Cocaine stays in your system for up to 3 days </a:t>
            </a:r>
          </a:p>
          <a:p>
            <a:pPr>
              <a:spcBef>
                <a:spcPct val="50000"/>
              </a:spcBef>
            </a:pPr>
            <a:endParaRPr lang="en-US" sz="2000" dirty="0">
              <a:solidFill>
                <a:srgbClr val="254061"/>
              </a:solidFill>
              <a:latin typeface="Helvetica Neue"/>
              <a:ea typeface="ＭＳ Ｐゴシック" pitchFamily="-32" charset="-128"/>
            </a:endParaRPr>
          </a:p>
          <a:p>
            <a:pPr>
              <a:spcBef>
                <a:spcPct val="50000"/>
              </a:spcBef>
            </a:pPr>
            <a:r>
              <a:rPr lang="en-US" sz="2000" dirty="0">
                <a:solidFill>
                  <a:srgbClr val="254061"/>
                </a:solidFill>
                <a:latin typeface="Helvetica Neue"/>
                <a:ea typeface="ＭＳ Ｐゴシック" pitchFamily="-32" charset="-128"/>
              </a:rPr>
              <a:t>Amphetamine substances (speed) stay in your system for up to 4 days  </a:t>
            </a:r>
          </a:p>
          <a:p>
            <a:pPr>
              <a:spcBef>
                <a:spcPct val="50000"/>
              </a:spcBef>
            </a:pPr>
            <a:endParaRPr lang="en-US" sz="2000" dirty="0">
              <a:solidFill>
                <a:srgbClr val="254061"/>
              </a:solidFill>
              <a:latin typeface="Helvetica Neue"/>
              <a:ea typeface="ＭＳ Ｐゴシック" pitchFamily="-32" charset="-128"/>
            </a:endParaRPr>
          </a:p>
          <a:p>
            <a:pPr>
              <a:spcBef>
                <a:spcPct val="50000"/>
              </a:spcBef>
            </a:pPr>
            <a:endParaRPr lang="en-US" dirty="0">
              <a:solidFill>
                <a:srgbClr val="254061"/>
              </a:solidFill>
              <a:latin typeface="Helvetica Neue"/>
              <a:ea typeface="ＭＳ Ｐゴシック" pitchFamily="-32" charset="-128"/>
            </a:endParaRPr>
          </a:p>
        </p:txBody>
      </p:sp>
      <p:pic>
        <p:nvPicPr>
          <p:cNvPr id="6" name="Picture 2"/>
          <p:cNvPicPr>
            <a:picLocks noChangeAspect="1" noChangeArrowheads="1"/>
          </p:cNvPicPr>
          <p:nvPr/>
        </p:nvPicPr>
        <p:blipFill>
          <a:blip r:embed="rId4"/>
          <a:srcRect r="96432"/>
          <a:stretch>
            <a:fillRect/>
          </a:stretch>
        </p:blipFill>
        <p:spPr bwMode="auto">
          <a:xfrm>
            <a:off x="0" y="4485102"/>
            <a:ext cx="9144000" cy="1693106"/>
          </a:xfrm>
          <a:prstGeom prst="rect">
            <a:avLst/>
          </a:prstGeom>
          <a:noFill/>
          <a:ln w="9525">
            <a:noFill/>
            <a:miter lim="800000"/>
            <a:headEnd/>
            <a:tailEnd/>
          </a:ln>
        </p:spPr>
      </p:pic>
      <p:pic>
        <p:nvPicPr>
          <p:cNvPr id="7" name="Picture 2"/>
          <p:cNvPicPr>
            <a:picLocks noChangeAspect="1" noChangeArrowheads="1"/>
          </p:cNvPicPr>
          <p:nvPr/>
        </p:nvPicPr>
        <p:blipFill>
          <a:blip r:embed="rId4"/>
          <a:srcRect/>
          <a:stretch>
            <a:fillRect/>
          </a:stretch>
        </p:blipFill>
        <p:spPr bwMode="auto">
          <a:xfrm>
            <a:off x="593921" y="4485102"/>
            <a:ext cx="8258175" cy="169310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10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1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aphicFrame>
        <p:nvGraphicFramePr>
          <p:cNvPr id="3" name="Table 2"/>
          <p:cNvGraphicFramePr>
            <a:graphicFrameLocks noGrp="1"/>
          </p:cNvGraphicFramePr>
          <p:nvPr/>
        </p:nvGraphicFramePr>
        <p:xfrm>
          <a:off x="539552" y="1922353"/>
          <a:ext cx="8064896" cy="4536504"/>
        </p:xfrm>
        <a:graphic>
          <a:graphicData uri="http://schemas.openxmlformats.org/drawingml/2006/table">
            <a:tbl>
              <a:tblPr/>
              <a:tblGrid>
                <a:gridCol w="2866271"/>
                <a:gridCol w="1039725"/>
                <a:gridCol w="1039725"/>
                <a:gridCol w="1039725"/>
                <a:gridCol w="1039725"/>
                <a:gridCol w="1039725"/>
              </a:tblGrid>
              <a:tr h="756084">
                <a:tc>
                  <a:txBody>
                    <a:bodyPr/>
                    <a:lstStyle/>
                    <a:p>
                      <a:pPr algn="l" fontAlgn="b"/>
                      <a:endParaRPr lang="en-GB" sz="1400" b="0" i="0" u="none" strike="noStrike" dirty="0">
                        <a:solidFill>
                          <a:srgbClr val="000000"/>
                        </a:solidFill>
                        <a:latin typeface="Calibri"/>
                      </a:endParaRPr>
                    </a:p>
                  </a:txBody>
                  <a:tcPr marL="5310" marR="5310" marT="5310" marB="0" anchor="b">
                    <a:lnL>
                      <a:noFill/>
                    </a:lnL>
                    <a:lnR w="6350" cap="flat" cmpd="sng" algn="ctr">
                      <a:solidFill>
                        <a:srgbClr val="254061"/>
                      </a:solidFill>
                      <a:prstDash val="solid"/>
                      <a:round/>
                      <a:headEnd type="none" w="med" len="med"/>
                      <a:tailEnd type="none" w="med" len="med"/>
                    </a:lnR>
                    <a:lnT>
                      <a:noFill/>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a:solidFill>
                            <a:srgbClr val="254061"/>
                          </a:solidFill>
                          <a:latin typeface="Calibri"/>
                        </a:rPr>
                        <a:t>Strongly 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a:solidFill>
                            <a:srgbClr val="254061"/>
                          </a:solidFill>
                          <a:latin typeface="Calibri"/>
                        </a:rPr>
                        <a:t>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smtClean="0">
                          <a:solidFill>
                            <a:srgbClr val="254061"/>
                          </a:solidFill>
                          <a:latin typeface="Calibri"/>
                        </a:rPr>
                        <a:t>Don't </a:t>
                      </a:r>
                      <a:r>
                        <a:rPr lang="en-GB" sz="1400" b="1" i="0" u="none" strike="noStrike" dirty="0">
                          <a:solidFill>
                            <a:srgbClr val="254061"/>
                          </a:solidFill>
                          <a:latin typeface="Calibri"/>
                        </a:rPr>
                        <a:t>Mind</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a:solidFill>
                            <a:srgbClr val="254061"/>
                          </a:solidFill>
                          <a:latin typeface="Calibri"/>
                        </a:rPr>
                        <a:t>Disagree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1" i="0" u="none" strike="noStrike" dirty="0">
                          <a:solidFill>
                            <a:srgbClr val="254061"/>
                          </a:solidFill>
                          <a:latin typeface="Calibri"/>
                        </a:rPr>
                        <a:t>Strongly Disagree</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756084">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a:rPr>
                        <a:t>Never ever drink and drive.</a:t>
                      </a:r>
                      <a:endParaRPr lang="en-GB" sz="1400" dirty="0">
                        <a:solidFill>
                          <a:schemeClr val="accent1">
                            <a:lumMod val="50000"/>
                          </a:schemeClr>
                        </a:solidFill>
                        <a:latin typeface="+mj-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254061"/>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756084">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pitchFamily="18" charset="0"/>
                        </a:rPr>
                        <a:t>It is safe to drive while taking prescription drugs.</a:t>
                      </a:r>
                      <a:endParaRPr lang="en-GB" sz="1400" b="1" dirty="0">
                        <a:solidFill>
                          <a:schemeClr val="accent1">
                            <a:lumMod val="50000"/>
                          </a:schemeClr>
                        </a:solidFill>
                        <a:latin typeface="+mj-lt"/>
                        <a:ea typeface="Calibri"/>
                        <a:cs typeface="Times New Roman" pitchFamily="18" charset="0"/>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756084">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a:rPr>
                        <a:t>It</a:t>
                      </a:r>
                      <a:r>
                        <a:rPr lang="en-GB" sz="1400" b="1" baseline="0" dirty="0" smtClean="0">
                          <a:solidFill>
                            <a:schemeClr val="accent1">
                              <a:lumMod val="50000"/>
                            </a:schemeClr>
                          </a:solidFill>
                          <a:latin typeface="+mj-lt"/>
                          <a:ea typeface="Calibri"/>
                          <a:cs typeface="Times New Roman"/>
                        </a:rPr>
                        <a:t> is fine to take a lift from someone who has been drinking alcohol.</a:t>
                      </a:r>
                      <a:endParaRPr lang="en-GB" sz="1400" b="1" dirty="0" smtClean="0">
                        <a:solidFill>
                          <a:schemeClr val="accent1">
                            <a:lumMod val="50000"/>
                          </a:schemeClr>
                        </a:solidFill>
                        <a:latin typeface="+mj-lt"/>
                        <a:ea typeface="Calibri"/>
                        <a:cs typeface="Times New Roman"/>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756084">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pitchFamily="18" charset="0"/>
                        </a:rPr>
                        <a:t>Two</a:t>
                      </a:r>
                      <a:r>
                        <a:rPr lang="en-GB" sz="1400" b="1" baseline="0" dirty="0" smtClean="0">
                          <a:solidFill>
                            <a:schemeClr val="accent1">
                              <a:lumMod val="50000"/>
                            </a:schemeClr>
                          </a:solidFill>
                          <a:latin typeface="+mj-lt"/>
                          <a:ea typeface="Calibri"/>
                          <a:cs typeface="Times New Roman" pitchFamily="18" charset="0"/>
                        </a:rPr>
                        <a:t> pints of beer will not put you over the legal limit.</a:t>
                      </a:r>
                      <a:endParaRPr lang="en-GB" sz="1400" b="1" dirty="0">
                        <a:solidFill>
                          <a:schemeClr val="accent1">
                            <a:lumMod val="50000"/>
                          </a:schemeClr>
                        </a:solidFill>
                        <a:latin typeface="+mj-lt"/>
                        <a:ea typeface="Calibri"/>
                        <a:cs typeface="Times New Roman" pitchFamily="18" charset="0"/>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r h="756084">
                <a:tc>
                  <a:txBody>
                    <a:bodyPr/>
                    <a:lstStyle/>
                    <a:p>
                      <a:pPr algn="ctr">
                        <a:lnSpc>
                          <a:spcPct val="115000"/>
                        </a:lnSpc>
                        <a:spcAft>
                          <a:spcPts val="0"/>
                        </a:spcAft>
                      </a:pPr>
                      <a:r>
                        <a:rPr lang="en-GB" sz="1400" b="1" dirty="0" smtClean="0">
                          <a:solidFill>
                            <a:schemeClr val="accent1">
                              <a:lumMod val="50000"/>
                            </a:schemeClr>
                          </a:solidFill>
                          <a:latin typeface="+mj-lt"/>
                          <a:ea typeface="Calibri"/>
                          <a:cs typeface="Times New Roman" pitchFamily="18" charset="0"/>
                        </a:rPr>
                        <a:t>Coffee or</a:t>
                      </a:r>
                      <a:r>
                        <a:rPr lang="en-GB" sz="1400" b="1" baseline="0" dirty="0" smtClean="0">
                          <a:solidFill>
                            <a:schemeClr val="accent1">
                              <a:lumMod val="50000"/>
                            </a:schemeClr>
                          </a:solidFill>
                          <a:latin typeface="+mj-lt"/>
                          <a:ea typeface="Calibri"/>
                          <a:cs typeface="Times New Roman" pitchFamily="18" charset="0"/>
                        </a:rPr>
                        <a:t> greasy food will help me to sober up more quickly. </a:t>
                      </a:r>
                      <a:endParaRPr lang="en-GB" sz="1400" b="1" dirty="0">
                        <a:solidFill>
                          <a:schemeClr val="accent1">
                            <a:lumMod val="50000"/>
                          </a:schemeClr>
                        </a:solidFill>
                        <a:latin typeface="+mj-lt"/>
                        <a:ea typeface="Calibri"/>
                        <a:cs typeface="Times New Roman" pitchFamily="18" charset="0"/>
                      </a:endParaRP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c>
                  <a:txBody>
                    <a:bodyPr/>
                    <a:lstStyle/>
                    <a:p>
                      <a:pPr algn="ctr" fontAlgn="b"/>
                      <a:r>
                        <a:rPr lang="en-GB" sz="1400" b="0" i="0" u="none" strike="noStrike" dirty="0">
                          <a:solidFill>
                            <a:srgbClr val="000000"/>
                          </a:solidFill>
                          <a:latin typeface="Calibri"/>
                        </a:rPr>
                        <a:t> </a:t>
                      </a:r>
                    </a:p>
                  </a:txBody>
                  <a:tcPr marL="5310" marR="5310" marT="5310" marB="0" anchor="ctr">
                    <a:lnL w="6350" cap="flat" cmpd="sng" algn="ctr">
                      <a:solidFill>
                        <a:srgbClr val="254061"/>
                      </a:solidFill>
                      <a:prstDash val="solid"/>
                      <a:round/>
                      <a:headEnd type="none" w="med" len="med"/>
                      <a:tailEnd type="none" w="med" len="med"/>
                    </a:lnL>
                    <a:lnR w="6350" cap="flat" cmpd="sng" algn="ctr">
                      <a:solidFill>
                        <a:srgbClr val="254061"/>
                      </a:solidFill>
                      <a:prstDash val="solid"/>
                      <a:round/>
                      <a:headEnd type="none" w="med" len="med"/>
                      <a:tailEnd type="none" w="med" len="med"/>
                    </a:lnR>
                    <a:lnT w="6350" cap="flat" cmpd="sng" algn="ctr">
                      <a:solidFill>
                        <a:srgbClr val="254061"/>
                      </a:solidFill>
                      <a:prstDash val="solid"/>
                      <a:round/>
                      <a:headEnd type="none" w="med" len="med"/>
                      <a:tailEnd type="none" w="med" len="med"/>
                    </a:lnT>
                    <a:lnB w="6350" cap="flat" cmpd="sng" algn="ctr">
                      <a:solidFill>
                        <a:srgbClr val="254061"/>
                      </a:solidFill>
                      <a:prstDash val="solid"/>
                      <a:round/>
                      <a:headEnd type="none" w="med" len="med"/>
                      <a:tailEnd type="none" w="med" len="med"/>
                    </a:lnB>
                    <a:solidFill>
                      <a:schemeClr val="bg1"/>
                    </a:solidFill>
                  </a:tcPr>
                </a:tc>
              </a:tr>
            </a:tbl>
          </a:graphicData>
        </a:graphic>
      </p:graphicFrame>
      <p:sp>
        <p:nvSpPr>
          <p:cNvPr id="4" name="TextBox 3"/>
          <p:cNvSpPr txBox="1"/>
          <p:nvPr/>
        </p:nvSpPr>
        <p:spPr>
          <a:xfrm>
            <a:off x="675249" y="1117995"/>
            <a:ext cx="5667494" cy="461665"/>
          </a:xfrm>
          <a:prstGeom prst="rect">
            <a:avLst/>
          </a:prstGeom>
          <a:noFill/>
        </p:spPr>
        <p:txBody>
          <a:bodyPr wrap="square" rtlCol="0">
            <a:spAutoFit/>
          </a:bodyPr>
          <a:lstStyle/>
          <a:p>
            <a:r>
              <a:rPr lang="en-US" sz="2400" b="1" dirty="0" smtClean="0">
                <a:solidFill>
                  <a:srgbClr val="254061"/>
                </a:solidFill>
                <a:latin typeface="Helvetica Neue"/>
                <a:cs typeface="Helvetica Neue"/>
              </a:rPr>
              <a:t>Post-Evaluation – Alcohol and Drugs</a:t>
            </a:r>
            <a:endParaRPr lang="en-US" sz="2400" b="1" dirty="0">
              <a:solidFill>
                <a:srgbClr val="254061"/>
              </a:solidFill>
              <a:latin typeface="Helvetica Neue"/>
              <a:cs typeface="Helvetica Neue"/>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290</TotalTime>
  <Words>1473</Words>
  <Application>Microsoft Office PowerPoint</Application>
  <PresentationFormat>On-screen Show (4:3)</PresentationFormat>
  <Paragraphs>212</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ＭＳ Ｐゴシック</vt:lpstr>
      <vt:lpstr>Arial</vt:lpstr>
      <vt:lpstr>Calibri</vt:lpstr>
      <vt:lpstr>Helvetica Neue</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mac2</dc:creator>
  <cp:lastModifiedBy>Christine Tolerton</cp:lastModifiedBy>
  <cp:revision>33</cp:revision>
  <dcterms:created xsi:type="dcterms:W3CDTF">2012-08-09T09:27:12Z</dcterms:created>
  <dcterms:modified xsi:type="dcterms:W3CDTF">2018-02-01T09:49:21Z</dcterms:modified>
</cp:coreProperties>
</file>